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comments/modernComment_101_0.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3.xml" ContentType="application/vnd.openxmlformats-officedocument.presentationml.notesSlide+xml"/>
  <Override PartName="/ppt/comments/modernComment_124_FFCB3CFB.xml" ContentType="application/vnd.ms-powerpoint.comments+xml"/>
  <Override PartName="/ppt/tags/tag4.xml" ContentType="application/vnd.openxmlformats-officedocument.presentationml.tags+xml"/>
  <Override PartName="/ppt/notesSlides/notesSlide4.xml" ContentType="application/vnd.openxmlformats-officedocument.presentationml.notesSlide+xml"/>
  <Override PartName="/ppt/comments/modernComment_137_35BE7C63.xml" ContentType="application/vnd.ms-powerpoint.comments+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comments/modernComment_104_0.xml" ContentType="application/vnd.ms-powerpoint.comments+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comments/modernComment_13B_844558FA.xml" ContentType="application/vnd.ms-powerpoint.comments+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comments/modernComment_142_B2A106E2.xml" ContentType="application/vnd.ms-powerpoint.comments+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comments/modernComment_145_FE2F09FD.xml" ContentType="application/vnd.ms-powerpoint.comments+xml"/>
  <Override PartName="/ppt/tags/tag18.xml" ContentType="application/vnd.openxmlformats-officedocument.presentationml.tags+xml"/>
  <Override PartName="/ppt/notesSlides/notesSlide18.xml" ContentType="application/vnd.openxmlformats-officedocument.presentationml.notesSlide+xml"/>
  <Override PartName="/ppt/comments/modernComment_146_D3582D5E.xml" ContentType="application/vnd.ms-powerpoint.comments+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comments/modernComment_148_1745BE0F.xml" ContentType="application/vnd.ms-powerpoint.comments+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7"/>
  </p:notesMasterIdLst>
  <p:sldIdLst>
    <p:sldId id="308" r:id="rId5"/>
    <p:sldId id="257" r:id="rId6"/>
    <p:sldId id="292" r:id="rId7"/>
    <p:sldId id="311" r:id="rId8"/>
    <p:sldId id="312" r:id="rId9"/>
    <p:sldId id="260" r:id="rId10"/>
    <p:sldId id="314" r:id="rId11"/>
    <p:sldId id="315" r:id="rId12"/>
    <p:sldId id="316" r:id="rId13"/>
    <p:sldId id="318" r:id="rId14"/>
    <p:sldId id="319" r:id="rId15"/>
    <p:sldId id="320" r:id="rId16"/>
    <p:sldId id="322" r:id="rId17"/>
    <p:sldId id="321" r:id="rId18"/>
    <p:sldId id="323" r:id="rId19"/>
    <p:sldId id="301" r:id="rId20"/>
    <p:sldId id="325" r:id="rId21"/>
    <p:sldId id="326" r:id="rId22"/>
    <p:sldId id="327" r:id="rId23"/>
    <p:sldId id="328" r:id="rId24"/>
    <p:sldId id="330" r:id="rId25"/>
    <p:sldId id="279" r:id="rId26"/>
  </p:sldIdLst>
  <p:sldSz cx="18288000" cy="10287000"/>
  <p:notesSz cx="6858000" cy="9144000"/>
  <p:embeddedFontLst>
    <p:embeddedFont>
      <p:font typeface="Arbeit Bold" panose="00000800000000000000" pitchFamily="50" charset="0"/>
      <p:bold r:id="rId28"/>
    </p:embeddedFont>
    <p:embeddedFont>
      <p:font typeface="Arbeit Bold Italic" panose="00000800000000000000" pitchFamily="50" charset="0"/>
      <p:boldItalic r:id="rId29"/>
    </p:embeddedFont>
    <p:embeddedFont>
      <p:font typeface="Arbeit Regular" panose="00000500000000000000" pitchFamily="50" charset="0"/>
      <p:regular r:id="rId30"/>
    </p:embeddedFont>
    <p:embeddedFont>
      <p:font typeface="Arbeit Semi Bold" panose="00000700000000000000" pitchFamily="50" charset="0"/>
      <p:bold r:id="rId31"/>
    </p:embeddedFont>
    <p:embeddedFont>
      <p:font typeface="Arbeit Semi Bold Italic" panose="00000700000000000000" pitchFamily="50" charset="0"/>
      <p:boldItalic r:id="rId32"/>
    </p:embeddedFont>
    <p:embeddedFont>
      <p:font typeface="Mark Pro" panose="020B0504020201010104" pitchFamily="34" charset="0"/>
      <p:regular r:id="rId33"/>
      <p:bold r:id="rId34"/>
      <p:italic r:id="rId35"/>
    </p:embeddedFont>
    <p:embeddedFont>
      <p:font typeface="Mark Pro Medium" panose="020B0604020201010104" pitchFamily="34" charset="0"/>
      <p:regular r:id="rId36"/>
    </p:embeddedFont>
    <p:embeddedFont>
      <p:font typeface="Poppins Medium" panose="00000600000000000000" pitchFamily="2" charset="0"/>
      <p:regular r:id="rId37"/>
      <p:italic r:id="rId38"/>
    </p:embeddedFont>
  </p:embeddedFontLst>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EA3239-AB35-22A0-0744-0857097178EF}" name="Olivia Ustariz" initials="OU" userId="S::olivia.ustariz@ilaustralia.org.au::6faa5dce-d86c-4c12-b6ec-924315b820ab" providerId="AD"/>
  <p188:author id="{86FEBA57-98A0-DC1C-2596-0F7661CE04EF}" name="Ugyen Thinley" initials="UT" userId="S::ugyen.thinley@ilaustralia.org.au::6026afb3-ed0a-41d5-9f37-f39ef8bc7f39" providerId="AD"/>
  <p188:author id="{F3570CA3-0D29-8A31-DAC3-4164E362F9EF}" name="Ugyen Thinley" initials="" userId="S::Ugyen.Thinley@ilaustralia.org.au::6026afb3-ed0a-41d5-9f37-f39ef8bc7f3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F8F1"/>
    <a:srgbClr val="94FAF5"/>
    <a:srgbClr val="00B6AD"/>
    <a:srgbClr val="525252"/>
    <a:srgbClr val="274E4A"/>
    <a:srgbClr val="9CFAF6"/>
    <a:srgbClr val="FDBE43"/>
    <a:srgbClr val="6087CE"/>
    <a:srgbClr val="04B5AC"/>
    <a:srgbClr val="F6C3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125BDD-552C-40AD-AE75-85BF58DC3B45}" v="316" dt="2024-11-26T06:29:58.7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46" autoAdjust="0"/>
    <p:restoredTop sz="86496" autoAdjust="0"/>
  </p:normalViewPr>
  <p:slideViewPr>
    <p:cSldViewPr>
      <p:cViewPr varScale="1">
        <p:scale>
          <a:sx n="64" d="100"/>
          <a:sy n="64" d="100"/>
        </p:scale>
        <p:origin x="1122" y="48"/>
      </p:cViewPr>
      <p:guideLst/>
    </p:cSldViewPr>
  </p:slideViewPr>
  <p:outlineViewPr>
    <p:cViewPr>
      <p:scale>
        <a:sx n="33" d="100"/>
        <a:sy n="33" d="100"/>
      </p:scale>
      <p:origin x="0" y="0"/>
    </p:cViewPr>
  </p:outlineViewPr>
  <p:notesTextViewPr>
    <p:cViewPr>
      <p:scale>
        <a:sx n="3" d="2"/>
        <a:sy n="3" d="2"/>
      </p:scale>
      <p:origin x="0" y="-48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gs" Target="tags/tag1.xml"/><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livia Ustariz" userId="6faa5dce-d86c-4c12-b6ec-924315b820ab" providerId="ADAL" clId="{463D3178-9FC5-4FBA-B767-6150C8E1CD9A}"/>
    <pc:docChg chg="undo redo custSel modSld sldOrd">
      <pc:chgData name="Olivia Ustariz" userId="6faa5dce-d86c-4c12-b6ec-924315b820ab" providerId="ADAL" clId="{463D3178-9FC5-4FBA-B767-6150C8E1CD9A}" dt="2024-11-11T05:02:23.152" v="2484" actId="313"/>
      <pc:docMkLst>
        <pc:docMk/>
      </pc:docMkLst>
      <pc:sldChg chg="modSp mod">
        <pc:chgData name="Olivia Ustariz" userId="6faa5dce-d86c-4c12-b6ec-924315b820ab" providerId="ADAL" clId="{463D3178-9FC5-4FBA-B767-6150C8E1CD9A}" dt="2024-11-11T03:36:08.200" v="1378" actId="962"/>
        <pc:sldMkLst>
          <pc:docMk/>
          <pc:sldMk cId="0" sldId="260"/>
        </pc:sldMkLst>
        <pc:picChg chg="mod">
          <ac:chgData name="Olivia Ustariz" userId="6faa5dce-d86c-4c12-b6ec-924315b820ab" providerId="ADAL" clId="{463D3178-9FC5-4FBA-B767-6150C8E1CD9A}" dt="2024-11-11T03:36:08.200" v="1378" actId="962"/>
          <ac:picMkLst>
            <pc:docMk/>
            <pc:sldMk cId="0" sldId="260"/>
            <ac:picMk id="19" creationId="{BB60AAEF-0593-038C-871F-59FB2DC5C3E5}"/>
          </ac:picMkLst>
        </pc:picChg>
      </pc:sldChg>
      <pc:sldChg chg="modSp mod">
        <pc:chgData name="Olivia Ustariz" userId="6faa5dce-d86c-4c12-b6ec-924315b820ab" providerId="ADAL" clId="{463D3178-9FC5-4FBA-B767-6150C8E1CD9A}" dt="2024-11-11T02:50:18.093" v="3" actId="114"/>
        <pc:sldMkLst>
          <pc:docMk/>
          <pc:sldMk cId="4291509499" sldId="292"/>
        </pc:sldMkLst>
        <pc:spChg chg="mod">
          <ac:chgData name="Olivia Ustariz" userId="6faa5dce-d86c-4c12-b6ec-924315b820ab" providerId="ADAL" clId="{463D3178-9FC5-4FBA-B767-6150C8E1CD9A}" dt="2024-11-11T02:50:18.093" v="3" actId="114"/>
          <ac:spMkLst>
            <pc:docMk/>
            <pc:sldMk cId="4291509499" sldId="292"/>
            <ac:spMk id="6" creationId="{D0AAACC9-C084-225D-5C7B-5483E5E05FE5}"/>
          </ac:spMkLst>
        </pc:spChg>
      </pc:sldChg>
      <pc:sldChg chg="modSp mod">
        <pc:chgData name="Olivia Ustariz" userId="6faa5dce-d86c-4c12-b6ec-924315b820ab" providerId="ADAL" clId="{463D3178-9FC5-4FBA-B767-6150C8E1CD9A}" dt="2024-11-11T03:46:28.843" v="2454" actId="14838"/>
        <pc:sldMkLst>
          <pc:docMk/>
          <pc:sldMk cId="980516194" sldId="301"/>
        </pc:sldMkLst>
        <pc:spChg chg="mod">
          <ac:chgData name="Olivia Ustariz" userId="6faa5dce-d86c-4c12-b6ec-924315b820ab" providerId="ADAL" clId="{463D3178-9FC5-4FBA-B767-6150C8E1CD9A}" dt="2024-11-11T03:44:22.726" v="2453" actId="207"/>
          <ac:spMkLst>
            <pc:docMk/>
            <pc:sldMk cId="980516194" sldId="301"/>
            <ac:spMk id="43" creationId="{62EBBB77-C9F3-C457-4192-1487B9AB2282}"/>
          </ac:spMkLst>
        </pc:spChg>
        <pc:spChg chg="mod">
          <ac:chgData name="Olivia Ustariz" userId="6faa5dce-d86c-4c12-b6ec-924315b820ab" providerId="ADAL" clId="{463D3178-9FC5-4FBA-B767-6150C8E1CD9A}" dt="2024-11-11T03:46:28.843" v="2454" actId="14838"/>
          <ac:spMkLst>
            <pc:docMk/>
            <pc:sldMk cId="980516194" sldId="301"/>
            <ac:spMk id="44" creationId="{1D688E28-1F54-BDC1-9D83-A01173DBB066}"/>
          </ac:spMkLst>
        </pc:spChg>
      </pc:sldChg>
      <pc:sldChg chg="modSp mod">
        <pc:chgData name="Olivia Ustariz" userId="6faa5dce-d86c-4c12-b6ec-924315b820ab" providerId="ADAL" clId="{463D3178-9FC5-4FBA-B767-6150C8E1CD9A}" dt="2024-11-11T02:49:28.374" v="2" actId="114"/>
        <pc:sldMkLst>
          <pc:docMk/>
          <pc:sldMk cId="3241772510" sldId="308"/>
        </pc:sldMkLst>
        <pc:spChg chg="mod">
          <ac:chgData name="Olivia Ustariz" userId="6faa5dce-d86c-4c12-b6ec-924315b820ab" providerId="ADAL" clId="{463D3178-9FC5-4FBA-B767-6150C8E1CD9A}" dt="2024-11-11T02:49:28.374" v="2" actId="114"/>
          <ac:spMkLst>
            <pc:docMk/>
            <pc:sldMk cId="3241772510" sldId="308"/>
            <ac:spMk id="3" creationId="{798FCA21-E2F1-2400-3AEF-D34E337BA3FB}"/>
          </ac:spMkLst>
        </pc:spChg>
      </pc:sldChg>
      <pc:sldChg chg="addSp delSp modSp mod">
        <pc:chgData name="Olivia Ustariz" userId="6faa5dce-d86c-4c12-b6ec-924315b820ab" providerId="ADAL" clId="{463D3178-9FC5-4FBA-B767-6150C8E1CD9A}" dt="2024-11-11T05:02:23.152" v="2484" actId="313"/>
        <pc:sldMkLst>
          <pc:docMk/>
          <pc:sldMk cId="901676131" sldId="311"/>
        </pc:sldMkLst>
        <pc:spChg chg="mod">
          <ac:chgData name="Olivia Ustariz" userId="6faa5dce-d86c-4c12-b6ec-924315b820ab" providerId="ADAL" clId="{463D3178-9FC5-4FBA-B767-6150C8E1CD9A}" dt="2024-11-11T02:52:15.621" v="107" actId="20577"/>
          <ac:spMkLst>
            <pc:docMk/>
            <pc:sldMk cId="901676131" sldId="311"/>
            <ac:spMk id="9" creationId="{768D1FF1-89E3-E555-C713-995094C778B9}"/>
          </ac:spMkLst>
        </pc:spChg>
        <pc:spChg chg="mod">
          <ac:chgData name="Olivia Ustariz" userId="6faa5dce-d86c-4c12-b6ec-924315b820ab" providerId="ADAL" clId="{463D3178-9FC5-4FBA-B767-6150C8E1CD9A}" dt="2024-11-11T02:50:22.872" v="4" actId="114"/>
          <ac:spMkLst>
            <pc:docMk/>
            <pc:sldMk cId="901676131" sldId="311"/>
            <ac:spMk id="13" creationId="{D94C19B8-7387-9CE1-3D62-8C2CEA87DCCB}"/>
          </ac:spMkLst>
        </pc:spChg>
        <pc:spChg chg="mod">
          <ac:chgData name="Olivia Ustariz" userId="6faa5dce-d86c-4c12-b6ec-924315b820ab" providerId="ADAL" clId="{463D3178-9FC5-4FBA-B767-6150C8E1CD9A}" dt="2024-11-11T02:52:43.047" v="111" actId="165"/>
          <ac:spMkLst>
            <pc:docMk/>
            <pc:sldMk cId="901676131" sldId="311"/>
            <ac:spMk id="16" creationId="{71849923-0171-3C2C-ECBA-A87A74F31BD0}"/>
          </ac:spMkLst>
        </pc:spChg>
        <pc:spChg chg="mod">
          <ac:chgData name="Olivia Ustariz" userId="6faa5dce-d86c-4c12-b6ec-924315b820ab" providerId="ADAL" clId="{463D3178-9FC5-4FBA-B767-6150C8E1CD9A}" dt="2024-11-11T02:52:43.047" v="111" actId="165"/>
          <ac:spMkLst>
            <pc:docMk/>
            <pc:sldMk cId="901676131" sldId="311"/>
            <ac:spMk id="17" creationId="{EE62C11C-C02E-0499-BA80-C9DAAE233445}"/>
          </ac:spMkLst>
        </pc:spChg>
        <pc:spChg chg="mod topLvl">
          <ac:chgData name="Olivia Ustariz" userId="6faa5dce-d86c-4c12-b6ec-924315b820ab" providerId="ADAL" clId="{463D3178-9FC5-4FBA-B767-6150C8E1CD9A}" dt="2024-11-11T02:53:20.665" v="122" actId="1076"/>
          <ac:spMkLst>
            <pc:docMk/>
            <pc:sldMk cId="901676131" sldId="311"/>
            <ac:spMk id="18" creationId="{A08B8729-FB0A-9D07-884B-0F3626B53662}"/>
          </ac:spMkLst>
        </pc:spChg>
        <pc:spChg chg="mod topLvl">
          <ac:chgData name="Olivia Ustariz" userId="6faa5dce-d86c-4c12-b6ec-924315b820ab" providerId="ADAL" clId="{463D3178-9FC5-4FBA-B767-6150C8E1CD9A}" dt="2024-11-11T05:02:23.152" v="2484" actId="313"/>
          <ac:spMkLst>
            <pc:docMk/>
            <pc:sldMk cId="901676131" sldId="311"/>
            <ac:spMk id="19" creationId="{72D2D4C2-6380-BF7E-D74D-9E428453FAB0}"/>
          </ac:spMkLst>
        </pc:spChg>
        <pc:spChg chg="mod">
          <ac:chgData name="Olivia Ustariz" userId="6faa5dce-d86c-4c12-b6ec-924315b820ab" providerId="ADAL" clId="{463D3178-9FC5-4FBA-B767-6150C8E1CD9A}" dt="2024-11-11T02:54:02.755" v="130" actId="1076"/>
          <ac:spMkLst>
            <pc:docMk/>
            <pc:sldMk cId="901676131" sldId="311"/>
            <ac:spMk id="21" creationId="{FC282A12-71FB-6220-C2AD-A92BCC4C67FE}"/>
          </ac:spMkLst>
        </pc:spChg>
        <pc:spChg chg="mod">
          <ac:chgData name="Olivia Ustariz" userId="6faa5dce-d86c-4c12-b6ec-924315b820ab" providerId="ADAL" clId="{463D3178-9FC5-4FBA-B767-6150C8E1CD9A}" dt="2024-11-11T02:52:43.047" v="111" actId="165"/>
          <ac:spMkLst>
            <pc:docMk/>
            <pc:sldMk cId="901676131" sldId="311"/>
            <ac:spMk id="22" creationId="{FC1275FB-911B-D0EC-5EF7-742F2E2CCA31}"/>
          </ac:spMkLst>
        </pc:spChg>
        <pc:spChg chg="mod topLvl">
          <ac:chgData name="Olivia Ustariz" userId="6faa5dce-d86c-4c12-b6ec-924315b820ab" providerId="ADAL" clId="{463D3178-9FC5-4FBA-B767-6150C8E1CD9A}" dt="2024-11-11T02:54:11.088" v="131" actId="164"/>
          <ac:spMkLst>
            <pc:docMk/>
            <pc:sldMk cId="901676131" sldId="311"/>
            <ac:spMk id="23" creationId="{FA9466EF-63B1-8962-A6E5-8908892987A2}"/>
          </ac:spMkLst>
        </pc:spChg>
        <pc:spChg chg="mod topLvl">
          <ac:chgData name="Olivia Ustariz" userId="6faa5dce-d86c-4c12-b6ec-924315b820ab" providerId="ADAL" clId="{463D3178-9FC5-4FBA-B767-6150C8E1CD9A}" dt="2024-11-11T03:11:25.234" v="626" actId="1076"/>
          <ac:spMkLst>
            <pc:docMk/>
            <pc:sldMk cId="901676131" sldId="311"/>
            <ac:spMk id="24" creationId="{7ACF5093-945E-0380-12C2-B346AAAF6F89}"/>
          </ac:spMkLst>
        </pc:spChg>
        <pc:spChg chg="mod">
          <ac:chgData name="Olivia Ustariz" userId="6faa5dce-d86c-4c12-b6ec-924315b820ab" providerId="ADAL" clId="{463D3178-9FC5-4FBA-B767-6150C8E1CD9A}" dt="2024-11-11T02:52:43.047" v="111" actId="165"/>
          <ac:spMkLst>
            <pc:docMk/>
            <pc:sldMk cId="901676131" sldId="311"/>
            <ac:spMk id="26" creationId="{357F2924-287E-095D-35EC-1986E98AF336}"/>
          </ac:spMkLst>
        </pc:spChg>
        <pc:spChg chg="mod">
          <ac:chgData name="Olivia Ustariz" userId="6faa5dce-d86c-4c12-b6ec-924315b820ab" providerId="ADAL" clId="{463D3178-9FC5-4FBA-B767-6150C8E1CD9A}" dt="2024-11-11T02:52:43.047" v="111" actId="165"/>
          <ac:spMkLst>
            <pc:docMk/>
            <pc:sldMk cId="901676131" sldId="311"/>
            <ac:spMk id="27" creationId="{BCCDDD34-63B7-4EEA-B8EB-D2C233938ED5}"/>
          </ac:spMkLst>
        </pc:spChg>
        <pc:spChg chg="mod topLvl">
          <ac:chgData name="Olivia Ustariz" userId="6faa5dce-d86c-4c12-b6ec-924315b820ab" providerId="ADAL" clId="{463D3178-9FC5-4FBA-B767-6150C8E1CD9A}" dt="2024-11-11T02:54:30.929" v="134" actId="164"/>
          <ac:spMkLst>
            <pc:docMk/>
            <pc:sldMk cId="901676131" sldId="311"/>
            <ac:spMk id="28" creationId="{3166509A-6515-32A5-335E-AC5BCE116605}"/>
          </ac:spMkLst>
        </pc:spChg>
        <pc:spChg chg="mod topLvl">
          <ac:chgData name="Olivia Ustariz" userId="6faa5dce-d86c-4c12-b6ec-924315b820ab" providerId="ADAL" clId="{463D3178-9FC5-4FBA-B767-6150C8E1CD9A}" dt="2024-11-11T03:10:03.512" v="537" actId="1076"/>
          <ac:spMkLst>
            <pc:docMk/>
            <pc:sldMk cId="901676131" sldId="311"/>
            <ac:spMk id="29" creationId="{07F1BDBF-2EEB-A4FC-8509-0A7B12BA49B0}"/>
          </ac:spMkLst>
        </pc:spChg>
        <pc:spChg chg="mod">
          <ac:chgData name="Olivia Ustariz" userId="6faa5dce-d86c-4c12-b6ec-924315b820ab" providerId="ADAL" clId="{463D3178-9FC5-4FBA-B767-6150C8E1CD9A}" dt="2024-11-11T02:52:43.047" v="111" actId="165"/>
          <ac:spMkLst>
            <pc:docMk/>
            <pc:sldMk cId="901676131" sldId="311"/>
            <ac:spMk id="31" creationId="{6561B9C0-6536-80CB-6B71-C9929D349126}"/>
          </ac:spMkLst>
        </pc:spChg>
        <pc:spChg chg="mod">
          <ac:chgData name="Olivia Ustariz" userId="6faa5dce-d86c-4c12-b6ec-924315b820ab" providerId="ADAL" clId="{463D3178-9FC5-4FBA-B767-6150C8E1CD9A}" dt="2024-11-11T02:52:43.047" v="111" actId="165"/>
          <ac:spMkLst>
            <pc:docMk/>
            <pc:sldMk cId="901676131" sldId="311"/>
            <ac:spMk id="32" creationId="{6D40BB42-41C4-B625-2FB1-573CA5D4E7DE}"/>
          </ac:spMkLst>
        </pc:spChg>
        <pc:spChg chg="mod topLvl">
          <ac:chgData name="Olivia Ustariz" userId="6faa5dce-d86c-4c12-b6ec-924315b820ab" providerId="ADAL" clId="{463D3178-9FC5-4FBA-B767-6150C8E1CD9A}" dt="2024-11-11T02:55:39.354" v="140" actId="164"/>
          <ac:spMkLst>
            <pc:docMk/>
            <pc:sldMk cId="901676131" sldId="311"/>
            <ac:spMk id="33" creationId="{6B3A7C63-DBBC-1775-77AE-CD0A94F8CF43}"/>
          </ac:spMkLst>
        </pc:spChg>
        <pc:spChg chg="mod">
          <ac:chgData name="Olivia Ustariz" userId="6faa5dce-d86c-4c12-b6ec-924315b820ab" providerId="ADAL" clId="{463D3178-9FC5-4FBA-B767-6150C8E1CD9A}" dt="2024-11-11T02:56:02.413" v="143"/>
          <ac:spMkLst>
            <pc:docMk/>
            <pc:sldMk cId="901676131" sldId="311"/>
            <ac:spMk id="37" creationId="{1A00DE7F-53BF-F949-AB81-DA15BD155C49}"/>
          </ac:spMkLst>
        </pc:spChg>
        <pc:spChg chg="mod">
          <ac:chgData name="Olivia Ustariz" userId="6faa5dce-d86c-4c12-b6ec-924315b820ab" providerId="ADAL" clId="{463D3178-9FC5-4FBA-B767-6150C8E1CD9A}" dt="2024-11-11T02:56:02.413" v="143"/>
          <ac:spMkLst>
            <pc:docMk/>
            <pc:sldMk cId="901676131" sldId="311"/>
            <ac:spMk id="38" creationId="{F09920B0-0B5B-8266-4500-0C7078037D59}"/>
          </ac:spMkLst>
        </pc:spChg>
        <pc:spChg chg="mod">
          <ac:chgData name="Olivia Ustariz" userId="6faa5dce-d86c-4c12-b6ec-924315b820ab" providerId="ADAL" clId="{463D3178-9FC5-4FBA-B767-6150C8E1CD9A}" dt="2024-11-11T02:56:02.413" v="143"/>
          <ac:spMkLst>
            <pc:docMk/>
            <pc:sldMk cId="901676131" sldId="311"/>
            <ac:spMk id="39" creationId="{B446DB86-C4D3-AE99-332E-53798439A42B}"/>
          </ac:spMkLst>
        </pc:spChg>
        <pc:spChg chg="add mod">
          <ac:chgData name="Olivia Ustariz" userId="6faa5dce-d86c-4c12-b6ec-924315b820ab" providerId="ADAL" clId="{463D3178-9FC5-4FBA-B767-6150C8E1CD9A}" dt="2024-11-11T03:07:39.138" v="305" actId="1076"/>
          <ac:spMkLst>
            <pc:docMk/>
            <pc:sldMk cId="901676131" sldId="311"/>
            <ac:spMk id="41" creationId="{B59A4116-98C0-64A5-4700-104804068716}"/>
          </ac:spMkLst>
        </pc:spChg>
        <pc:spChg chg="add mod">
          <ac:chgData name="Olivia Ustariz" userId="6faa5dce-d86c-4c12-b6ec-924315b820ab" providerId="ADAL" clId="{463D3178-9FC5-4FBA-B767-6150C8E1CD9A}" dt="2024-11-11T03:10:19.823" v="622" actId="20577"/>
          <ac:spMkLst>
            <pc:docMk/>
            <pc:sldMk cId="901676131" sldId="311"/>
            <ac:spMk id="42" creationId="{371C70EA-43D6-10EF-88DE-BB86FE6AFDB0}"/>
          </ac:spMkLst>
        </pc:spChg>
        <pc:grpChg chg="add mod">
          <ac:chgData name="Olivia Ustariz" userId="6faa5dce-d86c-4c12-b6ec-924315b820ab" providerId="ADAL" clId="{463D3178-9FC5-4FBA-B767-6150C8E1CD9A}" dt="2024-11-11T02:53:40.298" v="125" actId="1076"/>
          <ac:grpSpMkLst>
            <pc:docMk/>
            <pc:sldMk cId="901676131" sldId="311"/>
            <ac:grpSpMk id="2" creationId="{7DAE13F7-0970-D2EC-8F4B-715C421E4D70}"/>
          </ac:grpSpMkLst>
        </pc:grpChg>
        <pc:grpChg chg="add mod">
          <ac:chgData name="Olivia Ustariz" userId="6faa5dce-d86c-4c12-b6ec-924315b820ab" providerId="ADAL" clId="{463D3178-9FC5-4FBA-B767-6150C8E1CD9A}" dt="2024-11-11T02:54:17.757" v="132" actId="1076"/>
          <ac:grpSpMkLst>
            <pc:docMk/>
            <pc:sldMk cId="901676131" sldId="311"/>
            <ac:grpSpMk id="5" creationId="{E77541C4-7B31-5B9D-1666-B153CE6BDB27}"/>
          </ac:grpSpMkLst>
        </pc:grpChg>
        <pc:grpChg chg="add mod">
          <ac:chgData name="Olivia Ustariz" userId="6faa5dce-d86c-4c12-b6ec-924315b820ab" providerId="ADAL" clId="{463D3178-9FC5-4FBA-B767-6150C8E1CD9A}" dt="2024-11-11T02:54:50.700" v="136" actId="1076"/>
          <ac:grpSpMkLst>
            <pc:docMk/>
            <pc:sldMk cId="901676131" sldId="311"/>
            <ac:grpSpMk id="7" creationId="{8BB85CED-870E-C54D-0C2D-1FAB666E490A}"/>
          </ac:grpSpMkLst>
        </pc:grpChg>
        <pc:grpChg chg="mod topLvl">
          <ac:chgData name="Olivia Ustariz" userId="6faa5dce-d86c-4c12-b6ec-924315b820ab" providerId="ADAL" clId="{463D3178-9FC5-4FBA-B767-6150C8E1CD9A}" dt="2024-11-11T02:53:18.365" v="120" actId="164"/>
          <ac:grpSpMkLst>
            <pc:docMk/>
            <pc:sldMk cId="901676131" sldId="311"/>
            <ac:grpSpMk id="10" creationId="{680591A4-6282-6593-E407-9B7F5F382D5F}"/>
          </ac:grpSpMkLst>
        </pc:grpChg>
        <pc:grpChg chg="add mod">
          <ac:chgData name="Olivia Ustariz" userId="6faa5dce-d86c-4c12-b6ec-924315b820ab" providerId="ADAL" clId="{463D3178-9FC5-4FBA-B767-6150C8E1CD9A}" dt="2024-11-11T02:55:44.854" v="141" actId="1076"/>
          <ac:grpSpMkLst>
            <pc:docMk/>
            <pc:sldMk cId="901676131" sldId="311"/>
            <ac:grpSpMk id="15" creationId="{5EBFF2F5-0411-68F1-2D5E-638A5DD1783F}"/>
          </ac:grpSpMkLst>
        </pc:grpChg>
        <pc:grpChg chg="mod topLvl">
          <ac:chgData name="Olivia Ustariz" userId="6faa5dce-d86c-4c12-b6ec-924315b820ab" providerId="ADAL" clId="{463D3178-9FC5-4FBA-B767-6150C8E1CD9A}" dt="2024-11-11T02:54:11.088" v="131" actId="164"/>
          <ac:grpSpMkLst>
            <pc:docMk/>
            <pc:sldMk cId="901676131" sldId="311"/>
            <ac:grpSpMk id="20" creationId="{F1876186-F958-7530-149D-B613A370ACCA}"/>
          </ac:grpSpMkLst>
        </pc:grpChg>
        <pc:grpChg chg="mod topLvl">
          <ac:chgData name="Olivia Ustariz" userId="6faa5dce-d86c-4c12-b6ec-924315b820ab" providerId="ADAL" clId="{463D3178-9FC5-4FBA-B767-6150C8E1CD9A}" dt="2024-11-11T02:54:30.929" v="134" actId="164"/>
          <ac:grpSpMkLst>
            <pc:docMk/>
            <pc:sldMk cId="901676131" sldId="311"/>
            <ac:grpSpMk id="25" creationId="{2AC5FBC9-8302-CF6A-B095-383821C0B637}"/>
          </ac:grpSpMkLst>
        </pc:grpChg>
        <pc:grpChg chg="mod topLvl">
          <ac:chgData name="Olivia Ustariz" userId="6faa5dce-d86c-4c12-b6ec-924315b820ab" providerId="ADAL" clId="{463D3178-9FC5-4FBA-B767-6150C8E1CD9A}" dt="2024-11-11T02:55:39.354" v="140" actId="164"/>
          <ac:grpSpMkLst>
            <pc:docMk/>
            <pc:sldMk cId="901676131" sldId="311"/>
            <ac:grpSpMk id="30" creationId="{A7BAC426-4FAE-8178-27E2-C1A2245FFE07}"/>
          </ac:grpSpMkLst>
        </pc:grpChg>
        <pc:grpChg chg="add mod">
          <ac:chgData name="Olivia Ustariz" userId="6faa5dce-d86c-4c12-b6ec-924315b820ab" providerId="ADAL" clId="{463D3178-9FC5-4FBA-B767-6150C8E1CD9A}" dt="2024-11-11T02:56:09.661" v="144" actId="1076"/>
          <ac:grpSpMkLst>
            <pc:docMk/>
            <pc:sldMk cId="901676131" sldId="311"/>
            <ac:grpSpMk id="35" creationId="{4A28CE3C-6167-C9D2-10FB-3B68DE1893BE}"/>
          </ac:grpSpMkLst>
        </pc:grpChg>
        <pc:grpChg chg="mod">
          <ac:chgData name="Olivia Ustariz" userId="6faa5dce-d86c-4c12-b6ec-924315b820ab" providerId="ADAL" clId="{463D3178-9FC5-4FBA-B767-6150C8E1CD9A}" dt="2024-11-11T02:56:02.413" v="143"/>
          <ac:grpSpMkLst>
            <pc:docMk/>
            <pc:sldMk cId="901676131" sldId="311"/>
            <ac:grpSpMk id="36" creationId="{6E8EC443-4F03-1303-B5EA-FC3AFA3F71D7}"/>
          </ac:grpSpMkLst>
        </pc:grpChg>
      </pc:sldChg>
      <pc:sldChg chg="addSp delSp modSp mod">
        <pc:chgData name="Olivia Ustariz" userId="6faa5dce-d86c-4c12-b6ec-924315b820ab" providerId="ADAL" clId="{463D3178-9FC5-4FBA-B767-6150C8E1CD9A}" dt="2024-11-11T03:26:47.243" v="1275" actId="962"/>
        <pc:sldMkLst>
          <pc:docMk/>
          <pc:sldMk cId="2559719462" sldId="312"/>
        </pc:sldMkLst>
        <pc:picChg chg="add mod ord">
          <ac:chgData name="Olivia Ustariz" userId="6faa5dce-d86c-4c12-b6ec-924315b820ab" providerId="ADAL" clId="{463D3178-9FC5-4FBA-B767-6150C8E1CD9A}" dt="2024-11-11T03:26:47.243" v="1275" actId="962"/>
          <ac:picMkLst>
            <pc:docMk/>
            <pc:sldMk cId="2559719462" sldId="312"/>
            <ac:picMk id="6" creationId="{E85DB7B9-E560-58E4-DF3D-842EC9D9C82C}"/>
          </ac:picMkLst>
        </pc:picChg>
      </pc:sldChg>
      <pc:sldChg chg="modSp mod">
        <pc:chgData name="Olivia Ustariz" userId="6faa5dce-d86c-4c12-b6ec-924315b820ab" providerId="ADAL" clId="{463D3178-9FC5-4FBA-B767-6150C8E1CD9A}" dt="2024-11-11T03:36:27.046" v="1470" actId="962"/>
        <pc:sldMkLst>
          <pc:docMk/>
          <pc:sldMk cId="935620941" sldId="314"/>
        </pc:sldMkLst>
        <pc:picChg chg="mod">
          <ac:chgData name="Olivia Ustariz" userId="6faa5dce-d86c-4c12-b6ec-924315b820ab" providerId="ADAL" clId="{463D3178-9FC5-4FBA-B767-6150C8E1CD9A}" dt="2024-11-11T03:36:27.046" v="1470" actId="962"/>
          <ac:picMkLst>
            <pc:docMk/>
            <pc:sldMk cId="935620941" sldId="314"/>
            <ac:picMk id="18" creationId="{942B6A62-38EC-781D-6CC6-48F8251A9A4C}"/>
          </ac:picMkLst>
        </pc:picChg>
      </pc:sldChg>
      <pc:sldChg chg="modSp mod">
        <pc:chgData name="Olivia Ustariz" userId="6faa5dce-d86c-4c12-b6ec-924315b820ab" providerId="ADAL" clId="{463D3178-9FC5-4FBA-B767-6150C8E1CD9A}" dt="2024-11-11T03:36:33.274" v="1472" actId="962"/>
        <pc:sldMkLst>
          <pc:docMk/>
          <pc:sldMk cId="2219137274" sldId="315"/>
        </pc:sldMkLst>
      </pc:sldChg>
      <pc:sldChg chg="modSp mod">
        <pc:chgData name="Olivia Ustariz" userId="6faa5dce-d86c-4c12-b6ec-924315b820ab" providerId="ADAL" clId="{463D3178-9FC5-4FBA-B767-6150C8E1CD9A}" dt="2024-11-11T03:36:38.056" v="1474" actId="962"/>
        <pc:sldMkLst>
          <pc:docMk/>
          <pc:sldMk cId="2424013529" sldId="316"/>
        </pc:sldMkLst>
      </pc:sldChg>
      <pc:sldChg chg="modSp mod">
        <pc:chgData name="Olivia Ustariz" userId="6faa5dce-d86c-4c12-b6ec-924315b820ab" providerId="ADAL" clId="{463D3178-9FC5-4FBA-B767-6150C8E1CD9A}" dt="2024-11-11T03:36:45.307" v="1476" actId="962"/>
        <pc:sldMkLst>
          <pc:docMk/>
          <pc:sldMk cId="993564247" sldId="318"/>
        </pc:sldMkLst>
        <pc:spChg chg="mod">
          <ac:chgData name="Olivia Ustariz" userId="6faa5dce-d86c-4c12-b6ec-924315b820ab" providerId="ADAL" clId="{463D3178-9FC5-4FBA-B767-6150C8E1CD9A}" dt="2024-11-11T03:17:19.912" v="1004" actId="692"/>
          <ac:spMkLst>
            <pc:docMk/>
            <pc:sldMk cId="993564247" sldId="318"/>
            <ac:spMk id="5" creationId="{8461931E-E1DE-BD5F-CC81-DF7E10EFE24F}"/>
          </ac:spMkLst>
        </pc:spChg>
        <pc:spChg chg="mod">
          <ac:chgData name="Olivia Ustariz" userId="6faa5dce-d86c-4c12-b6ec-924315b820ab" providerId="ADAL" clId="{463D3178-9FC5-4FBA-B767-6150C8E1CD9A}" dt="2024-11-11T03:17:31.430" v="1006" actId="207"/>
          <ac:spMkLst>
            <pc:docMk/>
            <pc:sldMk cId="993564247" sldId="318"/>
            <ac:spMk id="6" creationId="{BE668E31-0C9B-AFE0-2965-AFEECB46C096}"/>
          </ac:spMkLst>
        </pc:spChg>
        <pc:spChg chg="mod">
          <ac:chgData name="Olivia Ustariz" userId="6faa5dce-d86c-4c12-b6ec-924315b820ab" providerId="ADAL" clId="{463D3178-9FC5-4FBA-B767-6150C8E1CD9A}" dt="2024-11-11T03:16:59.476" v="971" actId="207"/>
          <ac:spMkLst>
            <pc:docMk/>
            <pc:sldMk cId="993564247" sldId="318"/>
            <ac:spMk id="47" creationId="{CC8A7F04-7B38-BE11-A9AD-DBAC4D3A9C5E}"/>
          </ac:spMkLst>
        </pc:spChg>
        <pc:spChg chg="mod">
          <ac:chgData name="Olivia Ustariz" userId="6faa5dce-d86c-4c12-b6ec-924315b820ab" providerId="ADAL" clId="{463D3178-9FC5-4FBA-B767-6150C8E1CD9A}" dt="2024-11-11T03:16:44.740" v="969" actId="207"/>
          <ac:spMkLst>
            <pc:docMk/>
            <pc:sldMk cId="993564247" sldId="318"/>
            <ac:spMk id="50" creationId="{09723106-2FE6-B014-802D-80875E4C5D10}"/>
          </ac:spMkLst>
        </pc:spChg>
      </pc:sldChg>
      <pc:sldChg chg="modSp mod">
        <pc:chgData name="Olivia Ustariz" userId="6faa5dce-d86c-4c12-b6ec-924315b820ab" providerId="ADAL" clId="{463D3178-9FC5-4FBA-B767-6150C8E1CD9A}" dt="2024-11-11T03:36:57.405" v="1564" actId="962"/>
        <pc:sldMkLst>
          <pc:docMk/>
          <pc:sldMk cId="1812143643" sldId="319"/>
        </pc:sldMkLst>
      </pc:sldChg>
      <pc:sldChg chg="addSp delSp modSp mod">
        <pc:chgData name="Olivia Ustariz" userId="6faa5dce-d86c-4c12-b6ec-924315b820ab" providerId="ADAL" clId="{463D3178-9FC5-4FBA-B767-6150C8E1CD9A}" dt="2024-11-11T03:30:07.874" v="1317" actId="1076"/>
        <pc:sldMkLst>
          <pc:docMk/>
          <pc:sldMk cId="2975358667" sldId="320"/>
        </pc:sldMkLst>
        <pc:spChg chg="add mod">
          <ac:chgData name="Olivia Ustariz" userId="6faa5dce-d86c-4c12-b6ec-924315b820ab" providerId="ADAL" clId="{463D3178-9FC5-4FBA-B767-6150C8E1CD9A}" dt="2024-11-11T03:28:29.817" v="1294" actId="207"/>
          <ac:spMkLst>
            <pc:docMk/>
            <pc:sldMk cId="2975358667" sldId="320"/>
            <ac:spMk id="8" creationId="{5191F25E-431A-88F7-84F2-EC4E648EF9D8}"/>
          </ac:spMkLst>
        </pc:spChg>
        <pc:spChg chg="add mod">
          <ac:chgData name="Olivia Ustariz" userId="6faa5dce-d86c-4c12-b6ec-924315b820ab" providerId="ADAL" clId="{463D3178-9FC5-4FBA-B767-6150C8E1CD9A}" dt="2024-11-11T03:29:21.313" v="1309" actId="207"/>
          <ac:spMkLst>
            <pc:docMk/>
            <pc:sldMk cId="2975358667" sldId="320"/>
            <ac:spMk id="9" creationId="{69444629-F689-25DF-8DAA-4965CE8E4FA2}"/>
          </ac:spMkLst>
        </pc:spChg>
        <pc:spChg chg="add mod">
          <ac:chgData name="Olivia Ustariz" userId="6faa5dce-d86c-4c12-b6ec-924315b820ab" providerId="ADAL" clId="{463D3178-9FC5-4FBA-B767-6150C8E1CD9A}" dt="2024-11-11T03:30:07.874" v="1317" actId="1076"/>
          <ac:spMkLst>
            <pc:docMk/>
            <pc:sldMk cId="2975358667" sldId="320"/>
            <ac:spMk id="12" creationId="{088B36DC-005F-F39E-E3BD-9B811834E953}"/>
          </ac:spMkLst>
        </pc:spChg>
        <pc:picChg chg="add mod ord">
          <ac:chgData name="Olivia Ustariz" userId="6faa5dce-d86c-4c12-b6ec-924315b820ab" providerId="ADAL" clId="{463D3178-9FC5-4FBA-B767-6150C8E1CD9A}" dt="2024-11-11T03:27:34.109" v="1283" actId="167"/>
          <ac:picMkLst>
            <pc:docMk/>
            <pc:sldMk cId="2975358667" sldId="320"/>
            <ac:picMk id="7" creationId="{E0497348-7EEE-58F4-852B-CBC9E145CD39}"/>
          </ac:picMkLst>
        </pc:picChg>
      </pc:sldChg>
      <pc:sldChg chg="modSp mod">
        <pc:chgData name="Olivia Ustariz" userId="6faa5dce-d86c-4c12-b6ec-924315b820ab" providerId="ADAL" clId="{463D3178-9FC5-4FBA-B767-6150C8E1CD9A}" dt="2024-11-11T03:37:49.522" v="1856" actId="962"/>
        <pc:sldMkLst>
          <pc:docMk/>
          <pc:sldMk cId="545257560" sldId="321"/>
        </pc:sldMkLst>
        <pc:picChg chg="mod">
          <ac:chgData name="Olivia Ustariz" userId="6faa5dce-d86c-4c12-b6ec-924315b820ab" providerId="ADAL" clId="{463D3178-9FC5-4FBA-B767-6150C8E1CD9A}" dt="2024-11-11T03:37:49.522" v="1856" actId="962"/>
          <ac:picMkLst>
            <pc:docMk/>
            <pc:sldMk cId="545257560" sldId="321"/>
            <ac:picMk id="40" creationId="{AB3AB03E-23A8-DC4B-531A-72D6D7CAE7A5}"/>
          </ac:picMkLst>
        </pc:picChg>
      </pc:sldChg>
      <pc:sldChg chg="modSp mod ord">
        <pc:chgData name="Olivia Ustariz" userId="6faa5dce-d86c-4c12-b6ec-924315b820ab" providerId="ADAL" clId="{463D3178-9FC5-4FBA-B767-6150C8E1CD9A}" dt="2024-11-11T03:37:11.886" v="1614" actId="962"/>
        <pc:sldMkLst>
          <pc:docMk/>
          <pc:sldMk cId="2996897506" sldId="322"/>
        </pc:sldMkLst>
        <pc:picChg chg="mod">
          <ac:chgData name="Olivia Ustariz" userId="6faa5dce-d86c-4c12-b6ec-924315b820ab" providerId="ADAL" clId="{463D3178-9FC5-4FBA-B767-6150C8E1CD9A}" dt="2024-11-11T03:37:11.886" v="1614" actId="962"/>
          <ac:picMkLst>
            <pc:docMk/>
            <pc:sldMk cId="2996897506" sldId="322"/>
            <ac:picMk id="40" creationId="{20FD6312-4D49-AE2B-F499-14515244BAE2}"/>
          </ac:picMkLst>
        </pc:picChg>
      </pc:sldChg>
      <pc:sldChg chg="modSp mod">
        <pc:chgData name="Olivia Ustariz" userId="6faa5dce-d86c-4c12-b6ec-924315b820ab" providerId="ADAL" clId="{463D3178-9FC5-4FBA-B767-6150C8E1CD9A}" dt="2024-11-11T03:43:19.968" v="2434" actId="962"/>
        <pc:sldMkLst>
          <pc:docMk/>
          <pc:sldMk cId="2345924083" sldId="323"/>
        </pc:sldMkLst>
        <pc:spChg chg="mod">
          <ac:chgData name="Olivia Ustariz" userId="6faa5dce-d86c-4c12-b6ec-924315b820ab" providerId="ADAL" clId="{463D3178-9FC5-4FBA-B767-6150C8E1CD9A}" dt="2024-11-11T03:38:00.776" v="1857" actId="1076"/>
          <ac:spMkLst>
            <pc:docMk/>
            <pc:sldMk cId="2345924083" sldId="323"/>
            <ac:spMk id="2" creationId="{36024921-FC92-3068-BAE9-C47436C75E82}"/>
          </ac:spMkLst>
        </pc:spChg>
        <pc:picChg chg="mod">
          <ac:chgData name="Olivia Ustariz" userId="6faa5dce-d86c-4c12-b6ec-924315b820ab" providerId="ADAL" clId="{463D3178-9FC5-4FBA-B767-6150C8E1CD9A}" dt="2024-11-11T03:41:58.618" v="1997" actId="962"/>
          <ac:picMkLst>
            <pc:docMk/>
            <pc:sldMk cId="2345924083" sldId="323"/>
            <ac:picMk id="16" creationId="{73104C88-5477-A634-C358-3BF6AAA03EB2}"/>
          </ac:picMkLst>
        </pc:picChg>
        <pc:picChg chg="mod">
          <ac:chgData name="Olivia Ustariz" userId="6faa5dce-d86c-4c12-b6ec-924315b820ab" providerId="ADAL" clId="{463D3178-9FC5-4FBA-B767-6150C8E1CD9A}" dt="2024-11-11T03:42:18.046" v="2201" actId="962"/>
          <ac:picMkLst>
            <pc:docMk/>
            <pc:sldMk cId="2345924083" sldId="323"/>
            <ac:picMk id="17" creationId="{4FEB8AEC-7C8F-0756-8F86-1A732573D350}"/>
          </ac:picMkLst>
        </pc:picChg>
        <pc:picChg chg="mod modCrop">
          <ac:chgData name="Olivia Ustariz" userId="6faa5dce-d86c-4c12-b6ec-924315b820ab" providerId="ADAL" clId="{463D3178-9FC5-4FBA-B767-6150C8E1CD9A}" dt="2024-11-11T03:43:19.968" v="2434" actId="962"/>
          <ac:picMkLst>
            <pc:docMk/>
            <pc:sldMk cId="2345924083" sldId="323"/>
            <ac:picMk id="18" creationId="{411D73D4-5DA6-8E59-B24B-6A7988C5A44D}"/>
          </ac:picMkLst>
        </pc:picChg>
        <pc:picChg chg="mod">
          <ac:chgData name="Olivia Ustariz" userId="6faa5dce-d86c-4c12-b6ec-924315b820ab" providerId="ADAL" clId="{463D3178-9FC5-4FBA-B767-6150C8E1CD9A}" dt="2024-11-11T03:42:29.816" v="2301" actId="962"/>
          <ac:picMkLst>
            <pc:docMk/>
            <pc:sldMk cId="2345924083" sldId="323"/>
            <ac:picMk id="19" creationId="{AAC54690-A05F-8F58-5AE9-B3BCD4DB1F6A}"/>
          </ac:picMkLst>
        </pc:picChg>
      </pc:sldChg>
      <pc:sldChg chg="modSp mod">
        <pc:chgData name="Olivia Ustariz" userId="6faa5dce-d86c-4c12-b6ec-924315b820ab" providerId="ADAL" clId="{463D3178-9FC5-4FBA-B767-6150C8E1CD9A}" dt="2024-11-11T03:49:05.999" v="2472" actId="20577"/>
        <pc:sldMkLst>
          <pc:docMk/>
          <pc:sldMk cId="390446607" sldId="328"/>
        </pc:sldMkLst>
        <pc:spChg chg="mod">
          <ac:chgData name="Olivia Ustariz" userId="6faa5dce-d86c-4c12-b6ec-924315b820ab" providerId="ADAL" clId="{463D3178-9FC5-4FBA-B767-6150C8E1CD9A}" dt="2024-11-11T03:49:05.999" v="2472" actId="20577"/>
          <ac:spMkLst>
            <pc:docMk/>
            <pc:sldMk cId="390446607" sldId="328"/>
            <ac:spMk id="24" creationId="{34051C7C-D79A-CB52-BAE9-DEE429378E78}"/>
          </ac:spMkLst>
        </pc:spChg>
      </pc:sldChg>
      <pc:sldChg chg="modSp mod">
        <pc:chgData name="Olivia Ustariz" userId="6faa5dce-d86c-4c12-b6ec-924315b820ab" providerId="ADAL" clId="{463D3178-9FC5-4FBA-B767-6150C8E1CD9A}" dt="2024-11-11T03:49:29.335" v="2483" actId="20577"/>
        <pc:sldMkLst>
          <pc:docMk/>
          <pc:sldMk cId="1696870581" sldId="330"/>
        </pc:sldMkLst>
        <pc:spChg chg="mod">
          <ac:chgData name="Olivia Ustariz" userId="6faa5dce-d86c-4c12-b6ec-924315b820ab" providerId="ADAL" clId="{463D3178-9FC5-4FBA-B767-6150C8E1CD9A}" dt="2024-11-11T03:49:29.335" v="2483" actId="20577"/>
          <ac:spMkLst>
            <pc:docMk/>
            <pc:sldMk cId="1696870581" sldId="330"/>
            <ac:spMk id="9" creationId="{0E37FB46-8E2D-E991-4484-B276B1ACBBE3}"/>
          </ac:spMkLst>
        </pc:spChg>
      </pc:sldChg>
    </pc:docChg>
  </pc:docChgLst>
  <pc:docChgLst>
    <pc:chgData name="Ugyen Thinley" userId="6026afb3-ed0a-41d5-9f37-f39ef8bc7f39" providerId="ADAL" clId="{4B507A70-8077-44E1-BA68-C6EFA4C3B313}"/>
    <pc:docChg chg="undo custSel modSld">
      <pc:chgData name="Ugyen Thinley" userId="6026afb3-ed0a-41d5-9f37-f39ef8bc7f39" providerId="ADAL" clId="{4B507A70-8077-44E1-BA68-C6EFA4C3B313}" dt="2024-11-12T02:59:36.397" v="218" actId="207"/>
      <pc:docMkLst>
        <pc:docMk/>
      </pc:docMkLst>
      <pc:sldChg chg="modSp mod">
        <pc:chgData name="Ugyen Thinley" userId="6026afb3-ed0a-41d5-9f37-f39ef8bc7f39" providerId="ADAL" clId="{4B507A70-8077-44E1-BA68-C6EFA4C3B313}" dt="2024-11-12T02:01:39.968" v="45" actId="14100"/>
        <pc:sldMkLst>
          <pc:docMk/>
          <pc:sldMk cId="0" sldId="260"/>
        </pc:sldMkLst>
        <pc:spChg chg="mod">
          <ac:chgData name="Ugyen Thinley" userId="6026afb3-ed0a-41d5-9f37-f39ef8bc7f39" providerId="ADAL" clId="{4B507A70-8077-44E1-BA68-C6EFA4C3B313}" dt="2024-11-12T01:59:54.419" v="33" actId="1076"/>
          <ac:spMkLst>
            <pc:docMk/>
            <pc:sldMk cId="0" sldId="260"/>
            <ac:spMk id="5" creationId="{7CB0280A-DF74-52AB-8FC2-A8490578F653}"/>
          </ac:spMkLst>
        </pc:spChg>
        <pc:spChg chg="mod">
          <ac:chgData name="Ugyen Thinley" userId="6026afb3-ed0a-41d5-9f37-f39ef8bc7f39" providerId="ADAL" clId="{4B507A70-8077-44E1-BA68-C6EFA4C3B313}" dt="2024-11-12T01:58:05.535" v="6" actId="1037"/>
          <ac:spMkLst>
            <pc:docMk/>
            <pc:sldMk cId="0" sldId="260"/>
            <ac:spMk id="7" creationId="{46309E47-C5A0-C2B9-D6BF-6A2890A14BDB}"/>
          </ac:spMkLst>
        </pc:spChg>
        <pc:spChg chg="mod">
          <ac:chgData name="Ugyen Thinley" userId="6026afb3-ed0a-41d5-9f37-f39ef8bc7f39" providerId="ADAL" clId="{4B507A70-8077-44E1-BA68-C6EFA4C3B313}" dt="2024-11-12T02:00:57.559" v="39" actId="14100"/>
          <ac:spMkLst>
            <pc:docMk/>
            <pc:sldMk cId="0" sldId="260"/>
            <ac:spMk id="12" creationId="{00000000-0000-0000-0000-000000000000}"/>
          </ac:spMkLst>
        </pc:spChg>
        <pc:spChg chg="mod">
          <ac:chgData name="Ugyen Thinley" userId="6026afb3-ed0a-41d5-9f37-f39ef8bc7f39" providerId="ADAL" clId="{4B507A70-8077-44E1-BA68-C6EFA4C3B313}" dt="2024-11-12T01:58:05.535" v="6" actId="1037"/>
          <ac:spMkLst>
            <pc:docMk/>
            <pc:sldMk cId="0" sldId="260"/>
            <ac:spMk id="14" creationId="{00000000-0000-0000-0000-000000000000}"/>
          </ac:spMkLst>
        </pc:spChg>
        <pc:spChg chg="mod">
          <ac:chgData name="Ugyen Thinley" userId="6026afb3-ed0a-41d5-9f37-f39ef8bc7f39" providerId="ADAL" clId="{4B507A70-8077-44E1-BA68-C6EFA4C3B313}" dt="2024-11-12T01:58:06.139" v="7" actId="20577"/>
          <ac:spMkLst>
            <pc:docMk/>
            <pc:sldMk cId="0" sldId="260"/>
            <ac:spMk id="16" creationId="{C8612232-D9BF-1FA4-D862-28335C6A9DC6}"/>
          </ac:spMkLst>
        </pc:spChg>
        <pc:spChg chg="mod">
          <ac:chgData name="Ugyen Thinley" userId="6026afb3-ed0a-41d5-9f37-f39ef8bc7f39" providerId="ADAL" clId="{4B507A70-8077-44E1-BA68-C6EFA4C3B313}" dt="2024-11-12T02:01:11.937" v="41" actId="14100"/>
          <ac:spMkLst>
            <pc:docMk/>
            <pc:sldMk cId="0" sldId="260"/>
            <ac:spMk id="35" creationId="{57DA5710-27B1-09E3-79FE-741C6FD7B15B}"/>
          </ac:spMkLst>
        </pc:spChg>
        <pc:spChg chg="mod">
          <ac:chgData name="Ugyen Thinley" userId="6026afb3-ed0a-41d5-9f37-f39ef8bc7f39" providerId="ADAL" clId="{4B507A70-8077-44E1-BA68-C6EFA4C3B313}" dt="2024-11-12T01:58:05.535" v="6" actId="1037"/>
          <ac:spMkLst>
            <pc:docMk/>
            <pc:sldMk cId="0" sldId="260"/>
            <ac:spMk id="37" creationId="{0413E6ED-247D-F28D-4862-F6855605802E}"/>
          </ac:spMkLst>
        </pc:spChg>
        <pc:spChg chg="mod">
          <ac:chgData name="Ugyen Thinley" userId="6026afb3-ed0a-41d5-9f37-f39ef8bc7f39" providerId="ADAL" clId="{4B507A70-8077-44E1-BA68-C6EFA4C3B313}" dt="2024-11-12T02:01:22.657" v="43" actId="14100"/>
          <ac:spMkLst>
            <pc:docMk/>
            <pc:sldMk cId="0" sldId="260"/>
            <ac:spMk id="41" creationId="{BA7CB854-DF10-0FBA-DA8E-6E42B319A08F}"/>
          </ac:spMkLst>
        </pc:spChg>
        <pc:spChg chg="mod">
          <ac:chgData name="Ugyen Thinley" userId="6026afb3-ed0a-41d5-9f37-f39ef8bc7f39" providerId="ADAL" clId="{4B507A70-8077-44E1-BA68-C6EFA4C3B313}" dt="2024-11-12T01:58:05.535" v="6" actId="1037"/>
          <ac:spMkLst>
            <pc:docMk/>
            <pc:sldMk cId="0" sldId="260"/>
            <ac:spMk id="43" creationId="{EF9DD9D7-BBC9-129F-28E0-97972A234484}"/>
          </ac:spMkLst>
        </pc:spChg>
        <pc:spChg chg="mod">
          <ac:chgData name="Ugyen Thinley" userId="6026afb3-ed0a-41d5-9f37-f39ef8bc7f39" providerId="ADAL" clId="{4B507A70-8077-44E1-BA68-C6EFA4C3B313}" dt="2024-11-12T02:01:39.968" v="45" actId="14100"/>
          <ac:spMkLst>
            <pc:docMk/>
            <pc:sldMk cId="0" sldId="260"/>
            <ac:spMk id="47" creationId="{CFA70808-4C0C-D023-7A99-29B9A5CC6D40}"/>
          </ac:spMkLst>
        </pc:spChg>
        <pc:spChg chg="mod">
          <ac:chgData name="Ugyen Thinley" userId="6026afb3-ed0a-41d5-9f37-f39ef8bc7f39" providerId="ADAL" clId="{4B507A70-8077-44E1-BA68-C6EFA4C3B313}" dt="2024-11-12T01:58:05.535" v="6" actId="1037"/>
          <ac:spMkLst>
            <pc:docMk/>
            <pc:sldMk cId="0" sldId="260"/>
            <ac:spMk id="49" creationId="{10A7029A-860C-8E28-2A1C-C52E7A9E276A}"/>
          </ac:spMkLst>
        </pc:spChg>
        <pc:spChg chg="mod">
          <ac:chgData name="Ugyen Thinley" userId="6026afb3-ed0a-41d5-9f37-f39ef8bc7f39" providerId="ADAL" clId="{4B507A70-8077-44E1-BA68-C6EFA4C3B313}" dt="2024-11-12T01:59:07.708" v="25" actId="20577"/>
          <ac:spMkLst>
            <pc:docMk/>
            <pc:sldMk cId="0" sldId="260"/>
            <ac:spMk id="50" creationId="{05AEADA8-F533-E153-6B51-2843AD7563FD}"/>
          </ac:spMkLst>
        </pc:spChg>
        <pc:grpChg chg="mod">
          <ac:chgData name="Ugyen Thinley" userId="6026afb3-ed0a-41d5-9f37-f39ef8bc7f39" providerId="ADAL" clId="{4B507A70-8077-44E1-BA68-C6EFA4C3B313}" dt="2024-11-12T02:00:00.472" v="35" actId="1076"/>
          <ac:grpSpMkLst>
            <pc:docMk/>
            <pc:sldMk cId="0" sldId="260"/>
            <ac:grpSpMk id="28" creationId="{151BA878-64B0-96EB-F602-636BDF5931DD}"/>
          </ac:grpSpMkLst>
        </pc:grpChg>
      </pc:sldChg>
      <pc:sldChg chg="modSp mod">
        <pc:chgData name="Ugyen Thinley" userId="6026afb3-ed0a-41d5-9f37-f39ef8bc7f39" providerId="ADAL" clId="{4B507A70-8077-44E1-BA68-C6EFA4C3B313}" dt="2024-11-12T02:31:59.037" v="72" actId="1076"/>
        <pc:sldMkLst>
          <pc:docMk/>
          <pc:sldMk cId="980516194" sldId="301"/>
        </pc:sldMkLst>
        <pc:picChg chg="mod">
          <ac:chgData name="Ugyen Thinley" userId="6026afb3-ed0a-41d5-9f37-f39ef8bc7f39" providerId="ADAL" clId="{4B507A70-8077-44E1-BA68-C6EFA4C3B313}" dt="2024-11-12T02:31:59.037" v="72" actId="1076"/>
          <ac:picMkLst>
            <pc:docMk/>
            <pc:sldMk cId="980516194" sldId="301"/>
            <ac:picMk id="40" creationId="{CFB1248D-BE41-5B7D-AD1A-0A897E7E5F5A}"/>
          </ac:picMkLst>
        </pc:picChg>
      </pc:sldChg>
      <pc:sldChg chg="modSp mod">
        <pc:chgData name="Ugyen Thinley" userId="6026afb3-ed0a-41d5-9f37-f39ef8bc7f39" providerId="ADAL" clId="{4B507A70-8077-44E1-BA68-C6EFA4C3B313}" dt="2024-11-12T01:56:59.235" v="3" actId="1035"/>
        <pc:sldMkLst>
          <pc:docMk/>
          <pc:sldMk cId="901676131" sldId="311"/>
        </pc:sldMkLst>
        <pc:spChg chg="mod">
          <ac:chgData name="Ugyen Thinley" userId="6026afb3-ed0a-41d5-9f37-f39ef8bc7f39" providerId="ADAL" clId="{4B507A70-8077-44E1-BA68-C6EFA4C3B313}" dt="2024-11-12T01:56:59.235" v="3" actId="1035"/>
          <ac:spMkLst>
            <pc:docMk/>
            <pc:sldMk cId="901676131" sldId="311"/>
            <ac:spMk id="29" creationId="{07F1BDBF-2EEB-A4FC-8509-0A7B12BA49B0}"/>
          </ac:spMkLst>
        </pc:spChg>
        <pc:spChg chg="mod">
          <ac:chgData name="Ugyen Thinley" userId="6026afb3-ed0a-41d5-9f37-f39ef8bc7f39" providerId="ADAL" clId="{4B507A70-8077-44E1-BA68-C6EFA4C3B313}" dt="2024-11-12T01:56:58.926" v="2" actId="1035"/>
          <ac:spMkLst>
            <pc:docMk/>
            <pc:sldMk cId="901676131" sldId="311"/>
            <ac:spMk id="42" creationId="{371C70EA-43D6-10EF-88DE-BB86FE6AFDB0}"/>
          </ac:spMkLst>
        </pc:spChg>
      </pc:sldChg>
      <pc:sldChg chg="addSp delSp modSp mod modAnim">
        <pc:chgData name="Ugyen Thinley" userId="6026afb3-ed0a-41d5-9f37-f39ef8bc7f39" providerId="ADAL" clId="{4B507A70-8077-44E1-BA68-C6EFA4C3B313}" dt="2024-11-12T02:55:42.268" v="107" actId="368"/>
        <pc:sldMkLst>
          <pc:docMk/>
          <pc:sldMk cId="2219137274" sldId="315"/>
        </pc:sldMkLst>
        <pc:spChg chg="add mod">
          <ac:chgData name="Ugyen Thinley" userId="6026afb3-ed0a-41d5-9f37-f39ef8bc7f39" providerId="ADAL" clId="{4B507A70-8077-44E1-BA68-C6EFA4C3B313}" dt="2024-11-12T02:55:42.268" v="107" actId="368"/>
          <ac:spMkLst>
            <pc:docMk/>
            <pc:sldMk cId="2219137274" sldId="315"/>
            <ac:spMk id="14" creationId="{6390F9C4-56F2-558F-468F-2925088CF5F9}"/>
          </ac:spMkLst>
        </pc:spChg>
      </pc:sldChg>
      <pc:sldChg chg="modSp mod">
        <pc:chgData name="Ugyen Thinley" userId="6026afb3-ed0a-41d5-9f37-f39ef8bc7f39" providerId="ADAL" clId="{4B507A70-8077-44E1-BA68-C6EFA4C3B313}" dt="2024-11-12T02:52:19.571" v="74" actId="1076"/>
        <pc:sldMkLst>
          <pc:docMk/>
          <pc:sldMk cId="2345924083" sldId="323"/>
        </pc:sldMkLst>
        <pc:spChg chg="mod">
          <ac:chgData name="Ugyen Thinley" userId="6026afb3-ed0a-41d5-9f37-f39ef8bc7f39" providerId="ADAL" clId="{4B507A70-8077-44E1-BA68-C6EFA4C3B313}" dt="2024-11-12T02:52:19.571" v="74" actId="1076"/>
          <ac:spMkLst>
            <pc:docMk/>
            <pc:sldMk cId="2345924083" sldId="323"/>
            <ac:spMk id="14" creationId="{A008BAB2-BCA9-084B-5A50-24BBBD565198}"/>
          </ac:spMkLst>
        </pc:spChg>
      </pc:sldChg>
      <pc:sldChg chg="modSp mod">
        <pc:chgData name="Ugyen Thinley" userId="6026afb3-ed0a-41d5-9f37-f39ef8bc7f39" providerId="ADAL" clId="{4B507A70-8077-44E1-BA68-C6EFA4C3B313}" dt="2024-11-12T02:59:36.397" v="218" actId="207"/>
        <pc:sldMkLst>
          <pc:docMk/>
          <pc:sldMk cId="3545771358" sldId="326"/>
        </pc:sldMkLst>
        <pc:spChg chg="mod">
          <ac:chgData name="Ugyen Thinley" userId="6026afb3-ed0a-41d5-9f37-f39ef8bc7f39" providerId="ADAL" clId="{4B507A70-8077-44E1-BA68-C6EFA4C3B313}" dt="2024-11-12T02:59:36.397" v="218" actId="207"/>
          <ac:spMkLst>
            <pc:docMk/>
            <pc:sldMk cId="3545771358" sldId="326"/>
            <ac:spMk id="2" creationId="{317111D4-4D18-F1BD-15C6-1A6707AFC790}"/>
          </ac:spMkLst>
        </pc:spChg>
        <pc:spChg chg="mod">
          <ac:chgData name="Ugyen Thinley" userId="6026afb3-ed0a-41d5-9f37-f39ef8bc7f39" providerId="ADAL" clId="{4B507A70-8077-44E1-BA68-C6EFA4C3B313}" dt="2024-11-12T02:59:36.397" v="218" actId="207"/>
          <ac:spMkLst>
            <pc:docMk/>
            <pc:sldMk cId="3545771358" sldId="326"/>
            <ac:spMk id="5" creationId="{84C3A31D-F800-BAEE-4844-80A38C00710C}"/>
          </ac:spMkLst>
        </pc:spChg>
        <pc:spChg chg="mod">
          <ac:chgData name="Ugyen Thinley" userId="6026afb3-ed0a-41d5-9f37-f39ef8bc7f39" providerId="ADAL" clId="{4B507A70-8077-44E1-BA68-C6EFA4C3B313}" dt="2024-11-12T02:59:36.397" v="218" actId="207"/>
          <ac:spMkLst>
            <pc:docMk/>
            <pc:sldMk cId="3545771358" sldId="326"/>
            <ac:spMk id="87" creationId="{9BB350E0-1938-FD41-701A-38A299E06690}"/>
          </ac:spMkLst>
        </pc:spChg>
      </pc:sldChg>
    </pc:docChg>
  </pc:docChgLst>
  <pc:docChgLst>
    <pc:chgData name="Olivia Ustariz" userId="6faa5dce-d86c-4c12-b6ec-924315b820ab" providerId="ADAL" clId="{56125BDD-552C-40AD-AE75-85BF58DC3B45}"/>
    <pc:docChg chg="undo redo custSel modSld">
      <pc:chgData name="Olivia Ustariz" userId="6faa5dce-d86c-4c12-b6ec-924315b820ab" providerId="ADAL" clId="{56125BDD-552C-40AD-AE75-85BF58DC3B45}" dt="2024-11-26T08:30:47.087" v="386"/>
      <pc:docMkLst>
        <pc:docMk/>
      </pc:docMkLst>
      <pc:sldChg chg="modAnim modNotesTx">
        <pc:chgData name="Olivia Ustariz" userId="6faa5dce-d86c-4c12-b6ec-924315b820ab" providerId="ADAL" clId="{56125BDD-552C-40AD-AE75-85BF58DC3B45}" dt="2024-11-26T08:25:54.297" v="364"/>
        <pc:sldMkLst>
          <pc:docMk/>
          <pc:sldMk cId="0" sldId="257"/>
        </pc:sldMkLst>
      </pc:sldChg>
      <pc:sldChg chg="modNotesTx">
        <pc:chgData name="Olivia Ustariz" userId="6faa5dce-d86c-4c12-b6ec-924315b820ab" providerId="ADAL" clId="{56125BDD-552C-40AD-AE75-85BF58DC3B45}" dt="2024-11-26T08:26:39.263" v="368"/>
        <pc:sldMkLst>
          <pc:docMk/>
          <pc:sldMk cId="0" sldId="260"/>
        </pc:sldMkLst>
      </pc:sldChg>
      <pc:sldChg chg="modNotesTx">
        <pc:chgData name="Olivia Ustariz" userId="6faa5dce-d86c-4c12-b6ec-924315b820ab" providerId="ADAL" clId="{56125BDD-552C-40AD-AE75-85BF58DC3B45}" dt="2024-11-26T08:30:47.087" v="386"/>
        <pc:sldMkLst>
          <pc:docMk/>
          <pc:sldMk cId="3797653069" sldId="279"/>
        </pc:sldMkLst>
      </pc:sldChg>
      <pc:sldChg chg="addSp delSp modSp mod modAnim modNotesTx">
        <pc:chgData name="Olivia Ustariz" userId="6faa5dce-d86c-4c12-b6ec-924315b820ab" providerId="ADAL" clId="{56125BDD-552C-40AD-AE75-85BF58DC3B45}" dt="2024-11-26T08:26:05.632" v="365"/>
        <pc:sldMkLst>
          <pc:docMk/>
          <pc:sldMk cId="4291509499" sldId="292"/>
        </pc:sldMkLst>
        <pc:spChg chg="mod">
          <ac:chgData name="Olivia Ustariz" userId="6faa5dce-d86c-4c12-b6ec-924315b820ab" providerId="ADAL" clId="{56125BDD-552C-40AD-AE75-85BF58DC3B45}" dt="2024-11-12T04:44:27.479" v="236" actId="14100"/>
          <ac:spMkLst>
            <pc:docMk/>
            <pc:sldMk cId="4291509499" sldId="292"/>
            <ac:spMk id="2" creationId="{26AE949A-393D-F592-F9E9-99E8B7E18130}"/>
          </ac:spMkLst>
        </pc:spChg>
        <pc:spChg chg="mod">
          <ac:chgData name="Olivia Ustariz" userId="6faa5dce-d86c-4c12-b6ec-924315b820ab" providerId="ADAL" clId="{56125BDD-552C-40AD-AE75-85BF58DC3B45}" dt="2024-11-12T04:30:11.799" v="199" actId="14100"/>
          <ac:spMkLst>
            <pc:docMk/>
            <pc:sldMk cId="4291509499" sldId="292"/>
            <ac:spMk id="4" creationId="{40768A59-CE50-E71F-7C7F-A9EBD95945A4}"/>
          </ac:spMkLst>
        </pc:spChg>
      </pc:sldChg>
      <pc:sldChg chg="modAnim modNotesTx">
        <pc:chgData name="Olivia Ustariz" userId="6faa5dce-d86c-4c12-b6ec-924315b820ab" providerId="ADAL" clId="{56125BDD-552C-40AD-AE75-85BF58DC3B45}" dt="2024-11-26T08:29:49.403" v="380"/>
        <pc:sldMkLst>
          <pc:docMk/>
          <pc:sldMk cId="980516194" sldId="301"/>
        </pc:sldMkLst>
      </pc:sldChg>
      <pc:sldChg chg="modNotesTx">
        <pc:chgData name="Olivia Ustariz" userId="6faa5dce-d86c-4c12-b6ec-924315b820ab" providerId="ADAL" clId="{56125BDD-552C-40AD-AE75-85BF58DC3B45}" dt="2024-11-26T08:25:45.373" v="363"/>
        <pc:sldMkLst>
          <pc:docMk/>
          <pc:sldMk cId="3241772510" sldId="308"/>
        </pc:sldMkLst>
      </pc:sldChg>
      <pc:sldChg chg="addSp delSp modSp mod modAnim modNotesTx">
        <pc:chgData name="Olivia Ustariz" userId="6faa5dce-d86c-4c12-b6ec-924315b820ab" providerId="ADAL" clId="{56125BDD-552C-40AD-AE75-85BF58DC3B45}" dt="2024-11-26T08:26:21.541" v="366"/>
        <pc:sldMkLst>
          <pc:docMk/>
          <pc:sldMk cId="901676131" sldId="311"/>
        </pc:sldMkLst>
        <pc:spChg chg="mod">
          <ac:chgData name="Olivia Ustariz" userId="6faa5dce-d86c-4c12-b6ec-924315b820ab" providerId="ADAL" clId="{56125BDD-552C-40AD-AE75-85BF58DC3B45}" dt="2024-11-12T04:41:11.535" v="204" actId="14100"/>
          <ac:spMkLst>
            <pc:docMk/>
            <pc:sldMk cId="901676131" sldId="311"/>
            <ac:spMk id="11" creationId="{4508674D-3B47-E1A9-6C57-0490A0B58038}"/>
          </ac:spMkLst>
        </pc:spChg>
      </pc:sldChg>
      <pc:sldChg chg="modNotesTx">
        <pc:chgData name="Olivia Ustariz" userId="6faa5dce-d86c-4c12-b6ec-924315b820ab" providerId="ADAL" clId="{56125BDD-552C-40AD-AE75-85BF58DC3B45}" dt="2024-11-26T08:26:30.139" v="367"/>
        <pc:sldMkLst>
          <pc:docMk/>
          <pc:sldMk cId="2559719462" sldId="312"/>
        </pc:sldMkLst>
      </pc:sldChg>
      <pc:sldChg chg="addSp delSp modSp mod modAnim modNotesTx">
        <pc:chgData name="Olivia Ustariz" userId="6faa5dce-d86c-4c12-b6ec-924315b820ab" providerId="ADAL" clId="{56125BDD-552C-40AD-AE75-85BF58DC3B45}" dt="2024-11-26T08:26:49.034" v="369"/>
        <pc:sldMkLst>
          <pc:docMk/>
          <pc:sldMk cId="935620941" sldId="314"/>
        </pc:sldMkLst>
        <pc:spChg chg="mod ord">
          <ac:chgData name="Olivia Ustariz" userId="6faa5dce-d86c-4c12-b6ec-924315b820ab" providerId="ADAL" clId="{56125BDD-552C-40AD-AE75-85BF58DC3B45}" dt="2024-11-12T04:47:50.853" v="265" actId="167"/>
          <ac:spMkLst>
            <pc:docMk/>
            <pc:sldMk cId="935620941" sldId="314"/>
            <ac:spMk id="20" creationId="{F5508257-607B-D658-8E95-5976959F3C4F}"/>
          </ac:spMkLst>
        </pc:spChg>
      </pc:sldChg>
      <pc:sldChg chg="addSp delSp modSp mod modAnim modNotesTx">
        <pc:chgData name="Olivia Ustariz" userId="6faa5dce-d86c-4c12-b6ec-924315b820ab" providerId="ADAL" clId="{56125BDD-552C-40AD-AE75-85BF58DC3B45}" dt="2024-11-26T08:26:59.219" v="370"/>
        <pc:sldMkLst>
          <pc:docMk/>
          <pc:sldMk cId="2219137274" sldId="315"/>
        </pc:sldMkLst>
        <pc:spChg chg="mod">
          <ac:chgData name="Olivia Ustariz" userId="6faa5dce-d86c-4c12-b6ec-924315b820ab" providerId="ADAL" clId="{56125BDD-552C-40AD-AE75-85BF58DC3B45}" dt="2024-11-12T04:42:57.343" v="222" actId="14100"/>
          <ac:spMkLst>
            <pc:docMk/>
            <pc:sldMk cId="2219137274" sldId="315"/>
            <ac:spMk id="8" creationId="{A83C9230-80DC-0A2A-AAD2-CAE8561C6023}"/>
          </ac:spMkLst>
        </pc:spChg>
        <pc:spChg chg="mod">
          <ac:chgData name="Olivia Ustariz" userId="6faa5dce-d86c-4c12-b6ec-924315b820ab" providerId="ADAL" clId="{56125BDD-552C-40AD-AE75-85BF58DC3B45}" dt="2024-11-26T06:06:19.650" v="299" actId="20577"/>
          <ac:spMkLst>
            <pc:docMk/>
            <pc:sldMk cId="2219137274" sldId="315"/>
            <ac:spMk id="11" creationId="{17C8464E-306A-3F99-240C-1D4E80133389}"/>
          </ac:spMkLst>
        </pc:spChg>
        <pc:picChg chg="add mod ord">
          <ac:chgData name="Olivia Ustariz" userId="6faa5dce-d86c-4c12-b6ec-924315b820ab" providerId="ADAL" clId="{56125BDD-552C-40AD-AE75-85BF58DC3B45}" dt="2024-11-12T01:40:20.440" v="58" actId="962"/>
          <ac:picMkLst>
            <pc:docMk/>
            <pc:sldMk cId="2219137274" sldId="315"/>
            <ac:picMk id="4" creationId="{A29FA0B7-1FA5-24D2-F26D-4121B575DD83}"/>
          </ac:picMkLst>
        </pc:picChg>
        <pc:cxnChg chg="mod">
          <ac:chgData name="Olivia Ustariz" userId="6faa5dce-d86c-4c12-b6ec-924315b820ab" providerId="ADAL" clId="{56125BDD-552C-40AD-AE75-85BF58DC3B45}" dt="2024-11-12T01:26:31.651" v="52" actId="14100"/>
          <ac:cxnSpMkLst>
            <pc:docMk/>
            <pc:sldMk cId="2219137274" sldId="315"/>
            <ac:cxnSpMk id="15" creationId="{60545F12-A3EE-86FA-0472-E4C51A211476}"/>
          </ac:cxnSpMkLst>
        </pc:cxnChg>
        <pc:cxnChg chg="mod">
          <ac:chgData name="Olivia Ustariz" userId="6faa5dce-d86c-4c12-b6ec-924315b820ab" providerId="ADAL" clId="{56125BDD-552C-40AD-AE75-85BF58DC3B45}" dt="2024-11-12T01:31:49.913" v="56" actId="14100"/>
          <ac:cxnSpMkLst>
            <pc:docMk/>
            <pc:sldMk cId="2219137274" sldId="315"/>
            <ac:cxnSpMk id="20" creationId="{96281FF0-3245-A024-D624-2157FE009F04}"/>
          </ac:cxnSpMkLst>
        </pc:cxnChg>
      </pc:sldChg>
      <pc:sldChg chg="addSp delSp modSp mod modNotesTx">
        <pc:chgData name="Olivia Ustariz" userId="6faa5dce-d86c-4c12-b6ec-924315b820ab" providerId="ADAL" clId="{56125BDD-552C-40AD-AE75-85BF58DC3B45}" dt="2024-11-26T08:27:09.620" v="371"/>
        <pc:sldMkLst>
          <pc:docMk/>
          <pc:sldMk cId="2424013529" sldId="316"/>
        </pc:sldMkLst>
        <pc:spChg chg="mod">
          <ac:chgData name="Olivia Ustariz" userId="6faa5dce-d86c-4c12-b6ec-924315b820ab" providerId="ADAL" clId="{56125BDD-552C-40AD-AE75-85BF58DC3B45}" dt="2024-11-12T04:43:22.626" v="225" actId="14100"/>
          <ac:spMkLst>
            <pc:docMk/>
            <pc:sldMk cId="2424013529" sldId="316"/>
            <ac:spMk id="8" creationId="{9920004B-8097-46DC-1233-8E66598EB164}"/>
          </ac:spMkLst>
        </pc:spChg>
        <pc:spChg chg="mod">
          <ac:chgData name="Olivia Ustariz" userId="6faa5dce-d86c-4c12-b6ec-924315b820ab" providerId="ADAL" clId="{56125BDD-552C-40AD-AE75-85BF58DC3B45}" dt="2024-11-26T06:06:25.542" v="300" actId="20577"/>
          <ac:spMkLst>
            <pc:docMk/>
            <pc:sldMk cId="2424013529" sldId="316"/>
            <ac:spMk id="11" creationId="{B6102AC5-EE6F-3DE1-5BB1-BBD2B832E3D3}"/>
          </ac:spMkLst>
        </pc:spChg>
        <pc:grpChg chg="add mod">
          <ac:chgData name="Olivia Ustariz" userId="6faa5dce-d86c-4c12-b6ec-924315b820ab" providerId="ADAL" clId="{56125BDD-552C-40AD-AE75-85BF58DC3B45}" dt="2024-11-26T06:07:45.601" v="305" actId="14100"/>
          <ac:grpSpMkLst>
            <pc:docMk/>
            <pc:sldMk cId="2424013529" sldId="316"/>
            <ac:grpSpMk id="3" creationId="{251CF235-4F92-BA57-0D88-6BC3D39C27CA}"/>
          </ac:grpSpMkLst>
        </pc:grpChg>
        <pc:picChg chg="add mod ord">
          <ac:chgData name="Olivia Ustariz" userId="6faa5dce-d86c-4c12-b6ec-924315b820ab" providerId="ADAL" clId="{56125BDD-552C-40AD-AE75-85BF58DC3B45}" dt="2024-11-12T01:41:20.707" v="67" actId="167"/>
          <ac:picMkLst>
            <pc:docMk/>
            <pc:sldMk cId="2424013529" sldId="316"/>
            <ac:picMk id="2" creationId="{07587FC4-9BDE-5E76-30A4-1973040AA800}"/>
          </ac:picMkLst>
        </pc:picChg>
        <pc:cxnChg chg="mod">
          <ac:chgData name="Olivia Ustariz" userId="6faa5dce-d86c-4c12-b6ec-924315b820ab" providerId="ADAL" clId="{56125BDD-552C-40AD-AE75-85BF58DC3B45}" dt="2024-11-12T01:41:29.815" v="68" actId="164"/>
          <ac:cxnSpMkLst>
            <pc:docMk/>
            <pc:sldMk cId="2424013529" sldId="316"/>
            <ac:cxnSpMk id="17" creationId="{03CDDDB5-9020-3805-3284-FEE6FD1666BB}"/>
          </ac:cxnSpMkLst>
        </pc:cxnChg>
        <pc:cxnChg chg="mod">
          <ac:chgData name="Olivia Ustariz" userId="6faa5dce-d86c-4c12-b6ec-924315b820ab" providerId="ADAL" clId="{56125BDD-552C-40AD-AE75-85BF58DC3B45}" dt="2024-11-26T06:08:36.225" v="312" actId="1076"/>
          <ac:cxnSpMkLst>
            <pc:docMk/>
            <pc:sldMk cId="2424013529" sldId="316"/>
            <ac:cxnSpMk id="19" creationId="{4355AFFD-1BD7-B411-F51E-3EC7469FFE68}"/>
          </ac:cxnSpMkLst>
        </pc:cxnChg>
      </pc:sldChg>
      <pc:sldChg chg="addSp delSp modSp mod modNotesTx">
        <pc:chgData name="Olivia Ustariz" userId="6faa5dce-d86c-4c12-b6ec-924315b820ab" providerId="ADAL" clId="{56125BDD-552C-40AD-AE75-85BF58DC3B45}" dt="2024-11-26T08:28:49.237" v="375" actId="20577"/>
        <pc:sldMkLst>
          <pc:docMk/>
          <pc:sldMk cId="993564247" sldId="318"/>
        </pc:sldMkLst>
        <pc:spChg chg="add del mod">
          <ac:chgData name="Olivia Ustariz" userId="6faa5dce-d86c-4c12-b6ec-924315b820ab" providerId="ADAL" clId="{56125BDD-552C-40AD-AE75-85BF58DC3B45}" dt="2024-11-12T04:45:22.352" v="242" actId="14100"/>
          <ac:spMkLst>
            <pc:docMk/>
            <pc:sldMk cId="993564247" sldId="318"/>
            <ac:spMk id="20" creationId="{F5C0BA52-B128-1469-F863-3C6737B7F2E6}"/>
          </ac:spMkLst>
        </pc:spChg>
        <pc:picChg chg="add mod ord">
          <ac:chgData name="Olivia Ustariz" userId="6faa5dce-d86c-4c12-b6ec-924315b820ab" providerId="ADAL" clId="{56125BDD-552C-40AD-AE75-85BF58DC3B45}" dt="2024-11-12T01:52:30.451" v="77" actId="1076"/>
          <ac:picMkLst>
            <pc:docMk/>
            <pc:sldMk cId="993564247" sldId="318"/>
            <ac:picMk id="4" creationId="{BA5E8C36-27E7-647D-9B1A-E55E71FB3D17}"/>
          </ac:picMkLst>
        </pc:picChg>
      </pc:sldChg>
      <pc:sldChg chg="addSp delSp modSp mod modNotesTx">
        <pc:chgData name="Olivia Ustariz" userId="6faa5dce-d86c-4c12-b6ec-924315b820ab" providerId="ADAL" clId="{56125BDD-552C-40AD-AE75-85BF58DC3B45}" dt="2024-11-26T08:27:49.384" v="373"/>
        <pc:sldMkLst>
          <pc:docMk/>
          <pc:sldMk cId="1812143643" sldId="319"/>
        </pc:sldMkLst>
        <pc:spChg chg="mod">
          <ac:chgData name="Olivia Ustariz" userId="6faa5dce-d86c-4c12-b6ec-924315b820ab" providerId="ADAL" clId="{56125BDD-552C-40AD-AE75-85BF58DC3B45}" dt="2024-11-12T04:48:03.327" v="267" actId="14100"/>
          <ac:spMkLst>
            <pc:docMk/>
            <pc:sldMk cId="1812143643" sldId="319"/>
            <ac:spMk id="11" creationId="{F725AEF9-8E5B-DB3A-8BC6-16AB883C1A64}"/>
          </ac:spMkLst>
        </pc:spChg>
        <pc:picChg chg="add mod ord">
          <ac:chgData name="Olivia Ustariz" userId="6faa5dce-d86c-4c12-b6ec-924315b820ab" providerId="ADAL" clId="{56125BDD-552C-40AD-AE75-85BF58DC3B45}" dt="2024-11-12T01:57:50.081" v="80" actId="167"/>
          <ac:picMkLst>
            <pc:docMk/>
            <pc:sldMk cId="1812143643" sldId="319"/>
            <ac:picMk id="2" creationId="{993A9010-546C-4FDA-C340-D80FBA3ADDAC}"/>
          </ac:picMkLst>
        </pc:picChg>
      </pc:sldChg>
      <pc:sldChg chg="addSp delSp modSp mod modAnim modNotesTx">
        <pc:chgData name="Olivia Ustariz" userId="6faa5dce-d86c-4c12-b6ec-924315b820ab" providerId="ADAL" clId="{56125BDD-552C-40AD-AE75-85BF58DC3B45}" dt="2024-11-26T08:29:11.126" v="376"/>
        <pc:sldMkLst>
          <pc:docMk/>
          <pc:sldMk cId="2975358667" sldId="320"/>
        </pc:sldMkLst>
        <pc:spChg chg="mod">
          <ac:chgData name="Olivia Ustariz" userId="6faa5dce-d86c-4c12-b6ec-924315b820ab" providerId="ADAL" clId="{56125BDD-552C-40AD-AE75-85BF58DC3B45}" dt="2024-11-26T06:15:26.109" v="317" actId="14100"/>
          <ac:spMkLst>
            <pc:docMk/>
            <pc:sldMk cId="2975358667" sldId="320"/>
            <ac:spMk id="8" creationId="{5191F25E-431A-88F7-84F2-EC4E648EF9D8}"/>
          </ac:spMkLst>
        </pc:spChg>
        <pc:spChg chg="mod">
          <ac:chgData name="Olivia Ustariz" userId="6faa5dce-d86c-4c12-b6ec-924315b820ab" providerId="ADAL" clId="{56125BDD-552C-40AD-AE75-85BF58DC3B45}" dt="2024-11-26T06:15:42.630" v="321" actId="1076"/>
          <ac:spMkLst>
            <pc:docMk/>
            <pc:sldMk cId="2975358667" sldId="320"/>
            <ac:spMk id="9" creationId="{69444629-F689-25DF-8DAA-4965CE8E4FA2}"/>
          </ac:spMkLst>
        </pc:spChg>
        <pc:spChg chg="mod">
          <ac:chgData name="Olivia Ustariz" userId="6faa5dce-d86c-4c12-b6ec-924315b820ab" providerId="ADAL" clId="{56125BDD-552C-40AD-AE75-85BF58DC3B45}" dt="2024-11-12T04:46:15.123" v="249" actId="14100"/>
          <ac:spMkLst>
            <pc:docMk/>
            <pc:sldMk cId="2975358667" sldId="320"/>
            <ac:spMk id="11" creationId="{67A0ED3D-CBDB-D9AE-BBC8-CC3D84223A7F}"/>
          </ac:spMkLst>
        </pc:spChg>
        <pc:spChg chg="mod">
          <ac:chgData name="Olivia Ustariz" userId="6faa5dce-d86c-4c12-b6ec-924315b820ab" providerId="ADAL" clId="{56125BDD-552C-40AD-AE75-85BF58DC3B45}" dt="2024-11-26T06:15:53.605" v="323" actId="1076"/>
          <ac:spMkLst>
            <pc:docMk/>
            <pc:sldMk cId="2975358667" sldId="320"/>
            <ac:spMk id="12" creationId="{088B36DC-005F-F39E-E3BD-9B811834E953}"/>
          </ac:spMkLst>
        </pc:spChg>
      </pc:sldChg>
      <pc:sldChg chg="addSp delSp modSp mod modAnim modNotesTx">
        <pc:chgData name="Olivia Ustariz" userId="6faa5dce-d86c-4c12-b6ec-924315b820ab" providerId="ADAL" clId="{56125BDD-552C-40AD-AE75-85BF58DC3B45}" dt="2024-11-26T08:29:30.594" v="378"/>
        <pc:sldMkLst>
          <pc:docMk/>
          <pc:sldMk cId="545257560" sldId="321"/>
        </pc:sldMkLst>
        <pc:spChg chg="mod">
          <ac:chgData name="Olivia Ustariz" userId="6faa5dce-d86c-4c12-b6ec-924315b820ab" providerId="ADAL" clId="{56125BDD-552C-40AD-AE75-85BF58DC3B45}" dt="2024-11-26T06:19:18.731" v="330" actId="20577"/>
          <ac:spMkLst>
            <pc:docMk/>
            <pc:sldMk cId="545257560" sldId="321"/>
            <ac:spMk id="2" creationId="{7AF5E017-8AE1-B6F1-989F-3D556A0BE197}"/>
          </ac:spMkLst>
        </pc:spChg>
        <pc:spChg chg="add mod">
          <ac:chgData name="Olivia Ustariz" userId="6faa5dce-d86c-4c12-b6ec-924315b820ab" providerId="ADAL" clId="{56125BDD-552C-40AD-AE75-85BF58DC3B45}" dt="2024-11-12T04:47:05.169" v="259" actId="1076"/>
          <ac:spMkLst>
            <pc:docMk/>
            <pc:sldMk cId="545257560" sldId="321"/>
            <ac:spMk id="10" creationId="{DC9571A6-E6E0-402C-B0D4-4453662D6E21}"/>
          </ac:spMkLst>
        </pc:spChg>
        <pc:spChg chg="mod">
          <ac:chgData name="Olivia Ustariz" userId="6faa5dce-d86c-4c12-b6ec-924315b820ab" providerId="ADAL" clId="{56125BDD-552C-40AD-AE75-85BF58DC3B45}" dt="2024-11-12T04:46:55.868" v="257" actId="14100"/>
          <ac:spMkLst>
            <pc:docMk/>
            <pc:sldMk cId="545257560" sldId="321"/>
            <ac:spMk id="11" creationId="{CED59194-5F39-58B8-BAFE-E4EE60F58050}"/>
          </ac:spMkLst>
        </pc:spChg>
      </pc:sldChg>
      <pc:sldChg chg="addSp delSp modSp mod modNotesTx">
        <pc:chgData name="Olivia Ustariz" userId="6faa5dce-d86c-4c12-b6ec-924315b820ab" providerId="ADAL" clId="{56125BDD-552C-40AD-AE75-85BF58DC3B45}" dt="2024-11-26T08:29:19.829" v="377"/>
        <pc:sldMkLst>
          <pc:docMk/>
          <pc:sldMk cId="2996897506" sldId="322"/>
        </pc:sldMkLst>
        <pc:spChg chg="mod">
          <ac:chgData name="Olivia Ustariz" userId="6faa5dce-d86c-4c12-b6ec-924315b820ab" providerId="ADAL" clId="{56125BDD-552C-40AD-AE75-85BF58DC3B45}" dt="2024-11-12T04:46:47.273" v="254" actId="14100"/>
          <ac:spMkLst>
            <pc:docMk/>
            <pc:sldMk cId="2996897506" sldId="322"/>
            <ac:spMk id="11" creationId="{2BCFC6A6-3EBF-2692-7737-94381AC0737E}"/>
          </ac:spMkLst>
        </pc:spChg>
      </pc:sldChg>
      <pc:sldChg chg="modSp mod modAnim modNotesTx">
        <pc:chgData name="Olivia Ustariz" userId="6faa5dce-d86c-4c12-b6ec-924315b820ab" providerId="ADAL" clId="{56125BDD-552C-40AD-AE75-85BF58DC3B45}" dt="2024-11-26T08:29:38.980" v="379"/>
        <pc:sldMkLst>
          <pc:docMk/>
          <pc:sldMk cId="2345924083" sldId="323"/>
        </pc:sldMkLst>
        <pc:spChg chg="mod">
          <ac:chgData name="Olivia Ustariz" userId="6faa5dce-d86c-4c12-b6ec-924315b820ab" providerId="ADAL" clId="{56125BDD-552C-40AD-AE75-85BF58DC3B45}" dt="2024-11-26T06:06:34.591" v="301" actId="20577"/>
          <ac:spMkLst>
            <pc:docMk/>
            <pc:sldMk cId="2345924083" sldId="323"/>
            <ac:spMk id="2" creationId="{36024921-FC92-3068-BAE9-C47436C75E82}"/>
          </ac:spMkLst>
        </pc:spChg>
        <pc:spChg chg="mod">
          <ac:chgData name="Olivia Ustariz" userId="6faa5dce-d86c-4c12-b6ec-924315b820ab" providerId="ADAL" clId="{56125BDD-552C-40AD-AE75-85BF58DC3B45}" dt="2024-11-26T06:06:38.617" v="303" actId="1036"/>
          <ac:spMkLst>
            <pc:docMk/>
            <pc:sldMk cId="2345924083" sldId="323"/>
            <ac:spMk id="14" creationId="{A008BAB2-BCA9-084B-5A50-24BBBD565198}"/>
          </ac:spMkLst>
        </pc:spChg>
        <pc:picChg chg="mod">
          <ac:chgData name="Olivia Ustariz" userId="6faa5dce-d86c-4c12-b6ec-924315b820ab" providerId="ADAL" clId="{56125BDD-552C-40AD-AE75-85BF58DC3B45}" dt="2024-11-12T03:04:25.422" v="105" actId="14826"/>
          <ac:picMkLst>
            <pc:docMk/>
            <pc:sldMk cId="2345924083" sldId="323"/>
            <ac:picMk id="17" creationId="{4FEB8AEC-7C8F-0756-8F86-1A732573D350}"/>
          </ac:picMkLst>
        </pc:picChg>
      </pc:sldChg>
      <pc:sldChg chg="addSp modSp mod modAnim modNotesTx">
        <pc:chgData name="Olivia Ustariz" userId="6faa5dce-d86c-4c12-b6ec-924315b820ab" providerId="ADAL" clId="{56125BDD-552C-40AD-AE75-85BF58DC3B45}" dt="2024-11-26T08:29:58.639" v="381"/>
        <pc:sldMkLst>
          <pc:docMk/>
          <pc:sldMk cId="4264495613" sldId="325"/>
        </pc:sldMkLst>
        <pc:spChg chg="add mod ord">
          <ac:chgData name="Olivia Ustariz" userId="6faa5dce-d86c-4c12-b6ec-924315b820ab" providerId="ADAL" clId="{56125BDD-552C-40AD-AE75-85BF58DC3B45}" dt="2024-11-12T03:44:02.445" v="187" actId="167"/>
          <ac:spMkLst>
            <pc:docMk/>
            <pc:sldMk cId="4264495613" sldId="325"/>
            <ac:spMk id="2" creationId="{06B59434-991A-1AF9-FE82-B083B557EA11}"/>
          </ac:spMkLst>
        </pc:spChg>
        <pc:spChg chg="mod">
          <ac:chgData name="Olivia Ustariz" userId="6faa5dce-d86c-4c12-b6ec-924315b820ab" providerId="ADAL" clId="{56125BDD-552C-40AD-AE75-85BF58DC3B45}" dt="2024-11-12T03:42:58.871" v="147" actId="14100"/>
          <ac:spMkLst>
            <pc:docMk/>
            <pc:sldMk cId="4264495613" sldId="325"/>
            <ac:spMk id="89" creationId="{3D617C8E-E412-AF60-8EF7-904AF79737BB}"/>
          </ac:spMkLst>
        </pc:spChg>
      </pc:sldChg>
      <pc:sldChg chg="modAnim modNotesTx">
        <pc:chgData name="Olivia Ustariz" userId="6faa5dce-d86c-4c12-b6ec-924315b820ab" providerId="ADAL" clId="{56125BDD-552C-40AD-AE75-85BF58DC3B45}" dt="2024-11-26T08:30:10.168" v="382"/>
        <pc:sldMkLst>
          <pc:docMk/>
          <pc:sldMk cId="3545771358" sldId="326"/>
        </pc:sldMkLst>
      </pc:sldChg>
      <pc:sldChg chg="modSp mod modNotesTx">
        <pc:chgData name="Olivia Ustariz" userId="6faa5dce-d86c-4c12-b6ec-924315b820ab" providerId="ADAL" clId="{56125BDD-552C-40AD-AE75-85BF58DC3B45}" dt="2024-11-26T08:30:18.985" v="383"/>
        <pc:sldMkLst>
          <pc:docMk/>
          <pc:sldMk cId="1630147124" sldId="327"/>
        </pc:sldMkLst>
        <pc:spChg chg="mod">
          <ac:chgData name="Olivia Ustariz" userId="6faa5dce-d86c-4c12-b6ec-924315b820ab" providerId="ADAL" clId="{56125BDD-552C-40AD-AE75-85BF58DC3B45}" dt="2024-11-26T06:29:58.716" v="362" actId="20577"/>
          <ac:spMkLst>
            <pc:docMk/>
            <pc:sldMk cId="1630147124" sldId="327"/>
            <ac:spMk id="18" creationId="{09613CE1-0812-9D5C-61C0-718E3E762244}"/>
          </ac:spMkLst>
        </pc:spChg>
      </pc:sldChg>
      <pc:sldChg chg="addSp delSp modSp mod modNotesTx">
        <pc:chgData name="Olivia Ustariz" userId="6faa5dce-d86c-4c12-b6ec-924315b820ab" providerId="ADAL" clId="{56125BDD-552C-40AD-AE75-85BF58DC3B45}" dt="2024-11-26T08:30:31.875" v="384"/>
        <pc:sldMkLst>
          <pc:docMk/>
          <pc:sldMk cId="390446607" sldId="328"/>
        </pc:sldMkLst>
        <pc:spChg chg="mod">
          <ac:chgData name="Olivia Ustariz" userId="6faa5dce-d86c-4c12-b6ec-924315b820ab" providerId="ADAL" clId="{56125BDD-552C-40AD-AE75-85BF58DC3B45}" dt="2024-11-12T04:58:22.889" v="273" actId="14100"/>
          <ac:spMkLst>
            <pc:docMk/>
            <pc:sldMk cId="390446607" sldId="328"/>
            <ac:spMk id="11" creationId="{FD5104FB-58BD-A101-59A1-86DE9B17B18D}"/>
          </ac:spMkLst>
        </pc:spChg>
      </pc:sldChg>
      <pc:sldChg chg="addSp delSp modSp mod modNotesTx">
        <pc:chgData name="Olivia Ustariz" userId="6faa5dce-d86c-4c12-b6ec-924315b820ab" providerId="ADAL" clId="{56125BDD-552C-40AD-AE75-85BF58DC3B45}" dt="2024-11-26T08:30:39.321" v="385"/>
        <pc:sldMkLst>
          <pc:docMk/>
          <pc:sldMk cId="1696870581" sldId="330"/>
        </pc:sldMkLst>
        <pc:spChg chg="mod">
          <ac:chgData name="Olivia Ustariz" userId="6faa5dce-d86c-4c12-b6ec-924315b820ab" providerId="ADAL" clId="{56125BDD-552C-40AD-AE75-85BF58DC3B45}" dt="2024-11-12T04:58:31.550" v="276" actId="14100"/>
          <ac:spMkLst>
            <pc:docMk/>
            <pc:sldMk cId="1696870581" sldId="330"/>
            <ac:spMk id="11" creationId="{0A0BE51E-1CDE-18BE-1B67-07A3FE093B83}"/>
          </ac:spMkLst>
        </pc:spChg>
      </pc:sldChg>
    </pc:docChg>
  </pc:docChgLst>
</pc:chgInfo>
</file>

<file path=ppt/comments/modernComment_101_0.xml><?xml version="1.0" encoding="utf-8"?>
<p188:cmLst xmlns:a="http://schemas.openxmlformats.org/drawingml/2006/main" xmlns:r="http://schemas.openxmlformats.org/officeDocument/2006/relationships" xmlns:p188="http://schemas.microsoft.com/office/powerpoint/2018/8/main">
  <p188:cm id="{C53FF661-220E-4334-814B-2D94F8918F10}" authorId="{78EA3239-AB35-22A0-0744-0857097178EF}" status="resolved" created="2024-10-21T08:25:35.031" complete="100000">
    <ac:txMkLst xmlns:ac="http://schemas.microsoft.com/office/drawing/2013/main/command">
      <pc:docMk xmlns:pc="http://schemas.microsoft.com/office/powerpoint/2013/main/command"/>
      <pc:sldMk xmlns:pc="http://schemas.microsoft.com/office/powerpoint/2013/main/command" cId="0" sldId="257"/>
      <ac:spMk id="66" creationId="{C0C30F40-B4E7-1C90-E3DB-40AAA7631C66}"/>
      <ac:txMk cp="0" len="9">
        <ac:context len="10" hash="4139132652"/>
      </ac:txMk>
    </ac:txMkLst>
    <p188:pos x="1989171" y="771992"/>
    <p188:txBody>
      <a:bodyPr/>
      <a:lstStyle/>
      <a:p>
        <a:r>
          <a:rPr lang="en-AU"/>
          <a:t>Kirsten, I had to shorten this from the original to make it fit. Please let me know if you are satisfied with this change. </a:t>
        </a:r>
      </a:p>
    </p188:txBody>
  </p188:cm>
  <p188:cm id="{A6509C82-CB35-49E1-A1E6-A6C9D623AF88}" authorId="{78EA3239-AB35-22A0-0744-0857097178EF}" status="resolved" created="2024-10-21T08:30:45.772" complete="100000">
    <ac:txMkLst xmlns:ac="http://schemas.microsoft.com/office/drawing/2013/main/command">
      <pc:docMk xmlns:pc="http://schemas.microsoft.com/office/powerpoint/2013/main/command"/>
      <pc:sldMk xmlns:pc="http://schemas.microsoft.com/office/powerpoint/2013/main/command" cId="0" sldId="257"/>
      <ac:spMk id="69" creationId="{BF47884D-8DE5-F789-78E2-C42D99FF9401}"/>
      <ac:txMk cp="0" len="10">
        <ac:context len="11" hash="386016837"/>
      </ac:txMk>
    </ac:txMkLst>
    <p188:pos x="2109093" y="781377"/>
    <p188:txBody>
      <a:bodyPr/>
      <a:lstStyle/>
      <a:p>
        <a:r>
          <a:rPr lang="en-AU"/>
          <a:t>I changed the verb from ‘identify’ to ‘understand’, as identify has already been used. I also had to shorten the remainder of the copy to make it fit. Please advise of your feedback and/or approval. </a:t>
        </a:r>
      </a:p>
    </p188:txBody>
  </p188:cm>
</p188:cmLst>
</file>

<file path=ppt/comments/modernComment_104_0.xml><?xml version="1.0" encoding="utf-8"?>
<p188:cmLst xmlns:a="http://schemas.openxmlformats.org/drawingml/2006/main" xmlns:r="http://schemas.openxmlformats.org/officeDocument/2006/relationships" xmlns:p188="http://schemas.microsoft.com/office/powerpoint/2018/8/main">
  <p188:cm id="{1A814BDD-B2C4-4743-90E7-6B2AC01BED00}" authorId="{86FEBA57-98A0-DC1C-2596-0F7661CE04EF}" status="resolved" created="2024-11-12T02:05:18.989" complete="100000">
    <ac:deMkLst xmlns:ac="http://schemas.microsoft.com/office/drawing/2013/main/command">
      <pc:docMk xmlns:pc="http://schemas.microsoft.com/office/powerpoint/2013/main/command"/>
      <pc:sldMk xmlns:pc="http://schemas.microsoft.com/office/powerpoint/2013/main/command" cId="0" sldId="260"/>
      <ac:spMk id="5" creationId="{7CB0280A-DF74-52AB-8FC2-A8490578F653}"/>
    </ac:deMkLst>
    <p188:txBody>
      <a:bodyPr/>
      <a:lstStyle/>
      <a:p>
        <a:r>
          <a:rPr lang="en-AU"/>
          <a:t>I moved the rectangles a bit as they were peeking out slightly</a:t>
        </a:r>
      </a:p>
    </p188:txBody>
    <p188:extLst>
      <p:ext xmlns:p="http://schemas.openxmlformats.org/presentationml/2006/main" uri="{57CB4572-C831-44C2-8A1C-0ADB6CCDFE69}">
        <p223:reactions xmlns:p223="http://schemas.microsoft.com/office/powerpoint/2022/03/main">
          <p223:rxn type="👍">
            <p223:instance time="2024-11-12T04:30:49.659" authorId="{78EA3239-AB35-22A0-0744-0857097178EF}"/>
          </p223:rxn>
        </p223:reactions>
      </p:ext>
    </p188:extLst>
  </p188:cm>
</p188:cmLst>
</file>

<file path=ppt/comments/modernComment_124_FFCB3CFB.xml><?xml version="1.0" encoding="utf-8"?>
<p188:cmLst xmlns:a="http://schemas.openxmlformats.org/drawingml/2006/main" xmlns:r="http://schemas.openxmlformats.org/officeDocument/2006/relationships" xmlns:p188="http://schemas.microsoft.com/office/powerpoint/2018/8/main">
  <p188:cm id="{3732F146-CDF8-45F5-ABAB-464395E189F4}" authorId="{86FEBA57-98A0-DC1C-2596-0F7661CE04EF}" status="resolved" created="2024-11-12T01:56:33.821" startDate="2024-11-12T04:30:40.571" dueDate="2024-11-12T04:30:40.571" assignedTo="{F3570CA3-0D29-8A31-DAC3-4164E362F9EF}" complete="100000" title="Hi @Ugyen Thinley. Sorry, what do you mean by this comment? ">
    <ac:deMkLst xmlns:ac="http://schemas.microsoft.com/office/drawing/2013/main/command">
      <pc:docMk xmlns:pc="http://schemas.microsoft.com/office/powerpoint/2013/main/command"/>
      <pc:sldMk xmlns:pc="http://schemas.microsoft.com/office/powerpoint/2013/main/command" cId="4291509499" sldId="292"/>
      <ac:spMk id="2" creationId="{26AE949A-393D-F592-F9E9-99E8B7E18130}"/>
    </ac:deMkLst>
    <p188:replyLst>
      <p188:reply id="{E51403A2-F6E1-49AD-84A5-D69C36ACEAD6}" authorId="{78EA3239-AB35-22A0-0744-0857097178EF}" created="2024-11-12T04:30:40.571">
        <p188:txBody>
          <a:bodyPr/>
          <a:lstStyle/>
          <a:p>
            <a:r>
              <a:rPr lang="en-AU"/>
              <a:t>Hi [@Ugyen Thinley]. Sorry, what do you mean by this comment? </a:t>
            </a:r>
          </a:p>
        </p188:txBody>
      </p188:reply>
      <p188:reply id="{B2C511F7-5304-4E66-BB06-D5C8204ABE01}" authorId="{86FEBA57-98A0-DC1C-2596-0F7661CE04EF}" created="2024-11-12T04:35:46.998">
        <p188:txBody>
          <a:bodyPr/>
          <a:lstStyle/>
          <a:p>
            <a:r>
              <a:rPr lang="en-AU"/>
              <a:t>I will pop over to your desk ☺️</a:t>
            </a:r>
          </a:p>
        </p188:txBody>
      </p188:reply>
    </p188:replyLst>
    <p188:txBody>
      <a:bodyPr/>
      <a:lstStyle/>
      <a:p>
        <a:r>
          <a:rPr lang="en-AU"/>
          <a:t>Wondering if it would look better if the length of these shapes could be changed according to the text</a:t>
        </a:r>
      </a:p>
    </p188:txBody>
    <p188:extLst>
      <p:ext xmlns:p="http://schemas.openxmlformats.org/presentationml/2006/main" uri="{5BB2D875-25FF-4072-B9AC-8F64D62656EB}">
        <p228:taskDetails xmlns:p228="http://schemas.microsoft.com/office/powerpoint/2022/08/main">
          <p228:history>
            <p228:event time="2024-11-12T04:30:40.572" id="{28300780-2ECC-44B6-A118-4C6BDFE55B6A}">
              <p228:atrbtn authorId="{78EA3239-AB35-22A0-0744-0857097178EF}"/>
              <p228:anchr>
                <p228:comment id="{E51403A2-F6E1-49AD-84A5-D69C36ACEAD6}"/>
              </p228:anchr>
              <p228:add/>
            </p228:event>
            <p228:event time="2024-11-12T04:30:40.572" id="{6FD404C1-DA21-4979-A35A-EDB36E20A9DF}">
              <p228:atrbtn authorId="{78EA3239-AB35-22A0-0744-0857097178EF}"/>
              <p228:anchr>
                <p228:comment id="{E51403A2-F6E1-49AD-84A5-D69C36ACEAD6}"/>
              </p228:anchr>
              <p228:asgn authorId="{F3570CA3-0D29-8A31-DAC3-4164E362F9EF}"/>
            </p228:event>
            <p228:event time="2024-11-12T04:30:40.572" id="{77C19830-306D-4CB2-A632-CC175BD86B9F}">
              <p228:atrbtn authorId="{78EA3239-AB35-22A0-0744-0857097178EF}"/>
              <p228:anchr>
                <p228:comment id="{E51403A2-F6E1-49AD-84A5-D69C36ACEAD6}"/>
              </p228:anchr>
              <p228:date stDt="2024-11-12T04:30:40.571" endDt="2024-11-12T04:30:40.571"/>
            </p228:event>
            <p228:event time="2024-11-12T04:30:40.572" id="{35DE120C-56D7-40D5-8C72-9C58474FBA28}">
              <p228:atrbtn authorId="{78EA3239-AB35-22A0-0744-0857097178EF}"/>
              <p228:anchr>
                <p228:comment id="{E51403A2-F6E1-49AD-84A5-D69C36ACEAD6}"/>
              </p228:anchr>
              <p228:title val="Hi @Ugyen Thinley. Sorry, what do you mean by this comment? "/>
            </p228:event>
            <p228:event time="2024-11-12T04:40:08.648" id="{362D2FCD-1307-41AE-902B-287B44F9EF69}">
              <p228:atrbtn authorId="{78EA3239-AB35-22A0-0744-0857097178EF}"/>
              <p228:anchr>
                <p228:comment id="{00000000-0000-0000-0000-000000000000}"/>
              </p228:anchr>
              <p228:pcntCmplt val="100000"/>
            </p228:event>
          </p228:history>
        </p228:taskDetails>
      </p:ext>
    </p188:extLst>
  </p188:cm>
</p188:cmLst>
</file>

<file path=ppt/comments/modernComment_137_35BE7C63.xml><?xml version="1.0" encoding="utf-8"?>
<p188:cmLst xmlns:a="http://schemas.openxmlformats.org/drawingml/2006/main" xmlns:r="http://schemas.openxmlformats.org/officeDocument/2006/relationships" xmlns:p188="http://schemas.microsoft.com/office/powerpoint/2018/8/main">
  <p188:cm id="{161FDA36-C4AF-4A83-9387-A5F22563123F}" authorId="{78EA3239-AB35-22A0-0744-0857097178EF}" status="resolved" created="2024-10-21T08:44:57.682" complete="100000">
    <ac:txMkLst xmlns:ac="http://schemas.microsoft.com/office/drawing/2013/main/command">
      <pc:docMk xmlns:pc="http://schemas.microsoft.com/office/powerpoint/2013/main/command"/>
      <pc:sldMk xmlns:pc="http://schemas.microsoft.com/office/powerpoint/2013/main/command" cId="901676131" sldId="311"/>
      <ac:spMk id="34" creationId="{E8A8FADC-52F2-32F9-F561-3A30575F44BB}"/>
      <ac:txMk cp="0" len="98">
        <ac:context len="99" hash="3101842754"/>
      </ac:txMk>
    </ac:txMkLst>
    <p188:txBody>
      <a:bodyPr/>
      <a:lstStyle/>
      <a:p>
        <a:r>
          <a:rPr lang="en-AU"/>
          <a:t>I had to shorten this to make it fit. Please let me know of your feedback and/or approval. </a:t>
        </a:r>
      </a:p>
    </p188:txBody>
  </p188:cm>
</p188:cmLst>
</file>

<file path=ppt/comments/modernComment_13B_844558FA.xml><?xml version="1.0" encoding="utf-8"?>
<p188:cmLst xmlns:a="http://schemas.openxmlformats.org/drawingml/2006/main" xmlns:r="http://schemas.openxmlformats.org/officeDocument/2006/relationships" xmlns:p188="http://schemas.microsoft.com/office/powerpoint/2018/8/main">
  <p188:cm id="{F754BEF8-9D7C-468A-B6A0-B7AABBDC6837}" authorId="{86FEBA57-98A0-DC1C-2596-0F7661CE04EF}" status="resolved" created="2024-11-12T02:57:41.243" complete="100000">
    <ac:deMkLst xmlns:ac="http://schemas.microsoft.com/office/drawing/2013/main/command">
      <pc:docMk xmlns:pc="http://schemas.microsoft.com/office/powerpoint/2013/main/command"/>
      <pc:sldMk xmlns:pc="http://schemas.microsoft.com/office/powerpoint/2013/main/command" cId="2219137274" sldId="315"/>
      <ac:spMk id="14" creationId="{6390F9C4-56F2-558F-468F-2925088CF5F9}"/>
    </ac:deMkLst>
    <p188:txBody>
      <a:bodyPr/>
      <a:lstStyle/>
      <a:p>
        <a:r>
          <a:rPr lang="en-AU"/>
          <a:t>What do you think of replacing the arrow with a circle like this?</a:t>
        </a:r>
      </a:p>
    </p188:txBody>
  </p188:cm>
</p188:cmLst>
</file>

<file path=ppt/comments/modernComment_142_B2A106E2.xml><?xml version="1.0" encoding="utf-8"?>
<p188:cmLst xmlns:a="http://schemas.openxmlformats.org/drawingml/2006/main" xmlns:r="http://schemas.openxmlformats.org/officeDocument/2006/relationships" xmlns:p188="http://schemas.microsoft.com/office/powerpoint/2018/8/main">
  <p188:cm id="{F5C40D20-9724-4243-9D84-6D33C927DBF9}" authorId="{78EA3239-AB35-22A0-0744-0857097178EF}" status="resolved" created="2024-10-22T03:32:56.297" complete="100000">
    <ac:deMkLst xmlns:ac="http://schemas.microsoft.com/office/drawing/2013/main/command">
      <pc:docMk xmlns:pc="http://schemas.microsoft.com/office/powerpoint/2013/main/command"/>
      <pc:sldMk xmlns:pc="http://schemas.microsoft.com/office/powerpoint/2013/main/command" cId="2996897506" sldId="322"/>
      <ac:spMk id="4" creationId="{E5D392DD-6489-3B9F-E626-5C0B2A5DB62C}"/>
    </ac:deMkLst>
    <p188:txBody>
      <a:bodyPr/>
      <a:lstStyle/>
      <a:p>
        <a:r>
          <a:rPr lang="en-AU"/>
          <a:t>I split the rhetorical question and the answer into two separate slides. Please let me know of feedback and approval. </a:t>
        </a:r>
      </a:p>
    </p188:txBody>
  </p188:cm>
</p188:cmLst>
</file>

<file path=ppt/comments/modernComment_145_FE2F09FD.xml><?xml version="1.0" encoding="utf-8"?>
<p188:cmLst xmlns:a="http://schemas.openxmlformats.org/drawingml/2006/main" xmlns:r="http://schemas.openxmlformats.org/officeDocument/2006/relationships" xmlns:p188="http://schemas.microsoft.com/office/powerpoint/2018/8/main">
  <p188:cm id="{538EE5E9-964C-4670-A9D9-28DD933887AB}" authorId="{78EA3239-AB35-22A0-0744-0857097178EF}" status="resolved" created="2024-10-22T04:53:04.881" complete="100000">
    <ac:deMkLst xmlns:ac="http://schemas.microsoft.com/office/drawing/2013/main/command">
      <pc:docMk xmlns:pc="http://schemas.microsoft.com/office/powerpoint/2013/main/command"/>
      <pc:sldMk xmlns:pc="http://schemas.microsoft.com/office/powerpoint/2013/main/command" cId="4264495613" sldId="325"/>
      <ac:spMk id="89" creationId="{3D617C8E-E412-AF60-8EF7-904AF79737BB}"/>
    </ac:deMkLst>
    <p188:txBody>
      <a:bodyPr/>
      <a:lstStyle/>
      <a:p>
        <a:r>
          <a:rPr lang="en-AU"/>
          <a:t>I merged two excerpts here: 
“LifeCurve™ can help share ageing science with older adults. ​
LifeCurve™ can help older people:​”
Please let me know of feedback and approval. 
</a:t>
        </a:r>
      </a:p>
    </p188:txBody>
  </p188:cm>
</p188:cmLst>
</file>

<file path=ppt/comments/modernComment_146_D3582D5E.xml><?xml version="1.0" encoding="utf-8"?>
<p188:cmLst xmlns:a="http://schemas.openxmlformats.org/drawingml/2006/main" xmlns:r="http://schemas.openxmlformats.org/officeDocument/2006/relationships" xmlns:p188="http://schemas.microsoft.com/office/powerpoint/2018/8/main">
  <p188:cm id="{E85BA540-4BD1-4723-B708-7B23FF170545}" authorId="{78EA3239-AB35-22A0-0744-0857097178EF}" status="resolved" created="2024-10-22T05:06:04.645" complete="100000">
    <ac:txMkLst xmlns:ac="http://schemas.microsoft.com/office/drawing/2013/main/command">
      <pc:docMk xmlns:pc="http://schemas.microsoft.com/office/powerpoint/2013/main/command"/>
      <pc:sldMk xmlns:pc="http://schemas.microsoft.com/office/powerpoint/2013/main/command" cId="3545771358" sldId="326"/>
      <ac:spMk id="2" creationId="{317111D4-4D18-F1BD-15C6-1A6707AFC790}"/>
      <ac:txMk cp="127" len="52">
        <ac:context len="241" hash="3974873776"/>
      </ac:txMk>
    </ac:txMkLst>
    <p188:pos x="9797144" y="1906782"/>
    <p188:txBody>
      <a:bodyPr/>
      <a:lstStyle/>
      <a:p>
        <a:r>
          <a:rPr lang="en-AU"/>
          <a:t>Deleted ‘using lifecurve to promote…’ before this dot-point to save space. Please provide feedback and approval. </a:t>
        </a:r>
      </a:p>
    </p188:txBody>
  </p188:cm>
  <p188:cm id="{73BB3D82-32C5-429E-A265-25D63A7288F5}" authorId="{86FEBA57-98A0-DC1C-2596-0F7661CE04EF}" status="resolved" created="2024-11-12T03:00:10.089" complete="100000">
    <ac:deMkLst xmlns:ac="http://schemas.microsoft.com/office/drawing/2013/main/command">
      <pc:docMk xmlns:pc="http://schemas.microsoft.com/office/powerpoint/2013/main/command"/>
      <pc:sldMk xmlns:pc="http://schemas.microsoft.com/office/powerpoint/2013/main/command" cId="3545771358" sldId="326"/>
      <ac:spMk id="2" creationId="{317111D4-4D18-F1BD-15C6-1A6707AFC790}"/>
    </ac:deMkLst>
    <p188:txBody>
      <a:bodyPr/>
      <a:lstStyle/>
      <a:p>
        <a:r>
          <a:rPr lang="en-AU"/>
          <a:t>Turned down transparency on these ☺️</a:t>
        </a:r>
      </a:p>
    </p188:txBody>
    <p188:extLst>
      <p:ext xmlns:p="http://schemas.openxmlformats.org/presentationml/2006/main" uri="{57CB4572-C831-44C2-8A1C-0ADB6CCDFE69}">
        <p223:reactions xmlns:p223="http://schemas.microsoft.com/office/powerpoint/2022/03/main">
          <p223:rxn type="👍">
            <p223:instance time="2024-11-12T03:53:36.172" authorId="{78EA3239-AB35-22A0-0744-0857097178EF}"/>
          </p223:rxn>
        </p223:reactions>
      </p:ext>
    </p188:extLst>
  </p188:cm>
</p188:cmLst>
</file>

<file path=ppt/comments/modernComment_148_1745BE0F.xml><?xml version="1.0" encoding="utf-8"?>
<p188:cmLst xmlns:a="http://schemas.openxmlformats.org/drawingml/2006/main" xmlns:r="http://schemas.openxmlformats.org/officeDocument/2006/relationships" xmlns:p188="http://schemas.microsoft.com/office/powerpoint/2018/8/main">
  <p188:cm id="{A48F2965-A914-4591-9B43-D2F3823BFFC4}" authorId="{78EA3239-AB35-22A0-0744-0857097178EF}" status="resolved" created="2024-10-22T05:56:57.262" complete="100000">
    <ac:txMkLst xmlns:ac="http://schemas.microsoft.com/office/drawing/2013/main/command">
      <pc:docMk xmlns:pc="http://schemas.microsoft.com/office/powerpoint/2013/main/command"/>
      <pc:sldMk xmlns:pc="http://schemas.microsoft.com/office/powerpoint/2013/main/command" cId="390446607" sldId="328"/>
      <ac:spMk id="4" creationId="{33EC0322-86F6-BB21-8ED0-502745B3DD67}"/>
      <ac:txMk cp="0" len="7">
        <ac:context len="19" hash="1697626997"/>
      </ac:txMk>
    </ac:txMkLst>
    <p188:pos x="2443843" y="390153"/>
    <p188:txBody>
      <a:bodyPr/>
      <a:lstStyle/>
      <a:p>
        <a:r>
          <a:rPr lang="en-AU"/>
          <a:t>Split the conclusion across two slides. Please provide review and approve.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367DB0-5AF1-4751-BE9A-93A5CBE65AE4}" type="doc">
      <dgm:prSet loTypeId="urn:microsoft.com/office/officeart/2016/7/layout/VerticalSolidActionList" loCatId="List" qsTypeId="urn:microsoft.com/office/officeart/2005/8/quickstyle/simple1" qsCatId="simple" csTypeId="urn:microsoft.com/office/officeart/2005/8/colors/accent1_2" csCatId="accent1" phldr="1"/>
      <dgm:spPr/>
      <dgm:t>
        <a:bodyPr/>
        <a:lstStyle/>
        <a:p>
          <a:endParaRPr lang="en-US"/>
        </a:p>
      </dgm:t>
    </dgm:pt>
    <dgm:pt modelId="{D03F2344-543A-49A9-93FA-6B8391743899}" type="pres">
      <dgm:prSet presAssocID="{07367DB0-5AF1-4751-BE9A-93A5CBE65AE4}" presName="Name0" presStyleCnt="0">
        <dgm:presLayoutVars>
          <dgm:dir/>
          <dgm:animLvl val="lvl"/>
          <dgm:resizeHandles val="exact"/>
        </dgm:presLayoutVars>
      </dgm:prSet>
      <dgm:spPr/>
    </dgm:pt>
  </dgm:ptLst>
  <dgm:cxnLst>
    <dgm:cxn modelId="{67EB064C-76BB-41B3-AE43-5A15A06735DD}" type="presOf" srcId="{07367DB0-5AF1-4751-BE9A-93A5CBE65AE4}" destId="{D03F2344-543A-49A9-93FA-6B8391743899}" srcOrd="0" destOrd="0" presId="urn:microsoft.com/office/officeart/2016/7/layout/VerticalSolidAction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134E0E-F756-49C5-9AC0-451FC87D6EC8}" type="datetimeFigureOut">
              <a:rPr lang="en-AU" smtClean="0"/>
              <a:t>26/11/2024</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4F23B-EEA8-4715-900D-FD12BB57D161}" type="slidenum">
              <a:rPr lang="en-AU" smtClean="0"/>
              <a:t>‹#›</a:t>
            </a:fld>
            <a:endParaRPr lang="en-AU" dirty="0"/>
          </a:p>
        </p:txBody>
      </p:sp>
    </p:spTree>
    <p:extLst>
      <p:ext uri="{BB962C8B-B14F-4D97-AF65-F5344CB8AC3E}">
        <p14:creationId xmlns:p14="http://schemas.microsoft.com/office/powerpoint/2010/main" val="1057319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i="0" u="none" strike="noStrike" baseline="0" dirty="0">
                <a:solidFill>
                  <a:srgbClr val="284F49"/>
                </a:solidFill>
                <a:latin typeface="Arbeit Semi Bold" panose="00000700000000000000" pitchFamily="50" charset="0"/>
              </a:rPr>
              <a:t>Welcome </a:t>
            </a:r>
            <a:endParaRPr lang="en-AU" sz="1800" b="0" i="0" u="none" strike="noStrike" baseline="0" dirty="0">
              <a:solidFill>
                <a:srgbClr val="284F49"/>
              </a:solidFill>
              <a:latin typeface="Arbeit Semi Bold" panose="00000700000000000000" pitchFamily="50" charset="0"/>
            </a:endParaRPr>
          </a:p>
          <a:p>
            <a:r>
              <a:rPr lang="en-AU" sz="1800" b="0" i="0" u="none" strike="noStrike" baseline="0" dirty="0">
                <a:solidFill>
                  <a:srgbClr val="284F49"/>
                </a:solidFill>
                <a:latin typeface="Arbeit Regular" panose="00000500000000000000" pitchFamily="50" charset="0"/>
              </a:rPr>
              <a:t>Introductions (if required) </a:t>
            </a:r>
          </a:p>
          <a:p>
            <a:r>
              <a:rPr lang="en-AU" sz="1800" b="1" i="0" u="none" strike="noStrike" baseline="0" dirty="0">
                <a:solidFill>
                  <a:srgbClr val="284F49"/>
                </a:solidFill>
                <a:latin typeface="Arbeit Bold" panose="00000800000000000000" pitchFamily="50" charset="0"/>
              </a:rPr>
              <a:t>Acknowledgement of Country </a:t>
            </a:r>
            <a:endParaRPr lang="en-AU" sz="1800" b="0" i="0" u="none" strike="noStrike" baseline="0" dirty="0">
              <a:solidFill>
                <a:srgbClr val="284F49"/>
              </a:solidFill>
              <a:latin typeface="Arbeit Bold" panose="00000800000000000000" pitchFamily="50" charset="0"/>
            </a:endParaRPr>
          </a:p>
          <a:p>
            <a:r>
              <a:rPr lang="en-US" sz="1800" b="0" i="0" u="none" strike="noStrike" baseline="0" dirty="0">
                <a:solidFill>
                  <a:srgbClr val="284F49"/>
                </a:solidFill>
                <a:latin typeface="Arbeit Regular" panose="00000500000000000000" pitchFamily="50" charset="0"/>
              </a:rPr>
              <a:t>‘We pay our respect to Aboriginal and Torres Strait Islander cultures, to Elders past, present and emerging, and to all Aboriginal and Torres Strait Islander peoples including members of the Stolen Generation.’ </a:t>
            </a:r>
          </a:p>
          <a:p>
            <a:r>
              <a:rPr lang="en-US" sz="1800" b="0" i="0" u="none" strike="noStrike" baseline="0" dirty="0">
                <a:solidFill>
                  <a:srgbClr val="284F49"/>
                </a:solidFill>
                <a:latin typeface="Arbeit Regular" panose="00000500000000000000" pitchFamily="50" charset="0"/>
              </a:rPr>
              <a:t>(or substitute with your </a:t>
            </a:r>
            <a:r>
              <a:rPr lang="en-US" sz="1800" b="0" i="0" u="none" strike="noStrike" baseline="0" dirty="0" err="1">
                <a:solidFill>
                  <a:srgbClr val="284F49"/>
                </a:solidFill>
                <a:latin typeface="Arbeit Regular" panose="00000500000000000000" pitchFamily="50" charset="0"/>
              </a:rPr>
              <a:t>organisation’s</a:t>
            </a:r>
            <a:r>
              <a:rPr lang="en-US" sz="1800" b="0" i="0" u="none" strike="noStrike" baseline="0" dirty="0">
                <a:solidFill>
                  <a:srgbClr val="284F49"/>
                </a:solidFill>
                <a:latin typeface="Arbeit Regular" panose="00000500000000000000" pitchFamily="50" charset="0"/>
              </a:rPr>
              <a:t> local profile of Country and Nation) </a:t>
            </a:r>
          </a:p>
          <a:p>
            <a:r>
              <a:rPr lang="en-AU" sz="1800" b="1" i="0" u="none" strike="noStrike" baseline="0" dirty="0">
                <a:solidFill>
                  <a:srgbClr val="284F49"/>
                </a:solidFill>
                <a:latin typeface="Arbeit Bold" panose="00000800000000000000" pitchFamily="50" charset="0"/>
              </a:rPr>
              <a:t>About the session </a:t>
            </a:r>
            <a:endParaRPr lang="en-AU" sz="1800" b="0" i="0" u="none" strike="noStrike" baseline="0" dirty="0">
              <a:solidFill>
                <a:srgbClr val="284F49"/>
              </a:solidFill>
              <a:latin typeface="Arbeit Bold" panose="00000800000000000000" pitchFamily="50" charset="0"/>
            </a:endParaRPr>
          </a:p>
          <a:p>
            <a:r>
              <a:rPr lang="en-US" sz="1800" b="0" i="0" u="none" strike="noStrike" baseline="0" dirty="0">
                <a:solidFill>
                  <a:srgbClr val="284F49"/>
                </a:solidFill>
                <a:latin typeface="Arbeit Regular" panose="00000500000000000000" pitchFamily="50" charset="0"/>
              </a:rPr>
              <a:t>‘This Bitesize session shares important knowledge about the impact of normal ageing on a person’s functional abilities. Learning about </a:t>
            </a:r>
            <a:r>
              <a:rPr lang="en-US" sz="1800" b="0" i="0" u="none" strike="noStrike" baseline="0" dirty="0" err="1">
                <a:solidFill>
                  <a:srgbClr val="284F49"/>
                </a:solidFill>
                <a:latin typeface="Arbeit Regular" panose="00000500000000000000" pitchFamily="50" charset="0"/>
              </a:rPr>
              <a:t>LifeCurve</a:t>
            </a:r>
            <a:r>
              <a:rPr lang="en-US" sz="1800" b="0" i="0" u="none" strike="noStrike" baseline="0" dirty="0">
                <a:solidFill>
                  <a:srgbClr val="284F49"/>
                </a:solidFill>
                <a:latin typeface="Arbeit Regular" panose="00000500000000000000" pitchFamily="50" charset="0"/>
              </a:rPr>
              <a:t>™ will give you, your clients, and their support networks an excellent foundation for understanding wellness and </a:t>
            </a:r>
            <a:r>
              <a:rPr lang="en-US" sz="1800" b="0" i="0" u="none" strike="noStrike" baseline="0" dirty="0" err="1">
                <a:solidFill>
                  <a:srgbClr val="284F49"/>
                </a:solidFill>
                <a:latin typeface="Arbeit Regular" panose="00000500000000000000" pitchFamily="50" charset="0"/>
              </a:rPr>
              <a:t>reablement</a:t>
            </a:r>
            <a:r>
              <a:rPr lang="en-US" sz="1800" b="0" i="0" u="none" strike="noStrike" baseline="0" dirty="0">
                <a:solidFill>
                  <a:srgbClr val="284F49"/>
                </a:solidFill>
                <a:latin typeface="Arbeit Regular" panose="00000500000000000000" pitchFamily="50" charset="0"/>
              </a:rPr>
              <a:t>.’ </a:t>
            </a:r>
          </a:p>
          <a:p>
            <a:r>
              <a:rPr lang="en-AU" sz="1800" b="1" i="0" u="none" strike="noStrike" baseline="0" dirty="0">
                <a:solidFill>
                  <a:srgbClr val="284F49"/>
                </a:solidFill>
                <a:latin typeface="Arbeit Bold" panose="00000800000000000000" pitchFamily="50" charset="0"/>
              </a:rPr>
              <a:t>Time </a:t>
            </a:r>
            <a:endParaRPr lang="en-AU" sz="1800" b="0" i="0" u="none" strike="noStrike" baseline="0" dirty="0">
              <a:solidFill>
                <a:srgbClr val="284F49"/>
              </a:solidFill>
              <a:latin typeface="Arbeit Bold" panose="00000800000000000000" pitchFamily="50" charset="0"/>
            </a:endParaRPr>
          </a:p>
          <a:p>
            <a:r>
              <a:rPr lang="en-AU" sz="1800" b="0" i="0" u="none" strike="noStrike" baseline="0" dirty="0">
                <a:solidFill>
                  <a:srgbClr val="284F49"/>
                </a:solidFill>
                <a:latin typeface="Arbeit Regular" panose="00000500000000000000" pitchFamily="50" charset="0"/>
              </a:rPr>
              <a:t>1 minute (+ introductions) </a:t>
            </a:r>
            <a:endParaRPr lang="en-AU" dirty="0"/>
          </a:p>
        </p:txBody>
      </p:sp>
      <p:sp>
        <p:nvSpPr>
          <p:cNvPr id="4" name="Slide Number Placeholder 3"/>
          <p:cNvSpPr>
            <a:spLocks noGrp="1"/>
          </p:cNvSpPr>
          <p:nvPr>
            <p:ph type="sldNum" sz="quarter" idx="5"/>
          </p:nvPr>
        </p:nvSpPr>
        <p:spPr/>
        <p:txBody>
          <a:bodyPr/>
          <a:lstStyle/>
          <a:p>
            <a:fld id="{1064F23B-EEA8-4715-900D-FD12BB57D161}" type="slidenum">
              <a:rPr lang="en-AU" smtClean="0"/>
              <a:t>1</a:t>
            </a:fld>
            <a:endParaRPr lang="en-AU" dirty="0"/>
          </a:p>
        </p:txBody>
      </p:sp>
    </p:spTree>
    <p:extLst>
      <p:ext uri="{BB962C8B-B14F-4D97-AF65-F5344CB8AC3E}">
        <p14:creationId xmlns:p14="http://schemas.microsoft.com/office/powerpoint/2010/main" val="2533524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0CD04-6676-4076-3353-665D6CF95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9021DB-4872-1930-C8B4-89B9B82A3B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F24154-E30C-9471-AF04-457D2045ACE8}"/>
              </a:ext>
            </a:extLst>
          </p:cNvPr>
          <p:cNvSpPr>
            <a:spLocks noGrp="1"/>
          </p:cNvSpPr>
          <p:nvPr>
            <p:ph type="body" idx="1"/>
          </p:nvPr>
        </p:nvSpPr>
        <p:spPr/>
        <p:txBody>
          <a:bodyPr/>
          <a:lstStyle/>
          <a:p>
            <a:pPr marR="5800"/>
            <a:r>
              <a:rPr lang="en-AU" sz="1800" b="1" i="0" u="none" strike="noStrike" baseline="0" dirty="0">
                <a:solidFill>
                  <a:srgbClr val="284F49"/>
                </a:solidFill>
                <a:latin typeface="Arbeit Semi Bold" panose="00000700000000000000" pitchFamily="50" charset="0"/>
              </a:rPr>
              <a:t>Presenter </a:t>
            </a:r>
            <a:endParaRPr lang="en-AU" sz="1800" b="0" i="0" u="none" strike="noStrike" baseline="0" dirty="0">
              <a:solidFill>
                <a:srgbClr val="284F49"/>
              </a:solidFill>
              <a:latin typeface="Arbeit Semi Bold" panose="00000700000000000000" pitchFamily="50" charset="0"/>
            </a:endParaRPr>
          </a:p>
          <a:p>
            <a:pPr marR="5800"/>
            <a:r>
              <a:rPr lang="en-US" sz="1800" b="0" i="0" u="none" strike="noStrike" baseline="0" dirty="0">
                <a:solidFill>
                  <a:srgbClr val="284F49"/>
                </a:solidFill>
                <a:latin typeface="Arbeit Regular" panose="00000500000000000000" pitchFamily="50" charset="0"/>
              </a:rPr>
              <a:t>‘Some functional decline may be expected with advancing age. However, the extent and rate of decline is different between individuals. </a:t>
            </a:r>
          </a:p>
          <a:p>
            <a:pPr marR="5800"/>
            <a:r>
              <a:rPr lang="en-US" sz="1800" b="0" i="0" u="none" strike="noStrike" baseline="0" dirty="0">
                <a:solidFill>
                  <a:srgbClr val="284F49"/>
                </a:solidFill>
                <a:latin typeface="Arbeit Regular" panose="00000500000000000000" pitchFamily="50" charset="0"/>
              </a:rPr>
              <a:t>Professor Gore’s research team identified two common patterns of age-related decline. One is much more desirable than the other! </a:t>
            </a:r>
          </a:p>
          <a:p>
            <a:pPr marR="5800"/>
            <a:r>
              <a:rPr lang="en-US" sz="1800" b="0" i="0" u="none" strike="noStrike" baseline="0" dirty="0">
                <a:solidFill>
                  <a:srgbClr val="284F49"/>
                </a:solidFill>
                <a:latin typeface="Arbeit Regular" panose="00000500000000000000" pitchFamily="50" charset="0"/>
              </a:rPr>
              <a:t>Looking at the purple curve, you can see it shows an early and steep decline in functional abilities. A person on this path would “slide down” the curve quickly. They are less likely to participate in activities around the home and in the community. They will be more dependent upon others and are at increased risk of needing residential care. </a:t>
            </a:r>
          </a:p>
          <a:p>
            <a:pPr marR="5800"/>
            <a:r>
              <a:rPr lang="en-US" sz="1800" b="0" i="0" u="none" strike="noStrike" baseline="0" dirty="0">
                <a:solidFill>
                  <a:srgbClr val="284F49"/>
                </a:solidFill>
                <a:latin typeface="Arbeit Regular" panose="00000500000000000000" pitchFamily="50" charset="0"/>
              </a:rPr>
              <a:t>By comparison, the blue curve stays high on the graph for a long time. Most of the decline is compressed into a short time at the very end of life. It represents a person who will have more ‘good days’ or a longer ‘health span’. They are more likely to remain living actively, safely, and independently in their own home and need fewer services. </a:t>
            </a:r>
          </a:p>
          <a:p>
            <a:pPr marR="5800"/>
            <a:r>
              <a:rPr lang="en-US" sz="1800" b="0" i="0" u="none" strike="noStrike" baseline="0" dirty="0">
                <a:solidFill>
                  <a:srgbClr val="284F49"/>
                </a:solidFill>
                <a:latin typeface="Arbeit Regular" panose="00000500000000000000" pitchFamily="50" charset="0"/>
              </a:rPr>
              <a:t>Being on the blue curve doesn’t necessarily mean living longer, but it does mean </a:t>
            </a:r>
            <a:r>
              <a:rPr lang="en-US" sz="1800" b="1" i="0" u="none" strike="noStrike" baseline="0" dirty="0">
                <a:solidFill>
                  <a:srgbClr val="284F49"/>
                </a:solidFill>
                <a:latin typeface="Arbeit Semi Bold" panose="00000700000000000000" pitchFamily="50" charset="0"/>
              </a:rPr>
              <a:t>living better.</a:t>
            </a:r>
            <a:r>
              <a:rPr lang="en-US" sz="1800" b="0" i="0" u="none" strike="noStrike" baseline="0" dirty="0">
                <a:solidFill>
                  <a:srgbClr val="284F49"/>
                </a:solidFill>
                <a:latin typeface="Arbeit Regular" panose="00000500000000000000" pitchFamily="50" charset="0"/>
              </a:rPr>
              <a:t>’ </a:t>
            </a:r>
          </a:p>
          <a:p>
            <a:pPr marR="5800"/>
            <a:r>
              <a:rPr lang="en-AU" sz="1800" b="1" i="0" u="none" strike="noStrike" baseline="0" dirty="0">
                <a:solidFill>
                  <a:srgbClr val="284F49"/>
                </a:solidFill>
                <a:latin typeface="Arbeit Semi Bold" panose="00000700000000000000" pitchFamily="50" charset="0"/>
              </a:rPr>
              <a:t>Time </a:t>
            </a:r>
            <a:endParaRPr lang="en-AU" sz="1800" b="0" i="0" u="none" strike="noStrike" baseline="0" dirty="0">
              <a:solidFill>
                <a:srgbClr val="284F49"/>
              </a:solidFill>
              <a:latin typeface="Arbeit Semi Bold" panose="00000700000000000000" pitchFamily="50" charset="0"/>
            </a:endParaRPr>
          </a:p>
          <a:p>
            <a:pPr marR="5800"/>
            <a:r>
              <a:rPr lang="en-AU" sz="1800" b="0" i="0" u="none" strike="noStrike" baseline="0" dirty="0">
                <a:solidFill>
                  <a:srgbClr val="284F49"/>
                </a:solidFill>
                <a:latin typeface="Arbeit Regular" panose="00000500000000000000" pitchFamily="50" charset="0"/>
              </a:rPr>
              <a:t>2 minutes</a:t>
            </a:r>
            <a:endParaRPr lang="en-AU" dirty="0"/>
          </a:p>
        </p:txBody>
      </p:sp>
      <p:sp>
        <p:nvSpPr>
          <p:cNvPr id="4" name="Slide Number Placeholder 3">
            <a:extLst>
              <a:ext uri="{FF2B5EF4-FFF2-40B4-BE49-F238E27FC236}">
                <a16:creationId xmlns:a16="http://schemas.microsoft.com/office/drawing/2014/main" id="{56CFC252-D672-0955-570B-1D25B18A7BC2}"/>
              </a:ext>
            </a:extLst>
          </p:cNvPr>
          <p:cNvSpPr>
            <a:spLocks noGrp="1"/>
          </p:cNvSpPr>
          <p:nvPr>
            <p:ph type="sldNum" sz="quarter" idx="5"/>
          </p:nvPr>
        </p:nvSpPr>
        <p:spPr/>
        <p:txBody>
          <a:bodyPr/>
          <a:lstStyle/>
          <a:p>
            <a:fld id="{1064F23B-EEA8-4715-900D-FD12BB57D161}" type="slidenum">
              <a:rPr lang="en-AU" smtClean="0"/>
              <a:t>10</a:t>
            </a:fld>
            <a:endParaRPr lang="en-AU" dirty="0"/>
          </a:p>
        </p:txBody>
      </p:sp>
    </p:spTree>
    <p:extLst>
      <p:ext uri="{BB962C8B-B14F-4D97-AF65-F5344CB8AC3E}">
        <p14:creationId xmlns:p14="http://schemas.microsoft.com/office/powerpoint/2010/main" val="178821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10200"/>
            <a:r>
              <a:rPr lang="en-AU" sz="1800" b="1" i="0" u="none" strike="noStrike" baseline="0" dirty="0">
                <a:solidFill>
                  <a:srgbClr val="284F49"/>
                </a:solidFill>
                <a:latin typeface="Arbeit Semi Bold" panose="00000700000000000000" pitchFamily="50" charset="0"/>
              </a:rPr>
              <a:t>Activity </a:t>
            </a:r>
            <a:endParaRPr lang="en-AU" sz="1800" b="0" i="0" u="none" strike="noStrike" baseline="0" dirty="0">
              <a:solidFill>
                <a:srgbClr val="284F49"/>
              </a:solidFill>
              <a:latin typeface="Arbeit Semi Bold" panose="00000700000000000000" pitchFamily="50" charset="0"/>
            </a:endParaRPr>
          </a:p>
          <a:p>
            <a:pPr marR="10200"/>
            <a:r>
              <a:rPr lang="en-US" sz="1800" b="1" i="0" u="none" strike="noStrike" baseline="0" dirty="0">
                <a:solidFill>
                  <a:srgbClr val="284F49"/>
                </a:solidFill>
                <a:latin typeface="Arbeit Semi Bold" panose="00000700000000000000" pitchFamily="50" charset="0"/>
              </a:rPr>
              <a:t>Presenter: </a:t>
            </a:r>
            <a:r>
              <a:rPr lang="en-US" sz="1800" b="0" i="0" u="none" strike="noStrike" baseline="0" dirty="0">
                <a:solidFill>
                  <a:srgbClr val="284F49"/>
                </a:solidFill>
                <a:latin typeface="Arbeit Regular" panose="00000500000000000000" pitchFamily="50" charset="0"/>
              </a:rPr>
              <a:t>‘Think about which path you would prefer, if you could choose.” </a:t>
            </a:r>
          </a:p>
          <a:p>
            <a:pPr marR="10200"/>
            <a:r>
              <a:rPr lang="en-AU" sz="1800" b="1" i="1" u="none" strike="noStrike" baseline="0" dirty="0">
                <a:solidFill>
                  <a:srgbClr val="284F49"/>
                </a:solidFill>
                <a:latin typeface="Arbeit Semi Bold Italic" panose="00000700000000000000" pitchFamily="50" charset="0"/>
              </a:rPr>
              <a:t>Note to presenter: </a:t>
            </a:r>
            <a:endParaRPr lang="en-AU" sz="1800" b="0" i="0" u="none" strike="noStrike" baseline="0" dirty="0">
              <a:solidFill>
                <a:srgbClr val="284F49"/>
              </a:solidFill>
              <a:latin typeface="Arbeit Semi Bold Italic" panose="00000700000000000000" pitchFamily="50" charset="0"/>
            </a:endParaRPr>
          </a:p>
          <a:p>
            <a:r>
              <a:rPr lang="en-US" sz="1800" b="0" i="0" u="none" strike="noStrike" baseline="0" dirty="0">
                <a:solidFill>
                  <a:srgbClr val="284F49"/>
                </a:solidFill>
                <a:latin typeface="Arbeit Regular" panose="00000500000000000000" pitchFamily="50" charset="0"/>
              </a:rPr>
              <a:t>If presenting in person, encourage a show of hands for blue versus purple. </a:t>
            </a:r>
          </a:p>
          <a:p>
            <a:r>
              <a:rPr lang="en-US" sz="1800" b="0" i="0" u="none" strike="noStrike" baseline="0" dirty="0">
                <a:solidFill>
                  <a:srgbClr val="284F49"/>
                </a:solidFill>
                <a:latin typeface="Arbeit Regular" panose="00000500000000000000" pitchFamily="50" charset="0"/>
              </a:rPr>
              <a:t>If presenting online, encourage responses with emoticons, such as thumbs up for blue of thumbs down for purple. </a:t>
            </a:r>
          </a:p>
          <a:p>
            <a:endParaRPr lang="en-AU" sz="1800" b="0" i="0" u="none" strike="noStrike" baseline="0" dirty="0">
              <a:solidFill>
                <a:srgbClr val="284F49"/>
              </a:solidFill>
              <a:latin typeface="Arbeit Regular" panose="00000500000000000000" pitchFamily="50" charset="0"/>
            </a:endParaRPr>
          </a:p>
          <a:p>
            <a:pPr marR="10200"/>
            <a:r>
              <a:rPr lang="en-US" sz="1800" b="0" i="0" u="none" strike="noStrike" baseline="0" dirty="0">
                <a:solidFill>
                  <a:srgbClr val="284F49"/>
                </a:solidFill>
                <a:latin typeface="Arbeit Regular" panose="00000500000000000000" pitchFamily="50" charset="0"/>
              </a:rPr>
              <a:t>Ask your audience for some feedback about why they chose the one they did. </a:t>
            </a:r>
          </a:p>
          <a:p>
            <a:pPr marR="10200"/>
            <a:r>
              <a:rPr lang="en-AU" sz="1800" b="1" i="0" u="none" strike="noStrike" baseline="0" dirty="0">
                <a:solidFill>
                  <a:srgbClr val="284F49"/>
                </a:solidFill>
                <a:latin typeface="Arbeit Semi Bold" panose="00000700000000000000" pitchFamily="50" charset="0"/>
              </a:rPr>
              <a:t>Presenter </a:t>
            </a:r>
            <a:endParaRPr lang="en-AU" sz="1800" b="0" i="0" u="none" strike="noStrike" baseline="0" dirty="0">
              <a:solidFill>
                <a:srgbClr val="284F49"/>
              </a:solidFill>
              <a:latin typeface="Arbeit Semi Bold" panose="00000700000000000000" pitchFamily="50" charset="0"/>
            </a:endParaRPr>
          </a:p>
          <a:p>
            <a:pPr marR="10200"/>
            <a:r>
              <a:rPr lang="en-US" sz="1800" b="0" i="0" u="none" strike="noStrike" baseline="0" dirty="0">
                <a:solidFill>
                  <a:srgbClr val="284F49"/>
                </a:solidFill>
                <a:latin typeface="Arbeit Regular" panose="00000500000000000000" pitchFamily="50" charset="0"/>
              </a:rPr>
              <a:t>[Reiterate the </a:t>
            </a:r>
            <a:r>
              <a:rPr lang="en-US" sz="1800" b="0" i="0" u="none" strike="noStrike" baseline="0" dirty="0" err="1">
                <a:solidFill>
                  <a:srgbClr val="284F49"/>
                </a:solidFill>
                <a:latin typeface="Arbeit Regular" panose="00000500000000000000" pitchFamily="50" charset="0"/>
              </a:rPr>
              <a:t>LifeCurve</a:t>
            </a:r>
            <a:r>
              <a:rPr lang="en-US" sz="1800" b="0" i="0" u="none" strike="noStrike" baseline="0" dirty="0">
                <a:solidFill>
                  <a:srgbClr val="284F49"/>
                </a:solidFill>
                <a:latin typeface="Arbeit Regular" panose="00000500000000000000" pitchFamily="50" charset="0"/>
              </a:rPr>
              <a:t>™ evidence, see below] </a:t>
            </a:r>
          </a:p>
          <a:p>
            <a:pPr marR="10200"/>
            <a:r>
              <a:rPr lang="en-US" sz="1800" b="0" i="0" u="none" strike="noStrike" baseline="0" dirty="0">
                <a:solidFill>
                  <a:srgbClr val="284F49"/>
                </a:solidFill>
                <a:latin typeface="Arbeit Regular" panose="00000500000000000000" pitchFamily="50" charset="0"/>
              </a:rPr>
              <a:t>‘The blue curve would generally be considered the preferred path. This indicates you would have more good days in your later years. You would be more likely to remain in your chosen home and community, doing the things that are important to you. </a:t>
            </a:r>
          </a:p>
          <a:p>
            <a:pPr marR="10200"/>
            <a:r>
              <a:rPr lang="en-US" sz="1800" b="0" i="0" u="none" strike="noStrike" baseline="0" dirty="0">
                <a:solidFill>
                  <a:srgbClr val="284F49"/>
                </a:solidFill>
                <a:latin typeface="Arbeit Regular" panose="00000500000000000000" pitchFamily="50" charset="0"/>
              </a:rPr>
              <a:t>The purple curve would not be the preferred path for most people. This path represents a rapid decline into dependency. It is often accompanied by chronic health conditions that can cause disability, illness, and fatigue. It is likely you would lose the ability to do the things you love and to live in your preferred home and community.’ </a:t>
            </a:r>
          </a:p>
          <a:p>
            <a:pPr marR="10200"/>
            <a:r>
              <a:rPr lang="en-AU" sz="1800" b="1" i="0" u="none" strike="noStrike" baseline="0" dirty="0">
                <a:solidFill>
                  <a:srgbClr val="284F49"/>
                </a:solidFill>
                <a:latin typeface="Arbeit Semi Bold" panose="00000700000000000000" pitchFamily="50" charset="0"/>
              </a:rPr>
              <a:t>Time </a:t>
            </a:r>
            <a:endParaRPr lang="en-AU" sz="1800" b="0" i="0" u="none" strike="noStrike" baseline="0" dirty="0">
              <a:solidFill>
                <a:srgbClr val="284F49"/>
              </a:solidFill>
              <a:latin typeface="Arbeit Semi Bold" panose="00000700000000000000" pitchFamily="50" charset="0"/>
            </a:endParaRPr>
          </a:p>
          <a:p>
            <a:pPr marR="10200"/>
            <a:r>
              <a:rPr lang="en-AU" sz="1800" b="0" i="0" u="none" strike="noStrike" baseline="0" dirty="0">
                <a:solidFill>
                  <a:srgbClr val="284F49"/>
                </a:solidFill>
                <a:latin typeface="Arbeit Regular" panose="00000500000000000000" pitchFamily="50" charset="0"/>
              </a:rPr>
              <a:t>3minutes</a:t>
            </a:r>
            <a:endParaRPr lang="en-AU" dirty="0"/>
          </a:p>
        </p:txBody>
      </p:sp>
      <p:sp>
        <p:nvSpPr>
          <p:cNvPr id="4" name="Slide Number Placeholder 3"/>
          <p:cNvSpPr>
            <a:spLocks noGrp="1"/>
          </p:cNvSpPr>
          <p:nvPr>
            <p:ph type="sldNum" sz="quarter" idx="5"/>
          </p:nvPr>
        </p:nvSpPr>
        <p:spPr/>
        <p:txBody>
          <a:bodyPr/>
          <a:lstStyle/>
          <a:p>
            <a:fld id="{1064F23B-EEA8-4715-900D-FD12BB57D161}" type="slidenum">
              <a:rPr lang="en-AU" smtClean="0"/>
              <a:t>11</a:t>
            </a:fld>
            <a:endParaRPr lang="en-AU" dirty="0"/>
          </a:p>
        </p:txBody>
      </p:sp>
    </p:spTree>
    <p:extLst>
      <p:ext uri="{BB962C8B-B14F-4D97-AF65-F5344CB8AC3E}">
        <p14:creationId xmlns:p14="http://schemas.microsoft.com/office/powerpoint/2010/main" val="2285604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i="0" u="none" strike="noStrike" baseline="0" dirty="0">
                <a:solidFill>
                  <a:srgbClr val="284F49"/>
                </a:solidFill>
                <a:latin typeface="Arbeit Semi Bold" panose="00000700000000000000" pitchFamily="50" charset="0"/>
              </a:rPr>
              <a:t>Presenter </a:t>
            </a:r>
            <a:endParaRPr lang="en-AU" sz="1800" b="0" i="0" u="none" strike="noStrike" baseline="0" dirty="0">
              <a:solidFill>
                <a:srgbClr val="284F49"/>
              </a:solidFill>
              <a:latin typeface="Arbeit Semi Bold" panose="00000700000000000000" pitchFamily="50" charset="0"/>
            </a:endParaRPr>
          </a:p>
          <a:p>
            <a:r>
              <a:rPr lang="en-US" sz="1800" b="0" i="0" u="none" strike="noStrike" baseline="0" dirty="0">
                <a:solidFill>
                  <a:srgbClr val="284F49"/>
                </a:solidFill>
                <a:latin typeface="Arbeit Regular" panose="00000500000000000000" pitchFamily="50" charset="0"/>
              </a:rPr>
              <a:t>‘At the start of the session, we acknowledged that many providers have difficulty knowing when a person is suitable for </a:t>
            </a:r>
            <a:r>
              <a:rPr lang="en-US" sz="1800" b="0" i="0" u="none" strike="noStrike" baseline="0" dirty="0" err="1">
                <a:solidFill>
                  <a:srgbClr val="284F49"/>
                </a:solidFill>
                <a:latin typeface="Arbeit Regular" panose="00000500000000000000" pitchFamily="50" charset="0"/>
              </a:rPr>
              <a:t>reablement</a:t>
            </a:r>
            <a:r>
              <a:rPr lang="en-US" sz="1800" b="0" i="0" u="none" strike="noStrike" baseline="0" dirty="0">
                <a:solidFill>
                  <a:srgbClr val="284F49"/>
                </a:solidFill>
                <a:latin typeface="Arbeit Regular" panose="00000500000000000000" pitchFamily="50" charset="0"/>
              </a:rPr>
              <a:t>. </a:t>
            </a:r>
            <a:r>
              <a:rPr lang="en-US" sz="1800" b="0" i="0" u="none" strike="noStrike" baseline="0" dirty="0" err="1">
                <a:solidFill>
                  <a:srgbClr val="284F49"/>
                </a:solidFill>
                <a:latin typeface="Arbeit Regular" panose="00000500000000000000" pitchFamily="50" charset="0"/>
              </a:rPr>
              <a:t>LifeCurve</a:t>
            </a:r>
            <a:r>
              <a:rPr lang="en-US" sz="1800" b="0" i="0" u="none" strike="noStrike" baseline="0" dirty="0">
                <a:solidFill>
                  <a:srgbClr val="284F49"/>
                </a:solidFill>
                <a:latin typeface="Arbeit Regular" panose="00000500000000000000" pitchFamily="50" charset="0"/>
              </a:rPr>
              <a:t>™ can help.’ </a:t>
            </a:r>
          </a:p>
          <a:p>
            <a:r>
              <a:rPr lang="en-AU" sz="1800" b="1" i="1" u="none" strike="noStrike" baseline="0" dirty="0">
                <a:solidFill>
                  <a:srgbClr val="284F49"/>
                </a:solidFill>
                <a:latin typeface="Arbeit Semi Bold Italic" panose="00000700000000000000" pitchFamily="50" charset="0"/>
              </a:rPr>
              <a:t>Click </a:t>
            </a:r>
            <a:endParaRPr lang="en-AU" sz="1800" b="0" i="0" u="none" strike="noStrike" baseline="0" dirty="0">
              <a:solidFill>
                <a:srgbClr val="284F49"/>
              </a:solidFill>
              <a:latin typeface="Arbeit Semi Bold Italic" panose="00000700000000000000" pitchFamily="50" charset="0"/>
            </a:endParaRPr>
          </a:p>
          <a:p>
            <a:r>
              <a:rPr lang="en-US" sz="1800" b="0" i="0" u="none" strike="noStrike" baseline="0" dirty="0">
                <a:solidFill>
                  <a:srgbClr val="284F49"/>
                </a:solidFill>
                <a:latin typeface="Arbeit Regular" panose="00000500000000000000" pitchFamily="50" charset="0"/>
              </a:rPr>
              <a:t>‘The </a:t>
            </a:r>
            <a:r>
              <a:rPr lang="en-US" sz="1800" b="1" i="0" u="none" strike="noStrike" baseline="0" dirty="0">
                <a:solidFill>
                  <a:srgbClr val="284F49"/>
                </a:solidFill>
                <a:latin typeface="Arbeit Semi Bold" panose="00000700000000000000" pitchFamily="50" charset="0"/>
              </a:rPr>
              <a:t>best </a:t>
            </a:r>
            <a:r>
              <a:rPr lang="en-US" sz="1800" b="1" i="0" u="none" strike="noStrike" baseline="0" dirty="0" err="1">
                <a:solidFill>
                  <a:srgbClr val="284F49"/>
                </a:solidFill>
                <a:latin typeface="Arbeit Semi Bold" panose="00000700000000000000" pitchFamily="50" charset="0"/>
              </a:rPr>
              <a:t>reablement</a:t>
            </a:r>
            <a:r>
              <a:rPr lang="en-US" sz="1800" b="1" i="0" u="none" strike="noStrike" baseline="0" dirty="0">
                <a:solidFill>
                  <a:srgbClr val="284F49"/>
                </a:solidFill>
                <a:latin typeface="Arbeit Semi Bold" panose="00000700000000000000" pitchFamily="50" charset="0"/>
              </a:rPr>
              <a:t> opportunities </a:t>
            </a:r>
            <a:r>
              <a:rPr lang="en-US" sz="1800" b="0" i="0" u="none" strike="noStrike" baseline="0" dirty="0">
                <a:solidFill>
                  <a:srgbClr val="284F49"/>
                </a:solidFill>
                <a:latin typeface="Arbeit Regular" panose="00000500000000000000" pitchFamily="50" charset="0"/>
              </a:rPr>
              <a:t>are when the person’s functional abilities have just slipped under the red dotted line. Early, goal-directed </a:t>
            </a:r>
            <a:r>
              <a:rPr lang="en-US" sz="1800" b="0" i="0" u="none" strike="noStrike" baseline="0" dirty="0" err="1">
                <a:solidFill>
                  <a:srgbClr val="284F49"/>
                </a:solidFill>
                <a:latin typeface="Arbeit Regular" panose="00000500000000000000" pitchFamily="50" charset="0"/>
              </a:rPr>
              <a:t>reablement</a:t>
            </a:r>
            <a:r>
              <a:rPr lang="en-US" sz="1800" b="0" i="0" u="none" strike="noStrike" baseline="0" dirty="0">
                <a:solidFill>
                  <a:srgbClr val="284F49"/>
                </a:solidFill>
                <a:latin typeface="Arbeit Regular" panose="00000500000000000000" pitchFamily="50" charset="0"/>
              </a:rPr>
              <a:t> interventions can help lift them back up the axis to promote their health, independence, and wellbeing. Because CHSP is an entry-level aged care </a:t>
            </a:r>
            <a:r>
              <a:rPr lang="en-US" sz="1800" b="0" i="0" u="none" strike="noStrike" baseline="0" dirty="0" err="1">
                <a:solidFill>
                  <a:srgbClr val="284F49"/>
                </a:solidFill>
                <a:latin typeface="Arbeit Regular" panose="00000500000000000000" pitchFamily="50" charset="0"/>
              </a:rPr>
              <a:t>programme</a:t>
            </a:r>
            <a:r>
              <a:rPr lang="en-US" sz="1800" b="0" i="0" u="none" strike="noStrike" baseline="0" dirty="0">
                <a:solidFill>
                  <a:srgbClr val="284F49"/>
                </a:solidFill>
                <a:latin typeface="Arbeit Regular" panose="00000500000000000000" pitchFamily="50" charset="0"/>
              </a:rPr>
              <a:t>, many clients are at this level. Exceptions may include people who are waiting for a home care package.’ </a:t>
            </a:r>
          </a:p>
          <a:p>
            <a:r>
              <a:rPr lang="en-AU" sz="1800" b="1" i="1" u="none" strike="noStrike" baseline="0" dirty="0">
                <a:solidFill>
                  <a:srgbClr val="284F49"/>
                </a:solidFill>
                <a:latin typeface="Arbeit Semi Bold Italic" panose="00000700000000000000" pitchFamily="50" charset="0"/>
              </a:rPr>
              <a:t>Click </a:t>
            </a:r>
            <a:endParaRPr lang="en-AU" sz="1800" b="0" i="0" u="none" strike="noStrike" baseline="0" dirty="0">
              <a:solidFill>
                <a:srgbClr val="284F49"/>
              </a:solidFill>
              <a:latin typeface="Arbeit Semi Bold Italic" panose="00000700000000000000" pitchFamily="50" charset="0"/>
            </a:endParaRPr>
          </a:p>
          <a:p>
            <a:r>
              <a:rPr lang="en-US" sz="1800" b="0" i="0" u="none" strike="noStrike" baseline="0" dirty="0">
                <a:solidFill>
                  <a:srgbClr val="284F49"/>
                </a:solidFill>
                <a:latin typeface="Arbeit Regular" panose="00000500000000000000" pitchFamily="50" charset="0"/>
              </a:rPr>
              <a:t>‘When people are having difficulty with activities, we can </a:t>
            </a:r>
            <a:r>
              <a:rPr lang="en-US" sz="1800" b="1" i="0" u="none" strike="noStrike" baseline="0" dirty="0">
                <a:solidFill>
                  <a:srgbClr val="284F49"/>
                </a:solidFill>
                <a:latin typeface="Arbeit Semi Bold" panose="00000700000000000000" pitchFamily="50" charset="0"/>
              </a:rPr>
              <a:t>compensate </a:t>
            </a:r>
            <a:r>
              <a:rPr lang="en-US" sz="1800" b="0" i="0" u="none" strike="noStrike" baseline="0" dirty="0">
                <a:solidFill>
                  <a:srgbClr val="284F49"/>
                </a:solidFill>
                <a:latin typeface="Arbeit Regular" panose="00000500000000000000" pitchFamily="50" charset="0"/>
              </a:rPr>
              <a:t>for functional losses. We can provide assistive equipment, like a walking frame, or we can change a task to make it easier. This is helpful for people at the approximate level indicated on the graph. </a:t>
            </a:r>
            <a:r>
              <a:rPr lang="en-US" sz="1800" b="0" i="0" u="none" strike="noStrike" baseline="0" dirty="0" err="1">
                <a:solidFill>
                  <a:srgbClr val="284F49"/>
                </a:solidFill>
                <a:latin typeface="Arbeit Regular" panose="00000500000000000000" pitchFamily="50" charset="0"/>
              </a:rPr>
              <a:t>Reablement</a:t>
            </a:r>
            <a:r>
              <a:rPr lang="en-US" sz="1800" b="0" i="0" u="none" strike="noStrike" baseline="0" dirty="0">
                <a:solidFill>
                  <a:srgbClr val="284F49"/>
                </a:solidFill>
                <a:latin typeface="Arbeit Regular" panose="00000500000000000000" pitchFamily="50" charset="0"/>
              </a:rPr>
              <a:t> interventions can still be offered in addition to compensatory approaches. However, when a person’s abilities have slipped down to the middle of the axis, it is harder to climb to the top again. At this level, the </a:t>
            </a:r>
            <a:r>
              <a:rPr lang="en-US" sz="1800" b="1" i="0" u="none" strike="noStrike" baseline="0" dirty="0">
                <a:solidFill>
                  <a:srgbClr val="284F49"/>
                </a:solidFill>
                <a:latin typeface="Arbeit Semi Bold" panose="00000700000000000000" pitchFamily="50" charset="0"/>
              </a:rPr>
              <a:t>ideal </a:t>
            </a:r>
            <a:r>
              <a:rPr lang="en-US" sz="1800" b="0" i="0" u="none" strike="noStrike" baseline="0" dirty="0">
                <a:solidFill>
                  <a:srgbClr val="284F49"/>
                </a:solidFill>
                <a:latin typeface="Arbeit Regular" panose="00000500000000000000" pitchFamily="50" charset="0"/>
              </a:rPr>
              <a:t>window for </a:t>
            </a:r>
            <a:r>
              <a:rPr lang="en-US" sz="1800" b="0" i="0" u="none" strike="noStrike" baseline="0" dirty="0" err="1">
                <a:solidFill>
                  <a:srgbClr val="284F49"/>
                </a:solidFill>
                <a:latin typeface="Arbeit Regular" panose="00000500000000000000" pitchFamily="50" charset="0"/>
              </a:rPr>
              <a:t>reablement</a:t>
            </a:r>
            <a:r>
              <a:rPr lang="en-US" sz="1800" b="0" i="0" u="none" strike="noStrike" baseline="0" dirty="0">
                <a:solidFill>
                  <a:srgbClr val="284F49"/>
                </a:solidFill>
                <a:latin typeface="Arbeit Regular" panose="00000500000000000000" pitchFamily="50" charset="0"/>
              </a:rPr>
              <a:t> interventions has been missed. </a:t>
            </a:r>
          </a:p>
          <a:p>
            <a:r>
              <a:rPr lang="en-AU" sz="1800" b="1" i="1" u="none" strike="noStrike" baseline="0" dirty="0">
                <a:solidFill>
                  <a:srgbClr val="284F49"/>
                </a:solidFill>
                <a:latin typeface="Arbeit Semi Bold Italic" panose="00000700000000000000" pitchFamily="50" charset="0"/>
              </a:rPr>
              <a:t>Click </a:t>
            </a:r>
            <a:endParaRPr lang="en-AU" sz="1800" b="0" i="0" u="none" strike="noStrike" baseline="0" dirty="0">
              <a:solidFill>
                <a:srgbClr val="284F49"/>
              </a:solidFill>
              <a:latin typeface="Arbeit Semi Bold Italic" panose="00000700000000000000" pitchFamily="50" charset="0"/>
            </a:endParaRPr>
          </a:p>
          <a:p>
            <a:r>
              <a:rPr lang="en-US" sz="1800" b="0" i="0" u="none" strike="noStrike" baseline="0" dirty="0">
                <a:solidFill>
                  <a:srgbClr val="284F49"/>
                </a:solidFill>
                <a:latin typeface="Arbeit Regular" panose="00000500000000000000" pitchFamily="50" charset="0"/>
              </a:rPr>
              <a:t>‘People at this level need </a:t>
            </a:r>
            <a:r>
              <a:rPr lang="en-US" sz="1800" b="1" i="0" u="none" strike="noStrike" baseline="0" dirty="0">
                <a:solidFill>
                  <a:srgbClr val="284F49"/>
                </a:solidFill>
                <a:latin typeface="Arbeit Semi Bold" panose="00000700000000000000" pitchFamily="50" charset="0"/>
              </a:rPr>
              <a:t>care </a:t>
            </a:r>
            <a:r>
              <a:rPr lang="en-US" sz="1800" b="0" i="0" u="none" strike="noStrike" baseline="0" dirty="0">
                <a:solidFill>
                  <a:srgbClr val="284F49"/>
                </a:solidFill>
                <a:latin typeface="Arbeit Regular" panose="00000500000000000000" pitchFamily="50" charset="0"/>
              </a:rPr>
              <a:t>from others for basic personal care tasks. They are often in poor physical condition. It is still important to look for remaining skills or abilities. Encourage people to “use it or lose it” and improve where possible. Continuing to support their remaining abilities can make the difference between living at home with support or needing residential care.’ </a:t>
            </a:r>
          </a:p>
          <a:p>
            <a:r>
              <a:rPr lang="en-AU" sz="1800" b="1" i="0" u="none" strike="noStrike" baseline="0" dirty="0">
                <a:solidFill>
                  <a:srgbClr val="284F49"/>
                </a:solidFill>
                <a:latin typeface="Arbeit Semi Bold" panose="00000700000000000000" pitchFamily="50" charset="0"/>
              </a:rPr>
              <a:t>Time </a:t>
            </a:r>
            <a:endParaRPr lang="en-AU" sz="1800" b="0" i="0" u="none" strike="noStrike" baseline="0" dirty="0">
              <a:solidFill>
                <a:srgbClr val="284F49"/>
              </a:solidFill>
              <a:latin typeface="Arbeit Semi Bold" panose="00000700000000000000" pitchFamily="50" charset="0"/>
            </a:endParaRPr>
          </a:p>
          <a:p>
            <a:r>
              <a:rPr lang="en-AU" sz="1800" b="0" i="0" u="none" strike="noStrike" baseline="0" dirty="0">
                <a:solidFill>
                  <a:srgbClr val="284F49"/>
                </a:solidFill>
                <a:latin typeface="Arbeit Regular" panose="00000500000000000000" pitchFamily="50" charset="0"/>
              </a:rPr>
              <a:t>2 minutes</a:t>
            </a:r>
            <a:endParaRPr lang="en-AU" dirty="0"/>
          </a:p>
        </p:txBody>
      </p:sp>
      <p:sp>
        <p:nvSpPr>
          <p:cNvPr id="4" name="Slide Number Placeholder 3"/>
          <p:cNvSpPr>
            <a:spLocks noGrp="1"/>
          </p:cNvSpPr>
          <p:nvPr>
            <p:ph type="sldNum" sz="quarter" idx="5"/>
          </p:nvPr>
        </p:nvSpPr>
        <p:spPr/>
        <p:txBody>
          <a:bodyPr/>
          <a:lstStyle/>
          <a:p>
            <a:fld id="{1064F23B-EEA8-4715-900D-FD12BB57D161}" type="slidenum">
              <a:rPr lang="en-AU" smtClean="0"/>
              <a:t>12</a:t>
            </a:fld>
            <a:endParaRPr lang="en-AU" dirty="0"/>
          </a:p>
        </p:txBody>
      </p:sp>
    </p:spTree>
    <p:extLst>
      <p:ext uri="{BB962C8B-B14F-4D97-AF65-F5344CB8AC3E}">
        <p14:creationId xmlns:p14="http://schemas.microsoft.com/office/powerpoint/2010/main" val="2003608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i="0" u="none" strike="noStrike" baseline="0" dirty="0">
                <a:solidFill>
                  <a:srgbClr val="284F49"/>
                </a:solidFill>
                <a:latin typeface="Arbeit Semi Bold" panose="00000700000000000000" pitchFamily="50" charset="0"/>
              </a:rPr>
              <a:t>Presenter </a:t>
            </a:r>
            <a:endParaRPr lang="en-AU" sz="1800" b="0" i="0" u="none" strike="noStrike" baseline="0" dirty="0">
              <a:solidFill>
                <a:srgbClr val="284F49"/>
              </a:solidFill>
              <a:latin typeface="Arbeit Semi Bold" panose="00000700000000000000" pitchFamily="50" charset="0"/>
            </a:endParaRPr>
          </a:p>
          <a:p>
            <a:r>
              <a:rPr lang="en-AU" sz="1800" b="0" i="0" u="none" strike="noStrike" baseline="0" dirty="0">
                <a:solidFill>
                  <a:srgbClr val="284F49"/>
                </a:solidFill>
                <a:latin typeface="Arbeit Regular" panose="00000500000000000000" pitchFamily="50" charset="0"/>
              </a:rPr>
              <a:t>[Read out the question] </a:t>
            </a:r>
          </a:p>
          <a:p>
            <a:r>
              <a:rPr lang="en-AU" sz="1800" b="1" i="0" u="none" strike="noStrike" baseline="0" dirty="0">
                <a:solidFill>
                  <a:srgbClr val="284F49"/>
                </a:solidFill>
                <a:latin typeface="Arbeit Semi Bold" panose="00000700000000000000" pitchFamily="50" charset="0"/>
              </a:rPr>
              <a:t>Time </a:t>
            </a:r>
            <a:endParaRPr lang="en-AU" sz="1800" b="0" i="0" u="none" strike="noStrike" baseline="0" dirty="0">
              <a:solidFill>
                <a:srgbClr val="284F49"/>
              </a:solidFill>
              <a:latin typeface="Arbeit Semi Bold" panose="00000700000000000000" pitchFamily="50" charset="0"/>
            </a:endParaRPr>
          </a:p>
          <a:p>
            <a:r>
              <a:rPr lang="en-AU" sz="1800" b="0" i="0" u="none" strike="noStrike" baseline="0" dirty="0">
                <a:solidFill>
                  <a:srgbClr val="284F49"/>
                </a:solidFill>
                <a:latin typeface="Arbeit Regular" panose="00000500000000000000" pitchFamily="50" charset="0"/>
              </a:rPr>
              <a:t>30 seconds</a:t>
            </a:r>
            <a:endParaRPr lang="en-AU" dirty="0"/>
          </a:p>
        </p:txBody>
      </p:sp>
      <p:sp>
        <p:nvSpPr>
          <p:cNvPr id="4" name="Slide Number Placeholder 3"/>
          <p:cNvSpPr>
            <a:spLocks noGrp="1"/>
          </p:cNvSpPr>
          <p:nvPr>
            <p:ph type="sldNum" sz="quarter" idx="5"/>
          </p:nvPr>
        </p:nvSpPr>
        <p:spPr/>
        <p:txBody>
          <a:bodyPr/>
          <a:lstStyle/>
          <a:p>
            <a:fld id="{1064F23B-EEA8-4715-900D-FD12BB57D161}" type="slidenum">
              <a:rPr lang="en-AU" smtClean="0"/>
              <a:t>13</a:t>
            </a:fld>
            <a:endParaRPr lang="en-AU" dirty="0"/>
          </a:p>
        </p:txBody>
      </p:sp>
    </p:spTree>
    <p:extLst>
      <p:ext uri="{BB962C8B-B14F-4D97-AF65-F5344CB8AC3E}">
        <p14:creationId xmlns:p14="http://schemas.microsoft.com/office/powerpoint/2010/main" val="2534048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i="0" u="none" strike="noStrike" baseline="0" dirty="0">
                <a:solidFill>
                  <a:srgbClr val="284F49"/>
                </a:solidFill>
                <a:latin typeface="Arbeit Semi Bold" panose="00000700000000000000" pitchFamily="50" charset="0"/>
              </a:rPr>
              <a:t>Presenter </a:t>
            </a:r>
            <a:endParaRPr lang="en-AU" sz="1800" b="0" i="0" u="none" strike="noStrike" baseline="0" dirty="0">
              <a:solidFill>
                <a:srgbClr val="284F49"/>
              </a:solidFill>
              <a:latin typeface="Arbeit Semi Bold" panose="00000700000000000000" pitchFamily="50" charset="0"/>
            </a:endParaRPr>
          </a:p>
          <a:p>
            <a:r>
              <a:rPr lang="en-AU" sz="1800" b="1" i="1" u="none" strike="noStrike" baseline="0" dirty="0">
                <a:solidFill>
                  <a:srgbClr val="284F49"/>
                </a:solidFill>
                <a:latin typeface="Arbeit Semi Bold Italic" panose="00000700000000000000" pitchFamily="50" charset="0"/>
              </a:rPr>
              <a:t>Click </a:t>
            </a:r>
            <a:endParaRPr lang="en-AU" sz="1800" b="0" i="0" u="none" strike="noStrike" baseline="0" dirty="0">
              <a:solidFill>
                <a:srgbClr val="284F49"/>
              </a:solidFill>
              <a:latin typeface="Arbeit Semi Bold Italic" panose="00000700000000000000" pitchFamily="50" charset="0"/>
            </a:endParaRPr>
          </a:p>
          <a:p>
            <a:r>
              <a:rPr lang="en-US" sz="1800" b="0" i="0" u="none" strike="noStrike" baseline="0" dirty="0">
                <a:solidFill>
                  <a:srgbClr val="284F49"/>
                </a:solidFill>
                <a:latin typeface="Arbeit Regular" panose="00000500000000000000" pitchFamily="50" charset="0"/>
              </a:rPr>
              <a:t>‘Before we think about the lady with the broken arm, reflect on what </a:t>
            </a:r>
            <a:r>
              <a:rPr lang="en-US" sz="1800" b="0" i="0" u="none" strike="noStrike" baseline="0" dirty="0" err="1">
                <a:solidFill>
                  <a:srgbClr val="284F49"/>
                </a:solidFill>
                <a:latin typeface="Arbeit Regular" panose="00000500000000000000" pitchFamily="50" charset="0"/>
              </a:rPr>
              <a:t>LifeCurve</a:t>
            </a:r>
            <a:r>
              <a:rPr lang="en-US" sz="1800" b="0" i="0" u="none" strike="noStrike" baseline="0" dirty="0">
                <a:solidFill>
                  <a:srgbClr val="284F49"/>
                </a:solidFill>
                <a:latin typeface="Arbeit Regular" panose="00000500000000000000" pitchFamily="50" charset="0"/>
              </a:rPr>
              <a:t>™ shows us. </a:t>
            </a:r>
            <a:r>
              <a:rPr lang="en-US" sz="1800" b="0" i="0" u="none" strike="noStrike" baseline="0" dirty="0" err="1">
                <a:solidFill>
                  <a:srgbClr val="284F49"/>
                </a:solidFill>
                <a:latin typeface="Arbeit Regular" panose="00000500000000000000" pitchFamily="50" charset="0"/>
              </a:rPr>
              <a:t>LifeCurve</a:t>
            </a:r>
            <a:r>
              <a:rPr lang="en-US" sz="1800" b="0" i="0" u="none" strike="noStrike" baseline="0" dirty="0">
                <a:solidFill>
                  <a:srgbClr val="284F49"/>
                </a:solidFill>
                <a:latin typeface="Arbeit Regular" panose="00000500000000000000" pitchFamily="50" charset="0"/>
              </a:rPr>
              <a:t>™ helps identify people experiencing </a:t>
            </a:r>
            <a:r>
              <a:rPr lang="en-US" sz="1800" b="1" i="0" u="none" strike="noStrike" baseline="0" dirty="0">
                <a:solidFill>
                  <a:srgbClr val="284F49"/>
                </a:solidFill>
                <a:latin typeface="Arbeit Semi Bold" panose="00000700000000000000" pitchFamily="50" charset="0"/>
              </a:rPr>
              <a:t>age-related </a:t>
            </a:r>
            <a:r>
              <a:rPr lang="en-US" sz="1800" b="0" i="0" u="none" strike="noStrike" baseline="0" dirty="0">
                <a:solidFill>
                  <a:srgbClr val="284F49"/>
                </a:solidFill>
                <a:latin typeface="Arbeit Regular" panose="00000500000000000000" pitchFamily="50" charset="0"/>
              </a:rPr>
              <a:t>functional decline over the course of months and years. </a:t>
            </a:r>
          </a:p>
          <a:p>
            <a:r>
              <a:rPr lang="en-US" sz="1800" b="0" i="0" u="none" strike="noStrike" baseline="0" dirty="0" err="1">
                <a:solidFill>
                  <a:srgbClr val="284F49"/>
                </a:solidFill>
                <a:latin typeface="Arbeit Regular" panose="00000500000000000000" pitchFamily="50" charset="0"/>
              </a:rPr>
              <a:t>LifeCurve</a:t>
            </a:r>
            <a:r>
              <a:rPr lang="en-US" sz="1800" b="0" i="0" u="none" strike="noStrike" baseline="0" dirty="0">
                <a:solidFill>
                  <a:srgbClr val="284F49"/>
                </a:solidFill>
                <a:latin typeface="Arbeit Regular" panose="00000500000000000000" pitchFamily="50" charset="0"/>
              </a:rPr>
              <a:t>™ does not represent the functional change of the lady with the broken arm. She had an </a:t>
            </a:r>
            <a:r>
              <a:rPr lang="en-US" sz="1800" b="1" i="0" u="none" strike="noStrike" baseline="0" dirty="0">
                <a:solidFill>
                  <a:srgbClr val="284F49"/>
                </a:solidFill>
                <a:latin typeface="Arbeit Semi Bold" panose="00000700000000000000" pitchFamily="50" charset="0"/>
              </a:rPr>
              <a:t>incident </a:t>
            </a:r>
            <a:r>
              <a:rPr lang="en-US" sz="1800" b="0" i="0" u="none" strike="noStrike" baseline="0" dirty="0">
                <a:solidFill>
                  <a:srgbClr val="284F49"/>
                </a:solidFill>
                <a:latin typeface="Arbeit Regular" panose="00000500000000000000" pitchFamily="50" charset="0"/>
              </a:rPr>
              <a:t>that caused an immediate and dramatic drop in function, rather than a progressive decline. However, she is definitely a candidate for </a:t>
            </a:r>
            <a:r>
              <a:rPr lang="en-US" sz="1800" b="0" i="0" u="none" strike="noStrike" baseline="0" dirty="0" err="1">
                <a:solidFill>
                  <a:srgbClr val="284F49"/>
                </a:solidFill>
                <a:latin typeface="Arbeit Regular" panose="00000500000000000000" pitchFamily="50" charset="0"/>
              </a:rPr>
              <a:t>reablement</a:t>
            </a:r>
            <a:r>
              <a:rPr lang="en-US" sz="1800" b="0" i="0" u="none" strike="noStrike" baseline="0" dirty="0">
                <a:solidFill>
                  <a:srgbClr val="284F49"/>
                </a:solidFill>
                <a:latin typeface="Arbeit Regular" panose="00000500000000000000" pitchFamily="50" charset="0"/>
              </a:rPr>
              <a:t>. </a:t>
            </a:r>
          </a:p>
          <a:p>
            <a:r>
              <a:rPr lang="en-US" sz="1800" b="0" i="0" u="none" strike="noStrike" baseline="0" dirty="0" err="1">
                <a:solidFill>
                  <a:srgbClr val="284F49"/>
                </a:solidFill>
                <a:latin typeface="Arbeit Regular" panose="00000500000000000000" pitchFamily="50" charset="0"/>
              </a:rPr>
              <a:t>LifeCurve</a:t>
            </a:r>
            <a:r>
              <a:rPr lang="en-US" sz="1800" b="0" i="0" u="none" strike="noStrike" baseline="0" dirty="0">
                <a:solidFill>
                  <a:srgbClr val="284F49"/>
                </a:solidFill>
                <a:latin typeface="Arbeit Regular" panose="00000500000000000000" pitchFamily="50" charset="0"/>
              </a:rPr>
              <a:t>™ is still relevant when we consider her previous level of function. If this lady was doing activities above the red line, then she was fit, active and independent. She would be likely to make a full recovery. </a:t>
            </a:r>
          </a:p>
          <a:p>
            <a:r>
              <a:rPr lang="en-US" sz="1800" b="0" i="0" u="none" strike="noStrike" baseline="0" dirty="0">
                <a:solidFill>
                  <a:srgbClr val="284F49"/>
                </a:solidFill>
                <a:latin typeface="Arbeit Regular" panose="00000500000000000000" pitchFamily="50" charset="0"/>
              </a:rPr>
              <a:t>However, if she was previously in the “Compensate” or” Care zone”, her potential to recover functional abilities will be much less. </a:t>
            </a:r>
          </a:p>
          <a:p>
            <a:r>
              <a:rPr lang="en-US" sz="1800" b="0" i="0" u="none" strike="noStrike" baseline="0" dirty="0">
                <a:solidFill>
                  <a:srgbClr val="284F49"/>
                </a:solidFill>
                <a:latin typeface="Arbeit Regular" panose="00000500000000000000" pitchFamily="50" charset="0"/>
              </a:rPr>
              <a:t>It is a good example of why it is important to maintain abilities as we age. It makes us much more resilient when incidents occur. </a:t>
            </a:r>
          </a:p>
          <a:p>
            <a:r>
              <a:rPr lang="en-US" sz="1800" b="0" i="0" u="none" strike="noStrike" baseline="0" dirty="0">
                <a:solidFill>
                  <a:srgbClr val="284F49"/>
                </a:solidFill>
                <a:latin typeface="Arbeit Regular" panose="00000500000000000000" pitchFamily="50" charset="0"/>
              </a:rPr>
              <a:t>Here are some examples of common incidents that are not part of “normal” age-related decline.’ </a:t>
            </a:r>
          </a:p>
          <a:p>
            <a:r>
              <a:rPr lang="en-AU" sz="1800" b="1" i="1" u="none" strike="noStrike" baseline="0" dirty="0">
                <a:solidFill>
                  <a:srgbClr val="284F49"/>
                </a:solidFill>
                <a:latin typeface="Arbeit Semi Bold Italic" panose="00000700000000000000" pitchFamily="50" charset="0"/>
              </a:rPr>
              <a:t>Click </a:t>
            </a:r>
            <a:endParaRPr lang="en-AU" sz="1800" b="0" i="0" u="none" strike="noStrike" baseline="0" dirty="0">
              <a:solidFill>
                <a:srgbClr val="284F49"/>
              </a:solidFill>
              <a:latin typeface="Arbeit Semi Bold Italic" panose="00000700000000000000" pitchFamily="50" charset="0"/>
            </a:endParaRPr>
          </a:p>
          <a:p>
            <a:r>
              <a:rPr lang="en-US" sz="1800" b="0" i="0" u="none" strike="noStrike" baseline="0" dirty="0">
                <a:solidFill>
                  <a:srgbClr val="284F49"/>
                </a:solidFill>
                <a:latin typeface="Arbeit Regular" panose="00000500000000000000" pitchFamily="50" charset="0"/>
              </a:rPr>
              <a:t>[Read out points on slide] </a:t>
            </a:r>
          </a:p>
          <a:p>
            <a:r>
              <a:rPr lang="en-AU" sz="1800" b="1" i="1" u="none" strike="noStrike" baseline="0" dirty="0">
                <a:solidFill>
                  <a:srgbClr val="284F49"/>
                </a:solidFill>
                <a:latin typeface="Arbeit Semi Bold Italic" panose="00000700000000000000" pitchFamily="50" charset="0"/>
              </a:rPr>
              <a:t>Click </a:t>
            </a:r>
            <a:endParaRPr lang="en-AU" sz="1800" b="0" i="0" u="none" strike="noStrike" baseline="0" dirty="0">
              <a:solidFill>
                <a:srgbClr val="284F49"/>
              </a:solidFill>
              <a:latin typeface="Arbeit Semi Bold Italic" panose="00000700000000000000" pitchFamily="50" charset="0"/>
            </a:endParaRPr>
          </a:p>
          <a:p>
            <a:r>
              <a:rPr lang="en-US" sz="1800" b="0" i="0" u="none" strike="noStrike" baseline="0" dirty="0">
                <a:solidFill>
                  <a:srgbClr val="284F49"/>
                </a:solidFill>
                <a:latin typeface="Arbeit Regular" panose="00000500000000000000" pitchFamily="50" charset="0"/>
              </a:rPr>
              <a:t>[Read out the revealed content] </a:t>
            </a:r>
          </a:p>
          <a:p>
            <a:r>
              <a:rPr lang="en-US" sz="1800" b="0" i="0" u="none" strike="noStrike" baseline="0" dirty="0">
                <a:solidFill>
                  <a:srgbClr val="284F49"/>
                </a:solidFill>
                <a:latin typeface="Arbeit Regular" panose="00000500000000000000" pitchFamily="50" charset="0"/>
              </a:rPr>
              <a:t>‘Most people experiencing these incidents or conditions will benefit from rehabilitation or </a:t>
            </a:r>
            <a:r>
              <a:rPr lang="en-US" sz="1800" b="0" i="0" u="none" strike="noStrike" baseline="0" dirty="0" err="1">
                <a:solidFill>
                  <a:srgbClr val="284F49"/>
                </a:solidFill>
                <a:latin typeface="Arbeit Regular" panose="00000500000000000000" pitchFamily="50" charset="0"/>
              </a:rPr>
              <a:t>reablement</a:t>
            </a:r>
            <a:r>
              <a:rPr lang="en-US" sz="1800" b="0" i="0" u="none" strike="noStrike" baseline="0" dirty="0">
                <a:solidFill>
                  <a:srgbClr val="284F49"/>
                </a:solidFill>
                <a:latin typeface="Arbeit Regular" panose="00000500000000000000" pitchFamily="50" charset="0"/>
              </a:rPr>
              <a:t>. However, their pattern of functional losses and gains will look different to what is shown on the </a:t>
            </a:r>
            <a:r>
              <a:rPr lang="en-US" sz="1800" b="0" i="0" u="none" strike="noStrike" baseline="0" dirty="0" err="1">
                <a:solidFill>
                  <a:srgbClr val="284F49"/>
                </a:solidFill>
                <a:latin typeface="Arbeit Regular" panose="00000500000000000000" pitchFamily="50" charset="0"/>
              </a:rPr>
              <a:t>LifeCurve</a:t>
            </a:r>
            <a:r>
              <a:rPr lang="en-US" sz="1800" b="0" i="0" u="none" strike="noStrike" baseline="0" dirty="0">
                <a:solidFill>
                  <a:srgbClr val="284F49"/>
                </a:solidFill>
                <a:latin typeface="Arbeit Regular" panose="00000500000000000000" pitchFamily="50" charset="0"/>
              </a:rPr>
              <a:t>™’ </a:t>
            </a:r>
          </a:p>
          <a:p>
            <a:r>
              <a:rPr lang="en-AU" sz="1800" b="1" i="0" u="none" strike="noStrike" baseline="0" dirty="0">
                <a:solidFill>
                  <a:srgbClr val="284F49"/>
                </a:solidFill>
                <a:latin typeface="Arbeit Semi Bold" panose="00000700000000000000" pitchFamily="50" charset="0"/>
              </a:rPr>
              <a:t>Time: </a:t>
            </a:r>
            <a:r>
              <a:rPr lang="en-AU" sz="1800" b="0" i="0" u="none" strike="noStrike" baseline="0" dirty="0">
                <a:solidFill>
                  <a:srgbClr val="284F49"/>
                </a:solidFill>
                <a:latin typeface="Arbeit Regular" panose="00000500000000000000" pitchFamily="50" charset="0"/>
              </a:rPr>
              <a:t>3 minutes</a:t>
            </a:r>
            <a:endParaRPr lang="en-AU" dirty="0"/>
          </a:p>
        </p:txBody>
      </p:sp>
      <p:sp>
        <p:nvSpPr>
          <p:cNvPr id="4" name="Slide Number Placeholder 3"/>
          <p:cNvSpPr>
            <a:spLocks noGrp="1"/>
          </p:cNvSpPr>
          <p:nvPr>
            <p:ph type="sldNum" sz="quarter" idx="5"/>
          </p:nvPr>
        </p:nvSpPr>
        <p:spPr/>
        <p:txBody>
          <a:bodyPr/>
          <a:lstStyle/>
          <a:p>
            <a:fld id="{1064F23B-EEA8-4715-900D-FD12BB57D161}" type="slidenum">
              <a:rPr lang="en-AU" smtClean="0"/>
              <a:t>14</a:t>
            </a:fld>
            <a:endParaRPr lang="en-AU" dirty="0"/>
          </a:p>
        </p:txBody>
      </p:sp>
    </p:spTree>
    <p:extLst>
      <p:ext uri="{BB962C8B-B14F-4D97-AF65-F5344CB8AC3E}">
        <p14:creationId xmlns:p14="http://schemas.microsoft.com/office/powerpoint/2010/main" val="4123599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i="0" u="none" strike="noStrike" baseline="0" dirty="0">
                <a:solidFill>
                  <a:srgbClr val="284F49"/>
                </a:solidFill>
                <a:latin typeface="Arbeit Semi Bold" panose="00000700000000000000" pitchFamily="50" charset="0"/>
              </a:rPr>
              <a:t>Presenter </a:t>
            </a:r>
            <a:endParaRPr lang="en-AU" sz="1800" b="0" i="0" u="none" strike="noStrike" baseline="0" dirty="0">
              <a:solidFill>
                <a:srgbClr val="284F49"/>
              </a:solidFill>
              <a:latin typeface="Arbeit Semi Bold" panose="00000700000000000000" pitchFamily="50" charset="0"/>
            </a:endParaRPr>
          </a:p>
          <a:p>
            <a:r>
              <a:rPr lang="en-US" sz="1800" b="0" i="0" u="none" strike="noStrike" baseline="0" dirty="0">
                <a:solidFill>
                  <a:srgbClr val="284F49"/>
                </a:solidFill>
                <a:latin typeface="Arbeit Regular" panose="00000500000000000000" pitchFamily="50" charset="0"/>
              </a:rPr>
              <a:t>‘Earlier we asked which ageing path you would choose if you could. As it turns out, we have a lot of control over that situation.’ </a:t>
            </a:r>
          </a:p>
          <a:p>
            <a:r>
              <a:rPr lang="en-AU" sz="1800" b="1" i="1" u="none" strike="noStrike" baseline="0" dirty="0">
                <a:solidFill>
                  <a:srgbClr val="284F49"/>
                </a:solidFill>
                <a:latin typeface="Arbeit Semi Bold Italic" panose="00000700000000000000" pitchFamily="50" charset="0"/>
              </a:rPr>
              <a:t>Click </a:t>
            </a:r>
            <a:endParaRPr lang="en-AU" sz="1800" b="0" i="0" u="none" strike="noStrike" baseline="0" dirty="0">
              <a:solidFill>
                <a:srgbClr val="284F49"/>
              </a:solidFill>
              <a:latin typeface="Arbeit Semi Bold Italic" panose="00000700000000000000" pitchFamily="50" charset="0"/>
            </a:endParaRPr>
          </a:p>
          <a:p>
            <a:r>
              <a:rPr lang="en-US" sz="1800" b="0" i="0" u="none" strike="noStrike" baseline="0" dirty="0">
                <a:solidFill>
                  <a:srgbClr val="284F49"/>
                </a:solidFill>
                <a:latin typeface="Arbeit Regular" panose="00000500000000000000" pitchFamily="50" charset="0"/>
              </a:rPr>
              <a:t>‘Many of us, and many of our clients, believe their ageing path is already set for them because of their genetic make up. The research tells us that 70% of our ageing journey is related to factors other than genetics, such as lifestyle.’ </a:t>
            </a:r>
          </a:p>
          <a:p>
            <a:r>
              <a:rPr lang="en-AU" sz="1800" b="1" i="1" u="none" strike="noStrike" baseline="0" dirty="0">
                <a:solidFill>
                  <a:srgbClr val="284F49"/>
                </a:solidFill>
                <a:latin typeface="Arbeit Semi Bold Italic" panose="00000700000000000000" pitchFamily="50" charset="0"/>
              </a:rPr>
              <a:t>Click </a:t>
            </a:r>
            <a:endParaRPr lang="en-AU" sz="1800" b="0" i="0" u="none" strike="noStrike" baseline="0" dirty="0">
              <a:solidFill>
                <a:srgbClr val="284F49"/>
              </a:solidFill>
              <a:latin typeface="Arbeit Semi Bold Italic" panose="00000700000000000000" pitchFamily="50" charset="0"/>
            </a:endParaRPr>
          </a:p>
          <a:p>
            <a:r>
              <a:rPr lang="en-US" sz="1800" b="0" i="0" u="none" strike="noStrike" baseline="0" dirty="0">
                <a:solidFill>
                  <a:srgbClr val="284F49"/>
                </a:solidFill>
                <a:latin typeface="Arbeit Regular" panose="00000500000000000000" pitchFamily="50" charset="0"/>
              </a:rPr>
              <a:t>‘The research reveals that when we stop doing a variety of activities around the home, in the community, and with our family and friends, our functional abilities decline. Quickly. Giving up activities that we can do ourselves sets us on a “purple path”. This is what happens when a client gets cleaning services even if they can do the tasks on their own.’ </a:t>
            </a:r>
          </a:p>
          <a:p>
            <a:r>
              <a:rPr lang="en-AU" sz="1800" b="1" i="1" u="none" strike="noStrike" baseline="0" dirty="0">
                <a:solidFill>
                  <a:srgbClr val="284F49"/>
                </a:solidFill>
                <a:latin typeface="Arbeit Semi Bold Italic" panose="00000700000000000000" pitchFamily="50" charset="0"/>
              </a:rPr>
              <a:t>Click </a:t>
            </a:r>
            <a:endParaRPr lang="en-AU" sz="1800" b="0" i="0" u="none" strike="noStrike" baseline="0" dirty="0">
              <a:solidFill>
                <a:srgbClr val="284F49"/>
              </a:solidFill>
              <a:latin typeface="Arbeit Semi Bold Italic" panose="00000700000000000000" pitchFamily="50" charset="0"/>
            </a:endParaRPr>
          </a:p>
          <a:p>
            <a:r>
              <a:rPr lang="en-US" sz="1800" b="0" i="0" u="none" strike="noStrike" baseline="0" dirty="0">
                <a:solidFill>
                  <a:srgbClr val="284F49"/>
                </a:solidFill>
                <a:latin typeface="Arbeit Regular" panose="00000500000000000000" pitchFamily="50" charset="0"/>
              </a:rPr>
              <a:t>‘The opposite is also true. When we stay actively engaged in a variety of activities at home and in the community, it increases our chance of taking the more desirable blue path in later years.’ </a:t>
            </a:r>
          </a:p>
          <a:p>
            <a:r>
              <a:rPr lang="en-AU" sz="1800" b="1" i="0" u="none" strike="noStrike" baseline="0" dirty="0">
                <a:solidFill>
                  <a:srgbClr val="284F49"/>
                </a:solidFill>
                <a:latin typeface="Arbeit Semi Bold" panose="00000700000000000000" pitchFamily="50" charset="0"/>
              </a:rPr>
              <a:t>Time </a:t>
            </a:r>
            <a:endParaRPr lang="en-AU" sz="1800" b="0" i="0" u="none" strike="noStrike" baseline="0" dirty="0">
              <a:solidFill>
                <a:srgbClr val="284F49"/>
              </a:solidFill>
              <a:latin typeface="Arbeit Semi Bold" panose="00000700000000000000" pitchFamily="50" charset="0"/>
            </a:endParaRPr>
          </a:p>
          <a:p>
            <a:r>
              <a:rPr lang="en-AU" sz="1800" b="0" i="0" u="none" strike="noStrike" baseline="0" dirty="0">
                <a:solidFill>
                  <a:srgbClr val="284F49"/>
                </a:solidFill>
                <a:latin typeface="Arbeit Regular" panose="00000500000000000000" pitchFamily="50" charset="0"/>
              </a:rPr>
              <a:t>2 minutes</a:t>
            </a:r>
            <a:endParaRPr lang="en-AU" dirty="0"/>
          </a:p>
        </p:txBody>
      </p:sp>
      <p:sp>
        <p:nvSpPr>
          <p:cNvPr id="4" name="Slide Number Placeholder 3"/>
          <p:cNvSpPr>
            <a:spLocks noGrp="1"/>
          </p:cNvSpPr>
          <p:nvPr>
            <p:ph type="sldNum" sz="quarter" idx="5"/>
          </p:nvPr>
        </p:nvSpPr>
        <p:spPr/>
        <p:txBody>
          <a:bodyPr/>
          <a:lstStyle/>
          <a:p>
            <a:fld id="{1064F23B-EEA8-4715-900D-FD12BB57D161}" type="slidenum">
              <a:rPr lang="en-AU" smtClean="0"/>
              <a:t>15</a:t>
            </a:fld>
            <a:endParaRPr lang="en-AU" dirty="0"/>
          </a:p>
        </p:txBody>
      </p:sp>
    </p:spTree>
    <p:extLst>
      <p:ext uri="{BB962C8B-B14F-4D97-AF65-F5344CB8AC3E}">
        <p14:creationId xmlns:p14="http://schemas.microsoft.com/office/powerpoint/2010/main" val="2901310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i="0" u="none" strike="noStrike" baseline="0" dirty="0">
                <a:solidFill>
                  <a:srgbClr val="284F49"/>
                </a:solidFill>
                <a:latin typeface="Arbeit Semi Bold" panose="00000700000000000000" pitchFamily="50" charset="0"/>
              </a:rPr>
              <a:t>Presenter </a:t>
            </a:r>
            <a:endParaRPr lang="en-AU" sz="1800" b="0" i="0" u="none" strike="noStrike" baseline="0" dirty="0">
              <a:solidFill>
                <a:srgbClr val="284F49"/>
              </a:solidFill>
              <a:latin typeface="Arbeit Semi Bold" panose="00000700000000000000" pitchFamily="50" charset="0"/>
            </a:endParaRPr>
          </a:p>
          <a:p>
            <a:r>
              <a:rPr lang="en-US" sz="1800" b="0" i="0" u="none" strike="noStrike" baseline="0" dirty="0">
                <a:solidFill>
                  <a:srgbClr val="284F49"/>
                </a:solidFill>
                <a:latin typeface="Arbeit Regular" panose="00000500000000000000" pitchFamily="50" charset="0"/>
              </a:rPr>
              <a:t>‘Staying active sets us on the blue curve path because daily activities support...’ </a:t>
            </a:r>
          </a:p>
          <a:p>
            <a:r>
              <a:rPr lang="en-AU" sz="1800" b="1" i="1" u="none" strike="noStrike" baseline="0" dirty="0">
                <a:solidFill>
                  <a:srgbClr val="284F49"/>
                </a:solidFill>
                <a:latin typeface="Arbeit Semi Bold Italic" panose="00000700000000000000" pitchFamily="50" charset="0"/>
              </a:rPr>
              <a:t>Click </a:t>
            </a:r>
            <a:endParaRPr lang="en-AU" sz="1800" b="0" i="0" u="none" strike="noStrike" baseline="0" dirty="0">
              <a:solidFill>
                <a:srgbClr val="284F49"/>
              </a:solidFill>
              <a:latin typeface="Arbeit Semi Bold Italic" panose="00000700000000000000" pitchFamily="50" charset="0"/>
            </a:endParaRPr>
          </a:p>
          <a:p>
            <a:r>
              <a:rPr lang="en-US" sz="1800" b="0" i="0" u="none" strike="noStrike" baseline="0" dirty="0">
                <a:solidFill>
                  <a:srgbClr val="284F49"/>
                </a:solidFill>
                <a:latin typeface="Arbeit Regular" panose="00000500000000000000" pitchFamily="50" charset="0"/>
              </a:rPr>
              <a:t>‘Physical health, including balance, strength, and fitness.’ </a:t>
            </a:r>
          </a:p>
          <a:p>
            <a:r>
              <a:rPr lang="en-AU" sz="1800" b="1" i="1" u="none" strike="noStrike" baseline="0" dirty="0">
                <a:solidFill>
                  <a:srgbClr val="284F49"/>
                </a:solidFill>
                <a:latin typeface="Arbeit Semi Bold Italic" panose="00000700000000000000" pitchFamily="50" charset="0"/>
              </a:rPr>
              <a:t>Click </a:t>
            </a:r>
            <a:endParaRPr lang="en-AU" sz="1800" b="0" i="0" u="none" strike="noStrike" baseline="0" dirty="0">
              <a:solidFill>
                <a:srgbClr val="284F49"/>
              </a:solidFill>
              <a:latin typeface="Arbeit Semi Bold Italic" panose="00000700000000000000" pitchFamily="50" charset="0"/>
            </a:endParaRPr>
          </a:p>
          <a:p>
            <a:r>
              <a:rPr lang="en-US" sz="1800" b="0" i="0" u="none" strike="noStrike" baseline="0" dirty="0">
                <a:solidFill>
                  <a:srgbClr val="284F49"/>
                </a:solidFill>
                <a:latin typeface="Arbeit Regular" panose="00000500000000000000" pitchFamily="50" charset="0"/>
              </a:rPr>
              <a:t>‘Brain health and cognitive skills, such as concentrating, problem solving, memory, planning, and </a:t>
            </a:r>
            <a:r>
              <a:rPr lang="en-US" sz="1800" b="0" i="0" u="none" strike="noStrike" baseline="0" dirty="0" err="1">
                <a:solidFill>
                  <a:srgbClr val="284F49"/>
                </a:solidFill>
                <a:latin typeface="Arbeit Regular" panose="00000500000000000000" pitchFamily="50" charset="0"/>
              </a:rPr>
              <a:t>organising</a:t>
            </a:r>
            <a:r>
              <a:rPr lang="en-US" sz="1800" b="0" i="0" u="none" strike="noStrike" baseline="0" dirty="0">
                <a:solidFill>
                  <a:srgbClr val="284F49"/>
                </a:solidFill>
                <a:latin typeface="Arbeit Regular" panose="00000500000000000000" pitchFamily="50" charset="0"/>
              </a:rPr>
              <a:t>.’ </a:t>
            </a:r>
          </a:p>
          <a:p>
            <a:r>
              <a:rPr lang="en-AU" sz="1800" b="1" i="1" u="none" strike="noStrike" baseline="0" dirty="0">
                <a:solidFill>
                  <a:srgbClr val="284F49"/>
                </a:solidFill>
                <a:latin typeface="Arbeit Semi Bold Italic" panose="00000700000000000000" pitchFamily="50" charset="0"/>
              </a:rPr>
              <a:t>Click </a:t>
            </a:r>
            <a:endParaRPr lang="en-AU" sz="1800" b="0" i="0" u="none" strike="noStrike" baseline="0" dirty="0">
              <a:solidFill>
                <a:srgbClr val="284F49"/>
              </a:solidFill>
              <a:latin typeface="Arbeit Semi Bold Italic" panose="00000700000000000000" pitchFamily="50" charset="0"/>
            </a:endParaRPr>
          </a:p>
          <a:p>
            <a:r>
              <a:rPr lang="en-US" sz="1800" b="0" i="0" u="none" strike="noStrike" baseline="0" dirty="0">
                <a:solidFill>
                  <a:srgbClr val="284F49"/>
                </a:solidFill>
                <a:latin typeface="Arbeit Regular" panose="00000500000000000000" pitchFamily="50" charset="0"/>
              </a:rPr>
              <a:t>‘Mental health, such as having a sense of purpose and feeling connected with others. </a:t>
            </a:r>
          </a:p>
          <a:p>
            <a:r>
              <a:rPr lang="en-US" sz="1800" b="0" i="0" u="none" strike="noStrike" baseline="0" dirty="0">
                <a:solidFill>
                  <a:srgbClr val="284F49"/>
                </a:solidFill>
                <a:latin typeface="Arbeit Regular" panose="00000500000000000000" pitchFamily="50" charset="0"/>
              </a:rPr>
              <a:t>We should try and discourage older people from accepting services they don’t need. This is because…’ </a:t>
            </a:r>
          </a:p>
          <a:p>
            <a:r>
              <a:rPr lang="en-AU" sz="1800" b="1" i="1" u="none" strike="noStrike" baseline="0" dirty="0">
                <a:solidFill>
                  <a:srgbClr val="284F49"/>
                </a:solidFill>
                <a:latin typeface="Arbeit Semi Bold Italic" panose="00000700000000000000" pitchFamily="50" charset="0"/>
              </a:rPr>
              <a:t>Click </a:t>
            </a:r>
            <a:endParaRPr lang="en-AU" sz="1800" b="0" i="0" u="none" strike="noStrike" baseline="0" dirty="0">
              <a:solidFill>
                <a:srgbClr val="284F49"/>
              </a:solidFill>
              <a:latin typeface="Arbeit Semi Bold Italic" panose="00000700000000000000" pitchFamily="50" charset="0"/>
            </a:endParaRPr>
          </a:p>
          <a:p>
            <a:r>
              <a:rPr lang="en-US" sz="1800" b="0" i="0" u="none" strike="noStrike" baseline="0" dirty="0">
                <a:solidFill>
                  <a:srgbClr val="284F49"/>
                </a:solidFill>
                <a:latin typeface="Arbeit Regular" panose="00000500000000000000" pitchFamily="50" charset="0"/>
              </a:rPr>
              <a:t>‘Premature help results in premature disability.’ </a:t>
            </a:r>
          </a:p>
          <a:p>
            <a:r>
              <a:rPr lang="en-AU" sz="1800" b="1" i="0" u="none" strike="noStrike" baseline="0" dirty="0">
                <a:solidFill>
                  <a:srgbClr val="284F49"/>
                </a:solidFill>
                <a:latin typeface="Arbeit Semi Bold" panose="00000700000000000000" pitchFamily="50" charset="0"/>
              </a:rPr>
              <a:t>Time </a:t>
            </a:r>
            <a:endParaRPr lang="en-AU" sz="1800" b="0" i="0" u="none" strike="noStrike" baseline="0" dirty="0">
              <a:solidFill>
                <a:srgbClr val="284F49"/>
              </a:solidFill>
              <a:latin typeface="Arbeit Semi Bold" panose="00000700000000000000" pitchFamily="50" charset="0"/>
            </a:endParaRPr>
          </a:p>
          <a:p>
            <a:r>
              <a:rPr lang="en-AU" sz="1800" b="0" i="0" u="none" strike="noStrike" baseline="0" dirty="0">
                <a:solidFill>
                  <a:srgbClr val="284F49"/>
                </a:solidFill>
                <a:latin typeface="Arbeit Regular" panose="00000500000000000000" pitchFamily="50" charset="0"/>
              </a:rPr>
              <a:t>1 minute</a:t>
            </a:r>
            <a:endParaRPr lang="en-AU" dirty="0"/>
          </a:p>
        </p:txBody>
      </p:sp>
      <p:sp>
        <p:nvSpPr>
          <p:cNvPr id="4" name="Slide Number Placeholder 3"/>
          <p:cNvSpPr>
            <a:spLocks noGrp="1"/>
          </p:cNvSpPr>
          <p:nvPr>
            <p:ph type="sldNum" sz="quarter" idx="5"/>
          </p:nvPr>
        </p:nvSpPr>
        <p:spPr/>
        <p:txBody>
          <a:bodyPr/>
          <a:lstStyle/>
          <a:p>
            <a:fld id="{1064F23B-EEA8-4715-900D-FD12BB57D161}" type="slidenum">
              <a:rPr lang="en-AU" smtClean="0"/>
              <a:t>16</a:t>
            </a:fld>
            <a:endParaRPr lang="en-AU" dirty="0"/>
          </a:p>
        </p:txBody>
      </p:sp>
    </p:spTree>
    <p:extLst>
      <p:ext uri="{BB962C8B-B14F-4D97-AF65-F5344CB8AC3E}">
        <p14:creationId xmlns:p14="http://schemas.microsoft.com/office/powerpoint/2010/main" val="55400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04A87-A48B-2BCB-7DF2-91294086D7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C1B19F-9FF6-1C31-7F08-02C4B6547C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558D1E-9B7A-9890-DD1B-3F298EACBB44}"/>
              </a:ext>
            </a:extLst>
          </p:cNvPr>
          <p:cNvSpPr>
            <a:spLocks noGrp="1"/>
          </p:cNvSpPr>
          <p:nvPr>
            <p:ph type="body" idx="1"/>
          </p:nvPr>
        </p:nvSpPr>
        <p:spPr/>
        <p:txBody>
          <a:bodyPr/>
          <a:lstStyle/>
          <a:p>
            <a:r>
              <a:rPr lang="en-AU" sz="1800" b="1" i="0" u="none" strike="noStrike" baseline="0" dirty="0">
                <a:solidFill>
                  <a:srgbClr val="284F49"/>
                </a:solidFill>
                <a:latin typeface="Arbeit Semi Bold" panose="00000700000000000000" pitchFamily="50" charset="0"/>
              </a:rPr>
              <a:t>Presenter </a:t>
            </a:r>
            <a:endParaRPr lang="en-AU" sz="1800" b="0" i="0" u="none" strike="noStrike" baseline="0" dirty="0">
              <a:solidFill>
                <a:srgbClr val="284F49"/>
              </a:solidFill>
              <a:latin typeface="Arbeit Semi Bold" panose="00000700000000000000" pitchFamily="50" charset="0"/>
            </a:endParaRPr>
          </a:p>
          <a:p>
            <a:r>
              <a:rPr lang="en-US" sz="1800" b="0" i="0" u="none" strike="noStrike" baseline="0" dirty="0">
                <a:solidFill>
                  <a:srgbClr val="284F49"/>
                </a:solidFill>
                <a:latin typeface="Arbeit Regular" panose="00000500000000000000" pitchFamily="50" charset="0"/>
              </a:rPr>
              <a:t>‘When we make decisions about anything in life, we want to do it based on good information.’ </a:t>
            </a:r>
          </a:p>
          <a:p>
            <a:r>
              <a:rPr lang="en-AU" sz="1800" b="1" i="1" u="none" strike="noStrike" baseline="0" dirty="0">
                <a:solidFill>
                  <a:srgbClr val="284F49"/>
                </a:solidFill>
                <a:latin typeface="Arbeit Semi Bold Italic" panose="00000700000000000000" pitchFamily="50" charset="0"/>
              </a:rPr>
              <a:t>Click </a:t>
            </a:r>
            <a:endParaRPr lang="en-AU" sz="1800" b="0" i="0" u="none" strike="noStrike" baseline="0" dirty="0">
              <a:solidFill>
                <a:srgbClr val="284F49"/>
              </a:solidFill>
              <a:latin typeface="Arbeit Semi Bold Italic" panose="00000700000000000000" pitchFamily="50" charset="0"/>
            </a:endParaRPr>
          </a:p>
          <a:p>
            <a:r>
              <a:rPr lang="en-US" sz="1800" b="0" i="0" u="none" strike="noStrike" baseline="0" dirty="0">
                <a:solidFill>
                  <a:srgbClr val="284F49"/>
                </a:solidFill>
                <a:latin typeface="Arbeit Regular" panose="00000500000000000000" pitchFamily="50" charset="0"/>
              </a:rPr>
              <a:t>[Read out the introductory sentence] </a:t>
            </a:r>
          </a:p>
          <a:p>
            <a:r>
              <a:rPr lang="en-US" sz="1800" b="0" i="0" u="none" strike="noStrike" baseline="0" dirty="0">
                <a:solidFill>
                  <a:srgbClr val="284F49"/>
                </a:solidFill>
                <a:latin typeface="Arbeit Regular" panose="00000500000000000000" pitchFamily="50" charset="0"/>
              </a:rPr>
              <a:t>‘When you were asked to choose between the blue and purple journey, was it the evidence that led you to your choice? If the blue curve journey is what </a:t>
            </a:r>
            <a:r>
              <a:rPr lang="en-US" sz="1800" b="1" i="0" u="none" strike="noStrike" baseline="0" dirty="0">
                <a:solidFill>
                  <a:srgbClr val="284F49"/>
                </a:solidFill>
                <a:latin typeface="Arbeit Semi Bold" panose="00000700000000000000" pitchFamily="50" charset="0"/>
              </a:rPr>
              <a:t>you </a:t>
            </a:r>
            <a:r>
              <a:rPr lang="en-US" sz="1800" b="0" i="0" u="none" strike="noStrike" baseline="0" dirty="0">
                <a:solidFill>
                  <a:srgbClr val="284F49"/>
                </a:solidFill>
                <a:latin typeface="Arbeit Regular" panose="00000500000000000000" pitchFamily="50" charset="0"/>
              </a:rPr>
              <a:t>want, then older people probably want it too. We just need to tell them about it! The research revealed that </a:t>
            </a:r>
            <a:r>
              <a:rPr lang="en-US" sz="1800" b="0" i="0" u="none" strike="noStrike" baseline="0" dirty="0" err="1">
                <a:solidFill>
                  <a:srgbClr val="284F49"/>
                </a:solidFill>
                <a:latin typeface="Arbeit Regular" panose="00000500000000000000" pitchFamily="50" charset="0"/>
              </a:rPr>
              <a:t>LifeCurve</a:t>
            </a:r>
            <a:r>
              <a:rPr lang="en-US" sz="1800" b="0" i="0" u="none" strike="noStrike" baseline="0" dirty="0">
                <a:solidFill>
                  <a:srgbClr val="284F49"/>
                </a:solidFill>
                <a:latin typeface="Arbeit Regular" panose="00000500000000000000" pitchFamily="50" charset="0"/>
              </a:rPr>
              <a:t>™ is easily understood by older people and their support networks, so why not share it?’ </a:t>
            </a:r>
          </a:p>
          <a:p>
            <a:r>
              <a:rPr lang="en-AU" sz="1800" b="1" i="1" u="none" strike="noStrike" baseline="0" dirty="0">
                <a:solidFill>
                  <a:srgbClr val="284F49"/>
                </a:solidFill>
                <a:latin typeface="Arbeit Semi Bold Italic" panose="00000700000000000000" pitchFamily="50" charset="0"/>
              </a:rPr>
              <a:t>Click </a:t>
            </a:r>
            <a:endParaRPr lang="en-AU" sz="1800" b="0" i="0" u="none" strike="noStrike" baseline="0" dirty="0">
              <a:solidFill>
                <a:srgbClr val="284F49"/>
              </a:solidFill>
              <a:latin typeface="Arbeit Semi Bold Italic" panose="00000700000000000000" pitchFamily="50" charset="0"/>
            </a:endParaRPr>
          </a:p>
          <a:p>
            <a:r>
              <a:rPr lang="en-US" sz="1800" b="0" i="0" u="none" strike="noStrike" baseline="0" dirty="0">
                <a:solidFill>
                  <a:srgbClr val="284F49"/>
                </a:solidFill>
                <a:latin typeface="Arbeit Regular" panose="00000500000000000000" pitchFamily="50" charset="0"/>
              </a:rPr>
              <a:t>[Read out the next sentence] </a:t>
            </a:r>
          </a:p>
          <a:p>
            <a:r>
              <a:rPr lang="en-AU" sz="1800" b="1" i="1" u="none" strike="noStrike" baseline="0" dirty="0">
                <a:solidFill>
                  <a:srgbClr val="284F49"/>
                </a:solidFill>
                <a:latin typeface="Arbeit Semi Bold Italic" panose="00000700000000000000" pitchFamily="50" charset="0"/>
              </a:rPr>
              <a:t>Click </a:t>
            </a:r>
            <a:endParaRPr lang="en-AU" sz="1800" b="0" i="0" u="none" strike="noStrike" baseline="0" dirty="0">
              <a:solidFill>
                <a:srgbClr val="284F49"/>
              </a:solidFill>
              <a:latin typeface="Arbeit Semi Bold Italic" panose="00000700000000000000" pitchFamily="50" charset="0"/>
            </a:endParaRPr>
          </a:p>
          <a:p>
            <a:r>
              <a:rPr lang="en-US" sz="1800" b="0" i="0" u="none" strike="noStrike" baseline="0" dirty="0">
                <a:solidFill>
                  <a:srgbClr val="284F49"/>
                </a:solidFill>
                <a:latin typeface="Arbeit Regular" panose="00000500000000000000" pitchFamily="50" charset="0"/>
              </a:rPr>
              <a:t>[Read the first point and continue clicking through until all 5 points are revealed] </a:t>
            </a:r>
          </a:p>
          <a:p>
            <a:r>
              <a:rPr lang="en-AU" sz="1800" b="1" i="0" u="none" strike="noStrike" baseline="0" dirty="0">
                <a:solidFill>
                  <a:srgbClr val="284F49"/>
                </a:solidFill>
                <a:latin typeface="Arbeit Semi Bold" panose="00000700000000000000" pitchFamily="50" charset="0"/>
              </a:rPr>
              <a:t>Time </a:t>
            </a:r>
            <a:endParaRPr lang="en-AU" sz="1800" b="0" i="0" u="none" strike="noStrike" baseline="0" dirty="0">
              <a:solidFill>
                <a:srgbClr val="284F49"/>
              </a:solidFill>
              <a:latin typeface="Arbeit Semi Bold" panose="00000700000000000000" pitchFamily="50" charset="0"/>
            </a:endParaRPr>
          </a:p>
          <a:p>
            <a:r>
              <a:rPr lang="en-AU" sz="1800" b="0" i="0" u="none" strike="noStrike" baseline="0" dirty="0">
                <a:solidFill>
                  <a:srgbClr val="284F49"/>
                </a:solidFill>
                <a:latin typeface="Arbeit Regular" panose="00000500000000000000" pitchFamily="50" charset="0"/>
              </a:rPr>
              <a:t>1 minute</a:t>
            </a:r>
            <a:endParaRPr lang="en-AU" dirty="0"/>
          </a:p>
        </p:txBody>
      </p:sp>
      <p:sp>
        <p:nvSpPr>
          <p:cNvPr id="4" name="Slide Number Placeholder 3">
            <a:extLst>
              <a:ext uri="{FF2B5EF4-FFF2-40B4-BE49-F238E27FC236}">
                <a16:creationId xmlns:a16="http://schemas.microsoft.com/office/drawing/2014/main" id="{05D854C0-DB8F-1F20-7241-A1DF08925A9D}"/>
              </a:ext>
            </a:extLst>
          </p:cNvPr>
          <p:cNvSpPr>
            <a:spLocks noGrp="1"/>
          </p:cNvSpPr>
          <p:nvPr>
            <p:ph type="sldNum" sz="quarter" idx="5"/>
          </p:nvPr>
        </p:nvSpPr>
        <p:spPr/>
        <p:txBody>
          <a:bodyPr/>
          <a:lstStyle/>
          <a:p>
            <a:fld id="{1064F23B-EEA8-4715-900D-FD12BB57D161}" type="slidenum">
              <a:rPr lang="en-AU" smtClean="0"/>
              <a:t>17</a:t>
            </a:fld>
            <a:endParaRPr lang="en-AU" dirty="0"/>
          </a:p>
        </p:txBody>
      </p:sp>
    </p:spTree>
    <p:extLst>
      <p:ext uri="{BB962C8B-B14F-4D97-AF65-F5344CB8AC3E}">
        <p14:creationId xmlns:p14="http://schemas.microsoft.com/office/powerpoint/2010/main" val="365961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6D2D3-8546-FAD3-6C01-8A645E5387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B3DE85-C3AD-A7B2-E8F5-2D07F6E9B7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47A81-6EB6-12D2-9378-085B2B4E02C4}"/>
              </a:ext>
            </a:extLst>
          </p:cNvPr>
          <p:cNvSpPr>
            <a:spLocks noGrp="1"/>
          </p:cNvSpPr>
          <p:nvPr>
            <p:ph type="body" idx="1"/>
          </p:nvPr>
        </p:nvSpPr>
        <p:spPr/>
        <p:txBody>
          <a:bodyPr/>
          <a:lstStyle/>
          <a:p>
            <a:r>
              <a:rPr lang="en-AU" sz="1800" b="1" i="0" u="none" strike="noStrike" baseline="0" dirty="0">
                <a:solidFill>
                  <a:srgbClr val="284F49"/>
                </a:solidFill>
                <a:latin typeface="Arbeit Semi Bold" panose="00000700000000000000" pitchFamily="50" charset="0"/>
              </a:rPr>
              <a:t>Presenter </a:t>
            </a:r>
            <a:endParaRPr lang="en-AU" sz="1800" b="0" i="0" u="none" strike="noStrike" baseline="0" dirty="0">
              <a:solidFill>
                <a:srgbClr val="284F49"/>
              </a:solidFill>
              <a:latin typeface="Arbeit Semi Bold" panose="00000700000000000000" pitchFamily="50" charset="0"/>
            </a:endParaRPr>
          </a:p>
          <a:p>
            <a:r>
              <a:rPr lang="en-US" sz="1800" b="0" i="0" u="none" strike="noStrike" baseline="0" dirty="0">
                <a:solidFill>
                  <a:srgbClr val="284F49"/>
                </a:solidFill>
                <a:latin typeface="Arbeit Regular" panose="00000500000000000000" pitchFamily="50" charset="0"/>
              </a:rPr>
              <a:t>‘We began by identifying some of the difficulties that service providers have with implementing </a:t>
            </a:r>
            <a:r>
              <a:rPr lang="en-US" sz="1800" b="0" i="0" u="none" strike="noStrike" baseline="0" dirty="0" err="1">
                <a:solidFill>
                  <a:srgbClr val="284F49"/>
                </a:solidFill>
                <a:latin typeface="Arbeit Regular" panose="00000500000000000000" pitchFamily="50" charset="0"/>
              </a:rPr>
              <a:t>reablement</a:t>
            </a:r>
            <a:r>
              <a:rPr lang="en-US" sz="1800" b="0" i="0" u="none" strike="noStrike" baseline="0" dirty="0">
                <a:solidFill>
                  <a:srgbClr val="284F49"/>
                </a:solidFill>
                <a:latin typeface="Arbeit Regular" panose="00000500000000000000" pitchFamily="50" charset="0"/>
              </a:rPr>
              <a:t>. Here are some of the ways </a:t>
            </a:r>
            <a:r>
              <a:rPr lang="en-US" sz="1800" b="0" i="0" u="none" strike="noStrike" baseline="0" dirty="0" err="1">
                <a:solidFill>
                  <a:srgbClr val="284F49"/>
                </a:solidFill>
                <a:latin typeface="Arbeit Regular" panose="00000500000000000000" pitchFamily="50" charset="0"/>
              </a:rPr>
              <a:t>LifeCurve</a:t>
            </a:r>
            <a:r>
              <a:rPr lang="en-US" sz="1800" b="0" i="0" u="none" strike="noStrike" baseline="0" dirty="0">
                <a:solidFill>
                  <a:srgbClr val="284F49"/>
                </a:solidFill>
                <a:latin typeface="Arbeit Regular" panose="00000500000000000000" pitchFamily="50" charset="0"/>
              </a:rPr>
              <a:t>™ can address those issues.’ </a:t>
            </a:r>
          </a:p>
          <a:p>
            <a:r>
              <a:rPr lang="en-AU" sz="1800" b="1" i="1" u="none" strike="noStrike" baseline="0" dirty="0">
                <a:solidFill>
                  <a:srgbClr val="284F49"/>
                </a:solidFill>
                <a:latin typeface="Arbeit Semi Bold Italic" panose="00000700000000000000" pitchFamily="50" charset="0"/>
              </a:rPr>
              <a:t>Click </a:t>
            </a:r>
            <a:endParaRPr lang="en-AU" sz="1800" b="0" i="0" u="none" strike="noStrike" baseline="0" dirty="0">
              <a:solidFill>
                <a:srgbClr val="284F49"/>
              </a:solidFill>
              <a:latin typeface="Arbeit Semi Bold Italic" panose="00000700000000000000" pitchFamily="50" charset="0"/>
            </a:endParaRPr>
          </a:p>
          <a:p>
            <a:r>
              <a:rPr lang="en-AU" sz="1800" b="0" i="0" u="none" strike="noStrike" baseline="0" dirty="0">
                <a:solidFill>
                  <a:srgbClr val="284F49"/>
                </a:solidFill>
                <a:latin typeface="Arbeit Regular" panose="00000500000000000000" pitchFamily="50" charset="0"/>
              </a:rPr>
              <a:t>[Read out introductory sentence] </a:t>
            </a:r>
          </a:p>
          <a:p>
            <a:r>
              <a:rPr lang="en-AU" sz="1800" b="1" i="1" u="none" strike="noStrike" baseline="0" dirty="0">
                <a:solidFill>
                  <a:srgbClr val="284F49"/>
                </a:solidFill>
                <a:latin typeface="Arbeit Semi Bold Italic" panose="00000700000000000000" pitchFamily="50" charset="0"/>
              </a:rPr>
              <a:t>Click </a:t>
            </a:r>
            <a:endParaRPr lang="en-AU" sz="1800" b="0" i="0" u="none" strike="noStrike" baseline="0" dirty="0">
              <a:solidFill>
                <a:srgbClr val="284F49"/>
              </a:solidFill>
              <a:latin typeface="Arbeit Semi Bold Italic" panose="00000700000000000000" pitchFamily="50" charset="0"/>
            </a:endParaRPr>
          </a:p>
          <a:p>
            <a:r>
              <a:rPr lang="en-US" sz="1800" b="0" i="0" u="none" strike="noStrike" baseline="0" dirty="0">
                <a:solidFill>
                  <a:srgbClr val="284F49"/>
                </a:solidFill>
                <a:latin typeface="Arbeit Regular" panose="00000500000000000000" pitchFamily="50" charset="0"/>
              </a:rPr>
              <a:t>[Read out the first point and continue clicking through until all 3 points are revealed] </a:t>
            </a:r>
          </a:p>
          <a:p>
            <a:r>
              <a:rPr lang="en-US" sz="1800" b="0" i="0" u="none" strike="noStrike" baseline="0" dirty="0">
                <a:solidFill>
                  <a:srgbClr val="284F49"/>
                </a:solidFill>
                <a:latin typeface="Arbeit Regular" panose="00000500000000000000" pitchFamily="50" charset="0"/>
              </a:rPr>
              <a:t>‘Does anyone see opportunities to use </a:t>
            </a:r>
            <a:r>
              <a:rPr lang="en-US" sz="1800" b="0" i="0" u="none" strike="noStrike" baseline="0" dirty="0" err="1">
                <a:solidFill>
                  <a:srgbClr val="284F49"/>
                </a:solidFill>
                <a:latin typeface="Arbeit Regular" panose="00000500000000000000" pitchFamily="50" charset="0"/>
              </a:rPr>
              <a:t>LifeCurve</a:t>
            </a:r>
            <a:r>
              <a:rPr lang="en-US" sz="1800" b="0" i="0" u="none" strike="noStrike" baseline="0" dirty="0">
                <a:solidFill>
                  <a:srgbClr val="284F49"/>
                </a:solidFill>
                <a:latin typeface="Arbeit Regular" panose="00000500000000000000" pitchFamily="50" charset="0"/>
              </a:rPr>
              <a:t>™ to promote wellness and </a:t>
            </a:r>
            <a:r>
              <a:rPr lang="en-US" sz="1800" b="0" i="0" u="none" strike="noStrike" baseline="0" dirty="0" err="1">
                <a:solidFill>
                  <a:srgbClr val="284F49"/>
                </a:solidFill>
                <a:latin typeface="Arbeit Regular" panose="00000500000000000000" pitchFamily="50" charset="0"/>
              </a:rPr>
              <a:t>reablement</a:t>
            </a:r>
            <a:r>
              <a:rPr lang="en-US" sz="1800" b="0" i="0" u="none" strike="noStrike" baseline="0" dirty="0">
                <a:solidFill>
                  <a:srgbClr val="284F49"/>
                </a:solidFill>
                <a:latin typeface="Arbeit Regular" panose="00000500000000000000" pitchFamily="50" charset="0"/>
              </a:rPr>
              <a:t> in their team or with clients and client support networks?’ </a:t>
            </a:r>
          </a:p>
          <a:p>
            <a:r>
              <a:rPr lang="en-AU" sz="1800" b="1" i="0" u="none" strike="noStrike" baseline="0" dirty="0">
                <a:solidFill>
                  <a:srgbClr val="284F49"/>
                </a:solidFill>
                <a:latin typeface="Arbeit Semi Bold" panose="00000700000000000000" pitchFamily="50" charset="0"/>
              </a:rPr>
              <a:t>Time </a:t>
            </a:r>
            <a:endParaRPr lang="en-AU" sz="1800" b="0" i="0" u="none" strike="noStrike" baseline="0" dirty="0">
              <a:solidFill>
                <a:srgbClr val="284F49"/>
              </a:solidFill>
              <a:latin typeface="Arbeit Semi Bold" panose="00000700000000000000" pitchFamily="50" charset="0"/>
            </a:endParaRPr>
          </a:p>
          <a:p>
            <a:r>
              <a:rPr lang="en-AU" sz="1800" b="0" i="0" u="none" strike="noStrike" baseline="0" dirty="0">
                <a:solidFill>
                  <a:srgbClr val="284F49"/>
                </a:solidFill>
                <a:latin typeface="Arbeit Regular" panose="00000500000000000000" pitchFamily="50" charset="0"/>
              </a:rPr>
              <a:t>1 minute</a:t>
            </a:r>
            <a:endParaRPr lang="en-AU" dirty="0"/>
          </a:p>
        </p:txBody>
      </p:sp>
      <p:sp>
        <p:nvSpPr>
          <p:cNvPr id="4" name="Slide Number Placeholder 3">
            <a:extLst>
              <a:ext uri="{FF2B5EF4-FFF2-40B4-BE49-F238E27FC236}">
                <a16:creationId xmlns:a16="http://schemas.microsoft.com/office/drawing/2014/main" id="{A2E62166-A65E-C4C7-656B-E13B09D27225}"/>
              </a:ext>
            </a:extLst>
          </p:cNvPr>
          <p:cNvSpPr>
            <a:spLocks noGrp="1"/>
          </p:cNvSpPr>
          <p:nvPr>
            <p:ph type="sldNum" sz="quarter" idx="5"/>
          </p:nvPr>
        </p:nvSpPr>
        <p:spPr/>
        <p:txBody>
          <a:bodyPr/>
          <a:lstStyle/>
          <a:p>
            <a:fld id="{1064F23B-EEA8-4715-900D-FD12BB57D161}" type="slidenum">
              <a:rPr lang="en-AU" smtClean="0"/>
              <a:t>18</a:t>
            </a:fld>
            <a:endParaRPr lang="en-AU" dirty="0"/>
          </a:p>
        </p:txBody>
      </p:sp>
    </p:spTree>
    <p:extLst>
      <p:ext uri="{BB962C8B-B14F-4D97-AF65-F5344CB8AC3E}">
        <p14:creationId xmlns:p14="http://schemas.microsoft.com/office/powerpoint/2010/main" val="15796666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i="0" u="none" strike="noStrike" baseline="0" dirty="0">
                <a:solidFill>
                  <a:srgbClr val="284F49"/>
                </a:solidFill>
                <a:latin typeface="Arbeit Semi Bold" panose="00000700000000000000" pitchFamily="50" charset="0"/>
              </a:rPr>
              <a:t>Presenter </a:t>
            </a:r>
            <a:endParaRPr lang="en-AU" sz="1800" b="0" i="0" u="none" strike="noStrike" baseline="0" dirty="0">
              <a:solidFill>
                <a:srgbClr val="284F49"/>
              </a:solidFill>
              <a:latin typeface="Arbeit Semi Bold" panose="00000700000000000000" pitchFamily="50" charset="0"/>
            </a:endParaRPr>
          </a:p>
          <a:p>
            <a:r>
              <a:rPr lang="en-AU" sz="1800" b="0" i="0" u="none" strike="noStrike" baseline="0" dirty="0">
                <a:solidFill>
                  <a:srgbClr val="284F49"/>
                </a:solidFill>
                <a:latin typeface="Arbeit Regular" panose="00000500000000000000" pitchFamily="50" charset="0"/>
              </a:rPr>
              <a:t>Options for learning activity: </a:t>
            </a:r>
          </a:p>
          <a:p>
            <a:r>
              <a:rPr lang="en-US" sz="1800" b="1" i="0" u="none" strike="noStrike" baseline="0" dirty="0">
                <a:solidFill>
                  <a:srgbClr val="284F49"/>
                </a:solidFill>
                <a:latin typeface="Arbeit Semi Bold" panose="00000700000000000000" pitchFamily="50" charset="0"/>
              </a:rPr>
              <a:t>If presenting face to face: </a:t>
            </a:r>
            <a:r>
              <a:rPr lang="en-US" sz="1800" b="0" i="0" u="none" strike="noStrike" baseline="0" dirty="0">
                <a:solidFill>
                  <a:srgbClr val="284F49"/>
                </a:solidFill>
                <a:latin typeface="Arbeit Regular" panose="00000500000000000000" pitchFamily="50" charset="0"/>
              </a:rPr>
              <a:t>Provide participants with a work sheet. Each group is to do 1 case study only. </a:t>
            </a:r>
          </a:p>
          <a:p>
            <a:r>
              <a:rPr lang="en-US" sz="1800" b="1" i="0" u="none" strike="noStrike" baseline="0" dirty="0">
                <a:solidFill>
                  <a:srgbClr val="284F49"/>
                </a:solidFill>
                <a:latin typeface="Arbeit Semi Bold" panose="00000700000000000000" pitchFamily="50" charset="0"/>
              </a:rPr>
              <a:t>If presenting online: </a:t>
            </a:r>
            <a:r>
              <a:rPr lang="en-US" sz="1800" b="0" i="0" u="none" strike="noStrike" baseline="0" dirty="0">
                <a:solidFill>
                  <a:srgbClr val="284F49"/>
                </a:solidFill>
                <a:latin typeface="Arbeit Regular" panose="00000500000000000000" pitchFamily="50" charset="0"/>
              </a:rPr>
              <a:t>Send your participants to online break out rooms. Ensure you allocate them 1 case study. Worksheets should have been emailed to participants prior to the session. </a:t>
            </a:r>
          </a:p>
          <a:p>
            <a:r>
              <a:rPr lang="en-US" sz="1800" b="1" i="0" u="none" strike="noStrike" baseline="0" dirty="0">
                <a:solidFill>
                  <a:srgbClr val="284F49"/>
                </a:solidFill>
                <a:latin typeface="Arbeit Semi Bold" panose="00000700000000000000" pitchFamily="50" charset="0"/>
              </a:rPr>
              <a:t>If you don’t have time... </a:t>
            </a:r>
            <a:r>
              <a:rPr lang="en-US" sz="1800" b="0" i="0" u="none" strike="noStrike" baseline="0" dirty="0">
                <a:solidFill>
                  <a:srgbClr val="284F49"/>
                </a:solidFill>
                <a:latin typeface="Arbeit Regular" panose="00000500000000000000" pitchFamily="50" charset="0"/>
              </a:rPr>
              <a:t>The learning activity can be done as a second session. </a:t>
            </a:r>
          </a:p>
          <a:p>
            <a:r>
              <a:rPr lang="en-US" sz="1800" b="0" i="0" u="none" strike="noStrike" baseline="0" dirty="0">
                <a:solidFill>
                  <a:srgbClr val="284F49"/>
                </a:solidFill>
                <a:latin typeface="Arbeit Regular" panose="00000500000000000000" pitchFamily="50" charset="0"/>
              </a:rPr>
              <a:t>The learning activity could be incorporated into a staff meeting at a future date. </a:t>
            </a:r>
          </a:p>
          <a:p>
            <a:endParaRPr lang="en-AU" sz="1800" b="0" i="0" u="none" strike="noStrike" baseline="0" dirty="0">
              <a:solidFill>
                <a:srgbClr val="284F49"/>
              </a:solidFill>
              <a:latin typeface="Arbeit Regular" panose="00000500000000000000" pitchFamily="50" charset="0"/>
            </a:endParaRPr>
          </a:p>
          <a:p>
            <a:endParaRPr lang="en-AU" sz="1800" b="0" i="0" u="none" strike="noStrike" baseline="0" dirty="0">
              <a:solidFill>
                <a:srgbClr val="284F49"/>
              </a:solidFill>
              <a:latin typeface="Arbeit Regular" panose="00000500000000000000" pitchFamily="50" charset="0"/>
            </a:endParaRPr>
          </a:p>
          <a:p>
            <a:r>
              <a:rPr lang="en-AU" sz="1800" b="1" i="0" u="none" strike="noStrike" baseline="0" dirty="0">
                <a:solidFill>
                  <a:srgbClr val="284F49"/>
                </a:solidFill>
                <a:latin typeface="Arbeit Semi Bold" panose="00000700000000000000" pitchFamily="50" charset="0"/>
              </a:rPr>
              <a:t>Time </a:t>
            </a:r>
            <a:endParaRPr lang="en-AU" sz="1800" b="0" i="0" u="none" strike="noStrike" baseline="0" dirty="0">
              <a:solidFill>
                <a:srgbClr val="284F49"/>
              </a:solidFill>
              <a:latin typeface="Arbeit Semi Bold" panose="00000700000000000000" pitchFamily="50" charset="0"/>
            </a:endParaRPr>
          </a:p>
          <a:p>
            <a:r>
              <a:rPr lang="en-US" sz="1800" b="0" i="0" u="none" strike="noStrike" baseline="0" dirty="0">
                <a:solidFill>
                  <a:srgbClr val="284F49"/>
                </a:solidFill>
                <a:latin typeface="Arbeit Regular" panose="00000500000000000000" pitchFamily="50" charset="0"/>
              </a:rPr>
              <a:t>8 minutes for groups to work on case studies. </a:t>
            </a:r>
          </a:p>
          <a:p>
            <a:r>
              <a:rPr lang="en-US" sz="1800" b="0" i="0" u="none" strike="noStrike" baseline="0" dirty="0">
                <a:solidFill>
                  <a:srgbClr val="284F49"/>
                </a:solidFill>
                <a:latin typeface="Arbeit Regular" panose="00000500000000000000" pitchFamily="50" charset="0"/>
              </a:rPr>
              <a:t>5 minutes to share ideas together. See supporting document for sample answers and discussion points.</a:t>
            </a:r>
          </a:p>
          <a:p>
            <a:endParaRPr lang="en-AU" dirty="0"/>
          </a:p>
        </p:txBody>
      </p:sp>
      <p:sp>
        <p:nvSpPr>
          <p:cNvPr id="4" name="Slide Number Placeholder 3"/>
          <p:cNvSpPr>
            <a:spLocks noGrp="1"/>
          </p:cNvSpPr>
          <p:nvPr>
            <p:ph type="sldNum" sz="quarter" idx="5"/>
          </p:nvPr>
        </p:nvSpPr>
        <p:spPr/>
        <p:txBody>
          <a:bodyPr/>
          <a:lstStyle/>
          <a:p>
            <a:fld id="{1064F23B-EEA8-4715-900D-FD12BB57D161}" type="slidenum">
              <a:rPr lang="en-AU" smtClean="0"/>
              <a:t>19</a:t>
            </a:fld>
            <a:endParaRPr lang="en-AU" dirty="0"/>
          </a:p>
        </p:txBody>
      </p:sp>
    </p:spTree>
    <p:extLst>
      <p:ext uri="{BB962C8B-B14F-4D97-AF65-F5344CB8AC3E}">
        <p14:creationId xmlns:p14="http://schemas.microsoft.com/office/powerpoint/2010/main" val="2752940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i="0" u="none" strike="noStrike" baseline="0" dirty="0">
                <a:solidFill>
                  <a:srgbClr val="284F49"/>
                </a:solidFill>
                <a:latin typeface="Arbeit Semi Bold" panose="00000700000000000000" pitchFamily="50" charset="0"/>
              </a:rPr>
              <a:t>Presenter </a:t>
            </a:r>
            <a:endParaRPr lang="en-AU" sz="1800" b="0" i="0" u="none" strike="noStrike" baseline="0" dirty="0">
              <a:solidFill>
                <a:srgbClr val="284F49"/>
              </a:solidFill>
              <a:latin typeface="Arbeit Semi Bold" panose="00000700000000000000" pitchFamily="50" charset="0"/>
            </a:endParaRPr>
          </a:p>
          <a:p>
            <a:r>
              <a:rPr lang="en-AU" sz="1800" b="0" i="0" u="none" strike="noStrike" baseline="0" dirty="0">
                <a:solidFill>
                  <a:srgbClr val="284F49"/>
                </a:solidFill>
                <a:latin typeface="Arbeit Regular" panose="00000500000000000000" pitchFamily="50" charset="0"/>
              </a:rPr>
              <a:t>[Read out slide contents] </a:t>
            </a:r>
          </a:p>
          <a:p>
            <a:r>
              <a:rPr lang="en-US" sz="1800" b="0" i="0" u="none" strike="noStrike" baseline="0" dirty="0">
                <a:solidFill>
                  <a:srgbClr val="284F49"/>
                </a:solidFill>
                <a:latin typeface="Arbeit Regular" panose="00000500000000000000" pitchFamily="50" charset="0"/>
              </a:rPr>
              <a:t>‘Before we start discussing </a:t>
            </a:r>
            <a:r>
              <a:rPr lang="en-US" sz="1800" b="0" i="0" u="none" strike="noStrike" baseline="0" dirty="0" err="1">
                <a:solidFill>
                  <a:srgbClr val="284F49"/>
                </a:solidFill>
                <a:latin typeface="Arbeit Regular" panose="00000500000000000000" pitchFamily="50" charset="0"/>
              </a:rPr>
              <a:t>LifeCurve</a:t>
            </a:r>
            <a:r>
              <a:rPr lang="en-US" sz="1800" b="0" i="0" u="none" strike="noStrike" baseline="0" dirty="0">
                <a:solidFill>
                  <a:srgbClr val="284F49"/>
                </a:solidFill>
                <a:latin typeface="Arbeit Regular" panose="00000500000000000000" pitchFamily="50" charset="0"/>
              </a:rPr>
              <a:t>™, it’s important to acknowledge that there can be barriers to implementing wellness and </a:t>
            </a:r>
            <a:r>
              <a:rPr lang="en-US" sz="1800" b="0" i="0" u="none" strike="noStrike" baseline="0" dirty="0" err="1">
                <a:solidFill>
                  <a:srgbClr val="284F49"/>
                </a:solidFill>
                <a:latin typeface="Arbeit Regular" panose="00000500000000000000" pitchFamily="50" charset="0"/>
              </a:rPr>
              <a:t>reablement</a:t>
            </a:r>
            <a:r>
              <a:rPr lang="en-US" sz="1800" b="0" i="0" u="none" strike="noStrike" baseline="0" dirty="0">
                <a:solidFill>
                  <a:srgbClr val="284F49"/>
                </a:solidFill>
                <a:latin typeface="Arbeit Regular" panose="00000500000000000000" pitchFamily="50" charset="0"/>
              </a:rPr>
              <a:t> approaches. We’re going to explore some of these first and then consider how </a:t>
            </a:r>
            <a:r>
              <a:rPr lang="en-US" sz="1800" b="0" i="0" u="none" strike="noStrike" baseline="0" dirty="0" err="1">
                <a:solidFill>
                  <a:srgbClr val="284F49"/>
                </a:solidFill>
                <a:latin typeface="Arbeit Regular" panose="00000500000000000000" pitchFamily="50" charset="0"/>
              </a:rPr>
              <a:t>LifeCurve</a:t>
            </a:r>
            <a:r>
              <a:rPr lang="en-US" sz="1800" b="0" i="0" u="none" strike="noStrike" baseline="0" dirty="0">
                <a:solidFill>
                  <a:srgbClr val="284F49"/>
                </a:solidFill>
                <a:latin typeface="Arbeit Regular" panose="00000500000000000000" pitchFamily="50" charset="0"/>
              </a:rPr>
              <a:t>™ can help to overcome those barriers.’ </a:t>
            </a:r>
          </a:p>
          <a:p>
            <a:r>
              <a:rPr lang="en-AU" sz="1800" b="1" i="0" u="none" strike="noStrike" baseline="0" dirty="0">
                <a:solidFill>
                  <a:srgbClr val="284F49"/>
                </a:solidFill>
                <a:latin typeface="Arbeit Semi Bold" panose="00000700000000000000" pitchFamily="50" charset="0"/>
              </a:rPr>
              <a:t>Time </a:t>
            </a:r>
            <a:endParaRPr lang="en-AU" sz="1800" b="0" i="0" u="none" strike="noStrike" baseline="0" dirty="0">
              <a:solidFill>
                <a:srgbClr val="284F49"/>
              </a:solidFill>
              <a:latin typeface="Arbeit Semi Bold" panose="00000700000000000000" pitchFamily="50" charset="0"/>
            </a:endParaRPr>
          </a:p>
          <a:p>
            <a:r>
              <a:rPr lang="en-AU" sz="1800" b="0" i="0" u="none" strike="noStrike" baseline="0" dirty="0">
                <a:solidFill>
                  <a:srgbClr val="284F49"/>
                </a:solidFill>
                <a:latin typeface="Arbeit Regular" panose="00000500000000000000" pitchFamily="50" charset="0"/>
              </a:rPr>
              <a:t>1 minute </a:t>
            </a:r>
            <a:endParaRPr lang="en-AU" dirty="0"/>
          </a:p>
        </p:txBody>
      </p:sp>
      <p:sp>
        <p:nvSpPr>
          <p:cNvPr id="4" name="Slide Number Placeholder 3"/>
          <p:cNvSpPr>
            <a:spLocks noGrp="1"/>
          </p:cNvSpPr>
          <p:nvPr>
            <p:ph type="sldNum" sz="quarter" idx="5"/>
          </p:nvPr>
        </p:nvSpPr>
        <p:spPr/>
        <p:txBody>
          <a:bodyPr/>
          <a:lstStyle/>
          <a:p>
            <a:fld id="{1064F23B-EEA8-4715-900D-FD12BB57D161}" type="slidenum">
              <a:rPr lang="en-AU" smtClean="0"/>
              <a:t>2</a:t>
            </a:fld>
            <a:endParaRPr lang="en-AU" dirty="0"/>
          </a:p>
        </p:txBody>
      </p:sp>
    </p:spTree>
    <p:extLst>
      <p:ext uri="{BB962C8B-B14F-4D97-AF65-F5344CB8AC3E}">
        <p14:creationId xmlns:p14="http://schemas.microsoft.com/office/powerpoint/2010/main" val="2727664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i="0" u="none" strike="noStrike" baseline="0" dirty="0">
                <a:solidFill>
                  <a:srgbClr val="284F49"/>
                </a:solidFill>
                <a:latin typeface="Arbeit Semi Bold" panose="00000700000000000000" pitchFamily="50" charset="0"/>
              </a:rPr>
              <a:t>Presenter </a:t>
            </a:r>
            <a:endParaRPr lang="en-AU" sz="1800" b="0" i="0" u="none" strike="noStrike" baseline="0" dirty="0">
              <a:solidFill>
                <a:srgbClr val="284F49"/>
              </a:solidFill>
              <a:latin typeface="Arbeit Semi Bold" panose="00000700000000000000" pitchFamily="50" charset="0"/>
            </a:endParaRPr>
          </a:p>
          <a:p>
            <a:r>
              <a:rPr lang="en-AU" sz="1800" b="0" i="0" u="none" strike="noStrike" baseline="0" dirty="0">
                <a:solidFill>
                  <a:srgbClr val="284F49"/>
                </a:solidFill>
                <a:latin typeface="Arbeit Regular" panose="00000500000000000000" pitchFamily="50" charset="0"/>
              </a:rPr>
              <a:t>[Read out slide content] </a:t>
            </a:r>
          </a:p>
          <a:p>
            <a:r>
              <a:rPr lang="en-AU" sz="1800" b="1" i="0" u="none" strike="noStrike" baseline="0" dirty="0">
                <a:solidFill>
                  <a:srgbClr val="284F49"/>
                </a:solidFill>
                <a:latin typeface="Arbeit Semi Bold" panose="00000700000000000000" pitchFamily="50" charset="0"/>
              </a:rPr>
              <a:t>Time </a:t>
            </a:r>
            <a:endParaRPr lang="en-AU" sz="1800" b="0" i="0" u="none" strike="noStrike" baseline="0" dirty="0">
              <a:solidFill>
                <a:srgbClr val="284F49"/>
              </a:solidFill>
              <a:latin typeface="Arbeit Semi Bold" panose="00000700000000000000" pitchFamily="50" charset="0"/>
            </a:endParaRPr>
          </a:p>
          <a:p>
            <a:r>
              <a:rPr lang="en-AU" sz="1800" b="0" i="0" u="none" strike="noStrike" baseline="0" dirty="0">
                <a:solidFill>
                  <a:srgbClr val="284F49"/>
                </a:solidFill>
                <a:latin typeface="Arbeit Regular" panose="00000500000000000000" pitchFamily="50" charset="0"/>
              </a:rPr>
              <a:t>30 seconds</a:t>
            </a:r>
            <a:endParaRPr lang="en-AU" dirty="0"/>
          </a:p>
        </p:txBody>
      </p:sp>
      <p:sp>
        <p:nvSpPr>
          <p:cNvPr id="4" name="Slide Number Placeholder 3"/>
          <p:cNvSpPr>
            <a:spLocks noGrp="1"/>
          </p:cNvSpPr>
          <p:nvPr>
            <p:ph type="sldNum" sz="quarter" idx="5"/>
          </p:nvPr>
        </p:nvSpPr>
        <p:spPr/>
        <p:txBody>
          <a:bodyPr/>
          <a:lstStyle/>
          <a:p>
            <a:fld id="{1064F23B-EEA8-4715-900D-FD12BB57D161}" type="slidenum">
              <a:rPr lang="en-AU" smtClean="0"/>
              <a:t>20</a:t>
            </a:fld>
            <a:endParaRPr lang="en-AU" dirty="0"/>
          </a:p>
        </p:txBody>
      </p:sp>
    </p:spTree>
    <p:extLst>
      <p:ext uri="{BB962C8B-B14F-4D97-AF65-F5344CB8AC3E}">
        <p14:creationId xmlns:p14="http://schemas.microsoft.com/office/powerpoint/2010/main" val="4021335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i="0" u="none" strike="noStrike" baseline="0" dirty="0">
                <a:solidFill>
                  <a:srgbClr val="284F49"/>
                </a:solidFill>
                <a:latin typeface="Arbeit Semi Bold" panose="00000700000000000000" pitchFamily="50" charset="0"/>
              </a:rPr>
              <a:t>Presenter </a:t>
            </a:r>
            <a:endParaRPr lang="en-AU" sz="1800" b="0" i="0" u="none" strike="noStrike" baseline="0" dirty="0">
              <a:solidFill>
                <a:srgbClr val="284F49"/>
              </a:solidFill>
              <a:latin typeface="Arbeit Semi Bold" panose="00000700000000000000" pitchFamily="50" charset="0"/>
            </a:endParaRPr>
          </a:p>
          <a:p>
            <a:r>
              <a:rPr lang="en-AU" sz="1800" b="0" i="0" u="none" strike="noStrike" baseline="0" dirty="0">
                <a:solidFill>
                  <a:srgbClr val="284F49"/>
                </a:solidFill>
                <a:latin typeface="Arbeit Regular" panose="00000500000000000000" pitchFamily="50" charset="0"/>
              </a:rPr>
              <a:t>[Read out slide content] </a:t>
            </a:r>
          </a:p>
          <a:p>
            <a:r>
              <a:rPr lang="en-AU" sz="1800" b="1" i="0" u="none" strike="noStrike" baseline="0" dirty="0">
                <a:solidFill>
                  <a:srgbClr val="284F49"/>
                </a:solidFill>
                <a:latin typeface="Arbeit Semi Bold" panose="00000700000000000000" pitchFamily="50" charset="0"/>
              </a:rPr>
              <a:t>Time </a:t>
            </a:r>
            <a:endParaRPr lang="en-AU" sz="1800" b="0" i="0" u="none" strike="noStrike" baseline="0" dirty="0">
              <a:solidFill>
                <a:srgbClr val="284F49"/>
              </a:solidFill>
              <a:latin typeface="Arbeit Semi Bold" panose="00000700000000000000" pitchFamily="50" charset="0"/>
            </a:endParaRPr>
          </a:p>
          <a:p>
            <a:r>
              <a:rPr lang="en-AU" sz="1800" b="0" i="0" u="none" strike="noStrike" baseline="0" dirty="0">
                <a:solidFill>
                  <a:srgbClr val="284F49"/>
                </a:solidFill>
                <a:latin typeface="Arbeit Regular" panose="00000500000000000000" pitchFamily="50" charset="0"/>
              </a:rPr>
              <a:t>30 seconds</a:t>
            </a:r>
            <a:endParaRPr lang="en-AU" dirty="0"/>
          </a:p>
        </p:txBody>
      </p:sp>
      <p:sp>
        <p:nvSpPr>
          <p:cNvPr id="4" name="Slide Number Placeholder 3"/>
          <p:cNvSpPr>
            <a:spLocks noGrp="1"/>
          </p:cNvSpPr>
          <p:nvPr>
            <p:ph type="sldNum" sz="quarter" idx="5"/>
          </p:nvPr>
        </p:nvSpPr>
        <p:spPr/>
        <p:txBody>
          <a:bodyPr/>
          <a:lstStyle/>
          <a:p>
            <a:fld id="{1064F23B-EEA8-4715-900D-FD12BB57D161}" type="slidenum">
              <a:rPr lang="en-AU" smtClean="0"/>
              <a:t>21</a:t>
            </a:fld>
            <a:endParaRPr lang="en-AU" dirty="0"/>
          </a:p>
        </p:txBody>
      </p:sp>
    </p:spTree>
    <p:extLst>
      <p:ext uri="{BB962C8B-B14F-4D97-AF65-F5344CB8AC3E}">
        <p14:creationId xmlns:p14="http://schemas.microsoft.com/office/powerpoint/2010/main" val="2901778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i="0" u="none" strike="noStrike" baseline="0" dirty="0">
                <a:solidFill>
                  <a:srgbClr val="284F49"/>
                </a:solidFill>
                <a:latin typeface="Arbeit Semi Bold" panose="00000700000000000000" pitchFamily="50" charset="0"/>
              </a:rPr>
              <a:t>Presenter </a:t>
            </a:r>
            <a:endParaRPr lang="en-AU" sz="1800" b="0" i="0" u="none" strike="noStrike" baseline="0" dirty="0">
              <a:solidFill>
                <a:srgbClr val="284F49"/>
              </a:solidFill>
              <a:latin typeface="Arbeit Semi Bold" panose="00000700000000000000" pitchFamily="50" charset="0"/>
            </a:endParaRPr>
          </a:p>
          <a:p>
            <a:r>
              <a:rPr lang="en-AU" sz="1800" b="0" i="0" u="none" strike="noStrike" baseline="0" dirty="0">
                <a:solidFill>
                  <a:srgbClr val="284F49"/>
                </a:solidFill>
                <a:latin typeface="Arbeit Regular" panose="00000500000000000000" pitchFamily="50" charset="0"/>
              </a:rPr>
              <a:t>Thank everyone for attending </a:t>
            </a:r>
          </a:p>
          <a:p>
            <a:r>
              <a:rPr lang="en-US" sz="1800" b="0" i="0" u="none" strike="noStrike" baseline="0" dirty="0">
                <a:solidFill>
                  <a:srgbClr val="284F49"/>
                </a:solidFill>
                <a:latin typeface="Arbeit Regular" panose="00000500000000000000" pitchFamily="50" charset="0"/>
              </a:rPr>
              <a:t>Encourage attendees to complete a feedback form </a:t>
            </a:r>
          </a:p>
          <a:p>
            <a:r>
              <a:rPr lang="en-US" sz="1800" b="0" i="0" u="none" strike="noStrike" baseline="0" dirty="0">
                <a:solidFill>
                  <a:srgbClr val="284F49"/>
                </a:solidFill>
                <a:latin typeface="Arbeit Regular" panose="00000500000000000000" pitchFamily="50" charset="0"/>
              </a:rPr>
              <a:t>Don’t forget to update your staff training logs! </a:t>
            </a:r>
          </a:p>
          <a:p>
            <a:endParaRPr lang="en-AU" sz="1800" b="0" i="0" u="none" strike="noStrike" baseline="0" dirty="0">
              <a:solidFill>
                <a:srgbClr val="284F49"/>
              </a:solidFill>
              <a:latin typeface="Arbeit Regular" panose="00000500000000000000" pitchFamily="50" charset="0"/>
            </a:endParaRPr>
          </a:p>
          <a:p>
            <a:r>
              <a:rPr lang="en-AU" sz="1800" b="1" i="0" u="none" strike="noStrike" baseline="0" dirty="0">
                <a:solidFill>
                  <a:srgbClr val="284F49"/>
                </a:solidFill>
                <a:latin typeface="Arbeit Semi Bold" panose="00000700000000000000" pitchFamily="50" charset="0"/>
              </a:rPr>
              <a:t>Time </a:t>
            </a:r>
            <a:endParaRPr lang="en-AU" sz="1800" b="0" i="0" u="none" strike="noStrike" baseline="0" dirty="0">
              <a:solidFill>
                <a:srgbClr val="284F49"/>
              </a:solidFill>
              <a:latin typeface="Arbeit Semi Bold" panose="00000700000000000000" pitchFamily="50" charset="0"/>
            </a:endParaRPr>
          </a:p>
          <a:p>
            <a:r>
              <a:rPr lang="en-US" sz="1800" b="0" i="0" u="none" strike="noStrike" baseline="0">
                <a:solidFill>
                  <a:srgbClr val="284F49"/>
                </a:solidFill>
                <a:latin typeface="Arbeit Regular" panose="00000500000000000000" pitchFamily="50" charset="0"/>
              </a:rPr>
              <a:t>1 minute + completion of feedback form</a:t>
            </a:r>
            <a:endParaRPr lang="en-AU"/>
          </a:p>
        </p:txBody>
      </p:sp>
      <p:sp>
        <p:nvSpPr>
          <p:cNvPr id="4" name="Slide Number Placeholder 3"/>
          <p:cNvSpPr>
            <a:spLocks noGrp="1"/>
          </p:cNvSpPr>
          <p:nvPr>
            <p:ph type="sldNum" sz="quarter" idx="5"/>
          </p:nvPr>
        </p:nvSpPr>
        <p:spPr/>
        <p:txBody>
          <a:bodyPr/>
          <a:lstStyle/>
          <a:p>
            <a:fld id="{1064F23B-EEA8-4715-900D-FD12BB57D161}" type="slidenum">
              <a:rPr lang="en-AU" smtClean="0"/>
              <a:t>22</a:t>
            </a:fld>
            <a:endParaRPr lang="en-AU" dirty="0"/>
          </a:p>
        </p:txBody>
      </p:sp>
    </p:spTree>
    <p:extLst>
      <p:ext uri="{BB962C8B-B14F-4D97-AF65-F5344CB8AC3E}">
        <p14:creationId xmlns:p14="http://schemas.microsoft.com/office/powerpoint/2010/main" val="182719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i="0" u="none" strike="noStrike" baseline="0" dirty="0">
                <a:solidFill>
                  <a:srgbClr val="284F49"/>
                </a:solidFill>
                <a:latin typeface="Arbeit Bold" panose="00000800000000000000" pitchFamily="50" charset="0"/>
              </a:rPr>
              <a:t>Slide 3 - Implementing reablement: Client challenges </a:t>
            </a:r>
            <a:endParaRPr lang="en-AU" sz="1800" b="0" i="0" u="none" strike="noStrike" baseline="0" dirty="0">
              <a:solidFill>
                <a:srgbClr val="284F49"/>
              </a:solidFill>
              <a:latin typeface="Arbeit Bold" panose="00000800000000000000" pitchFamily="50" charset="0"/>
            </a:endParaRPr>
          </a:p>
          <a:p>
            <a:r>
              <a:rPr lang="en-AU" sz="1800" b="1" i="0" u="none" strike="noStrike" baseline="0" dirty="0">
                <a:solidFill>
                  <a:srgbClr val="284F49"/>
                </a:solidFill>
                <a:latin typeface="Arbeit Semi Bold" panose="00000700000000000000" pitchFamily="50" charset="0"/>
              </a:rPr>
              <a:t>Presenter </a:t>
            </a:r>
            <a:endParaRPr lang="en-AU" sz="1800" b="0" i="0" u="none" strike="noStrike" baseline="0" dirty="0">
              <a:solidFill>
                <a:srgbClr val="284F49"/>
              </a:solidFill>
              <a:latin typeface="Arbeit Semi Bold" panose="00000700000000000000" pitchFamily="50" charset="0"/>
            </a:endParaRPr>
          </a:p>
          <a:p>
            <a:r>
              <a:rPr lang="en-US" sz="1800" b="0" i="0" u="none" strike="noStrike" baseline="0" dirty="0">
                <a:solidFill>
                  <a:srgbClr val="284F49"/>
                </a:solidFill>
                <a:latin typeface="Arbeit Regular" panose="00000500000000000000" pitchFamily="50" charset="0"/>
              </a:rPr>
              <a:t>‘There are many challenges to implementing wellness and </a:t>
            </a:r>
            <a:r>
              <a:rPr lang="en-US" sz="1800" b="0" i="0" u="none" strike="noStrike" baseline="0" dirty="0" err="1">
                <a:solidFill>
                  <a:srgbClr val="284F49"/>
                </a:solidFill>
                <a:latin typeface="Arbeit Regular" panose="00000500000000000000" pitchFamily="50" charset="0"/>
              </a:rPr>
              <a:t>reablement</a:t>
            </a:r>
            <a:r>
              <a:rPr lang="en-US" sz="1800" b="0" i="0" u="none" strike="noStrike" baseline="0" dirty="0">
                <a:solidFill>
                  <a:srgbClr val="284F49"/>
                </a:solidFill>
                <a:latin typeface="Arbeit Regular" panose="00000500000000000000" pitchFamily="50" charset="0"/>
              </a:rPr>
              <a:t>. One of the most reported difficulties is client resistance.’ </a:t>
            </a:r>
          </a:p>
          <a:p>
            <a:r>
              <a:rPr lang="en-AU" sz="1800" b="1" i="1" u="none" strike="noStrike" baseline="0" dirty="0">
                <a:solidFill>
                  <a:srgbClr val="284F49"/>
                </a:solidFill>
                <a:latin typeface="Arbeit Bold Italic" panose="00000800000000000000" pitchFamily="50" charset="0"/>
              </a:rPr>
              <a:t>Click </a:t>
            </a:r>
            <a:endParaRPr lang="en-AU" sz="1800" b="0" i="0" u="none" strike="noStrike" baseline="0" dirty="0">
              <a:solidFill>
                <a:srgbClr val="284F49"/>
              </a:solidFill>
              <a:latin typeface="Arbeit Bold Italic" panose="00000800000000000000" pitchFamily="50" charset="0"/>
            </a:endParaRPr>
          </a:p>
          <a:p>
            <a:r>
              <a:rPr lang="en-US" sz="1800" b="0" i="0" u="none" strike="noStrike" baseline="0" dirty="0">
                <a:solidFill>
                  <a:srgbClr val="284F49"/>
                </a:solidFill>
                <a:latin typeface="Arbeit Regular" panose="00000500000000000000" pitchFamily="50" charset="0"/>
              </a:rPr>
              <a:t>‘Have you ever heard one of your clients say any of these things?’ </a:t>
            </a:r>
          </a:p>
          <a:p>
            <a:r>
              <a:rPr lang="en-US" sz="1800" b="0" i="0" u="none" strike="noStrike" baseline="0" dirty="0">
                <a:solidFill>
                  <a:srgbClr val="284F49"/>
                </a:solidFill>
                <a:latin typeface="Arbeit Regular" panose="00000500000000000000" pitchFamily="50" charset="0"/>
              </a:rPr>
              <a:t>[Read out points on slide and invite comments] </a:t>
            </a:r>
          </a:p>
          <a:p>
            <a:r>
              <a:rPr lang="en-AU" sz="1800" b="1" i="1" u="none" strike="noStrike" baseline="0" dirty="0">
                <a:solidFill>
                  <a:srgbClr val="284F49"/>
                </a:solidFill>
                <a:latin typeface="Arbeit Bold Italic" panose="00000800000000000000" pitchFamily="50" charset="0"/>
              </a:rPr>
              <a:t>Click </a:t>
            </a:r>
            <a:endParaRPr lang="en-AU" sz="1800" b="0" i="0" u="none" strike="noStrike" baseline="0" dirty="0">
              <a:solidFill>
                <a:srgbClr val="284F49"/>
              </a:solidFill>
              <a:latin typeface="Arbeit Bold Italic" panose="00000800000000000000" pitchFamily="50" charset="0"/>
            </a:endParaRPr>
          </a:p>
          <a:p>
            <a:r>
              <a:rPr lang="en-US" sz="1800" b="0" i="0" u="none" strike="noStrike" baseline="0" dirty="0">
                <a:solidFill>
                  <a:srgbClr val="284F49"/>
                </a:solidFill>
                <a:latin typeface="Arbeit Regular" panose="00000500000000000000" pitchFamily="50" charset="0"/>
              </a:rPr>
              <a:t>‘Do you think your clients and often their support networks just want the following services?’ </a:t>
            </a:r>
          </a:p>
          <a:p>
            <a:r>
              <a:rPr lang="en-US" sz="1800" b="0" i="0" u="none" strike="noStrike" baseline="0" dirty="0">
                <a:solidFill>
                  <a:srgbClr val="284F49"/>
                </a:solidFill>
                <a:latin typeface="Arbeit Regular" panose="00000500000000000000" pitchFamily="50" charset="0"/>
              </a:rPr>
              <a:t>[Read out points on slide and invite comments] </a:t>
            </a:r>
          </a:p>
          <a:p>
            <a:r>
              <a:rPr lang="en-US" sz="1800" b="0" i="0" u="none" strike="noStrike" baseline="0" dirty="0">
                <a:solidFill>
                  <a:srgbClr val="284F49"/>
                </a:solidFill>
                <a:latin typeface="Arbeit Regular" panose="00000500000000000000" pitchFamily="50" charset="0"/>
              </a:rPr>
              <a:t>‘These attitudes make implementing wellness and </a:t>
            </a:r>
            <a:r>
              <a:rPr lang="en-US" sz="1800" b="0" i="0" u="none" strike="noStrike" baseline="0" dirty="0" err="1">
                <a:solidFill>
                  <a:srgbClr val="284F49"/>
                </a:solidFill>
                <a:latin typeface="Arbeit Regular" panose="00000500000000000000" pitchFamily="50" charset="0"/>
              </a:rPr>
              <a:t>reablement</a:t>
            </a:r>
            <a:r>
              <a:rPr lang="en-US" sz="1800" b="0" i="0" u="none" strike="noStrike" baseline="0" dirty="0">
                <a:solidFill>
                  <a:srgbClr val="284F49"/>
                </a:solidFill>
                <a:latin typeface="Arbeit Regular" panose="00000500000000000000" pitchFamily="50" charset="0"/>
              </a:rPr>
              <a:t> extremely difficult. So, how can we make older adults </a:t>
            </a:r>
            <a:r>
              <a:rPr lang="en-US" sz="1800" b="1" i="1" u="none" strike="noStrike" baseline="0" dirty="0">
                <a:solidFill>
                  <a:srgbClr val="284F49"/>
                </a:solidFill>
                <a:latin typeface="Arbeit Semi Bold Italic" panose="00000700000000000000" pitchFamily="50" charset="0"/>
              </a:rPr>
              <a:t>want </a:t>
            </a:r>
            <a:r>
              <a:rPr lang="en-US" sz="1800" b="0" i="0" u="none" strike="noStrike" baseline="0" dirty="0">
                <a:solidFill>
                  <a:srgbClr val="284F49"/>
                </a:solidFill>
                <a:latin typeface="Arbeit Regular" panose="00000500000000000000" pitchFamily="50" charset="0"/>
              </a:rPr>
              <a:t>wellness and </a:t>
            </a:r>
            <a:r>
              <a:rPr lang="en-US" sz="1800" b="0" i="0" u="none" strike="noStrike" baseline="0" dirty="0" err="1">
                <a:solidFill>
                  <a:srgbClr val="284F49"/>
                </a:solidFill>
                <a:latin typeface="Arbeit Regular" panose="00000500000000000000" pitchFamily="50" charset="0"/>
              </a:rPr>
              <a:t>reablement</a:t>
            </a:r>
            <a:r>
              <a:rPr lang="en-US" sz="1800" b="0" i="0" u="none" strike="noStrike" baseline="0" dirty="0">
                <a:solidFill>
                  <a:srgbClr val="284F49"/>
                </a:solidFill>
                <a:latin typeface="Arbeit Regular" panose="00000500000000000000" pitchFamily="50" charset="0"/>
              </a:rPr>
              <a:t>? We need to find a way to change the conversation and </a:t>
            </a:r>
            <a:r>
              <a:rPr lang="en-US" sz="1800" b="0" i="0" u="none" strike="noStrike" baseline="0" dirty="0" err="1">
                <a:solidFill>
                  <a:srgbClr val="284F49"/>
                </a:solidFill>
                <a:latin typeface="Arbeit Regular" panose="00000500000000000000" pitchFamily="50" charset="0"/>
              </a:rPr>
              <a:t>LifeCurve</a:t>
            </a:r>
            <a:r>
              <a:rPr lang="en-US" sz="1800" b="0" i="0" u="none" strike="noStrike" baseline="0" dirty="0">
                <a:solidFill>
                  <a:srgbClr val="284F49"/>
                </a:solidFill>
                <a:latin typeface="Arbeit Regular" panose="00000500000000000000" pitchFamily="50" charset="0"/>
              </a:rPr>
              <a:t>™ can help.’ </a:t>
            </a:r>
          </a:p>
          <a:p>
            <a:r>
              <a:rPr lang="en-AU" sz="1800" b="1" i="0" u="none" strike="noStrike" baseline="0" dirty="0">
                <a:solidFill>
                  <a:srgbClr val="284F49"/>
                </a:solidFill>
                <a:latin typeface="Arbeit Semi Bold" panose="00000700000000000000" pitchFamily="50" charset="0"/>
              </a:rPr>
              <a:t>Time </a:t>
            </a:r>
            <a:endParaRPr lang="en-AU" sz="1800" b="0" i="0" u="none" strike="noStrike" baseline="0" dirty="0">
              <a:solidFill>
                <a:srgbClr val="284F49"/>
              </a:solidFill>
              <a:latin typeface="Arbeit Semi Bold" panose="00000700000000000000" pitchFamily="50" charset="0"/>
            </a:endParaRPr>
          </a:p>
          <a:p>
            <a:r>
              <a:rPr lang="en-AU" sz="1800" b="0" i="0" u="none" strike="noStrike" baseline="0" dirty="0">
                <a:solidFill>
                  <a:srgbClr val="284F49"/>
                </a:solidFill>
                <a:latin typeface="Arbeit Regular" panose="00000500000000000000" pitchFamily="50" charset="0"/>
              </a:rPr>
              <a:t>2 minutes</a:t>
            </a:r>
            <a:endParaRPr lang="en-AU" dirty="0"/>
          </a:p>
        </p:txBody>
      </p:sp>
      <p:sp>
        <p:nvSpPr>
          <p:cNvPr id="4" name="Slide Number Placeholder 3"/>
          <p:cNvSpPr>
            <a:spLocks noGrp="1"/>
          </p:cNvSpPr>
          <p:nvPr>
            <p:ph type="sldNum" sz="quarter" idx="5"/>
          </p:nvPr>
        </p:nvSpPr>
        <p:spPr/>
        <p:txBody>
          <a:bodyPr/>
          <a:lstStyle/>
          <a:p>
            <a:fld id="{1064F23B-EEA8-4715-900D-FD12BB57D161}" type="slidenum">
              <a:rPr lang="en-AU" smtClean="0"/>
              <a:t>3</a:t>
            </a:fld>
            <a:endParaRPr lang="en-AU" dirty="0"/>
          </a:p>
        </p:txBody>
      </p:sp>
    </p:spTree>
    <p:extLst>
      <p:ext uri="{BB962C8B-B14F-4D97-AF65-F5344CB8AC3E}">
        <p14:creationId xmlns:p14="http://schemas.microsoft.com/office/powerpoint/2010/main" val="40870897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i="0" u="none" strike="noStrike" baseline="0" dirty="0">
                <a:solidFill>
                  <a:srgbClr val="284F49"/>
                </a:solidFill>
                <a:latin typeface="Arbeit Semi Bold" panose="00000700000000000000" pitchFamily="50" charset="0"/>
              </a:rPr>
              <a:t>Presenter </a:t>
            </a:r>
            <a:endParaRPr lang="en-AU" sz="1800" b="0" i="0" u="none" strike="noStrike" baseline="0" dirty="0">
              <a:solidFill>
                <a:srgbClr val="284F49"/>
              </a:solidFill>
              <a:latin typeface="Arbeit Semi Bold" panose="00000700000000000000" pitchFamily="50" charset="0"/>
            </a:endParaRPr>
          </a:p>
          <a:p>
            <a:r>
              <a:rPr lang="en-US" sz="1800" b="0" i="0" u="none" strike="noStrike" baseline="0" dirty="0">
                <a:solidFill>
                  <a:srgbClr val="284F49"/>
                </a:solidFill>
                <a:latin typeface="Arbeit Regular" panose="00000500000000000000" pitchFamily="50" charset="0"/>
              </a:rPr>
              <a:t>‘Most providers know they </a:t>
            </a:r>
            <a:r>
              <a:rPr lang="en-US" sz="1800" b="1" i="1" u="none" strike="noStrike" baseline="0" dirty="0">
                <a:solidFill>
                  <a:srgbClr val="284F49"/>
                </a:solidFill>
                <a:latin typeface="Arbeit Semi Bold Italic" panose="00000700000000000000" pitchFamily="50" charset="0"/>
              </a:rPr>
              <a:t>need </a:t>
            </a:r>
            <a:r>
              <a:rPr lang="en-US" sz="1800" b="0" i="0" u="none" strike="noStrike" baseline="0" dirty="0">
                <a:solidFill>
                  <a:srgbClr val="284F49"/>
                </a:solidFill>
                <a:latin typeface="Arbeit Regular" panose="00000500000000000000" pitchFamily="50" charset="0"/>
              </a:rPr>
              <a:t>to do wellness and </a:t>
            </a:r>
            <a:r>
              <a:rPr lang="en-US" sz="1800" b="0" i="0" u="none" strike="noStrike" baseline="0" dirty="0" err="1">
                <a:solidFill>
                  <a:srgbClr val="284F49"/>
                </a:solidFill>
                <a:latin typeface="Arbeit Regular" panose="00000500000000000000" pitchFamily="50" charset="0"/>
              </a:rPr>
              <a:t>reablement</a:t>
            </a:r>
            <a:r>
              <a:rPr lang="en-US" sz="1800" b="0" i="0" u="none" strike="noStrike" baseline="0" dirty="0">
                <a:solidFill>
                  <a:srgbClr val="284F49"/>
                </a:solidFill>
                <a:latin typeface="Arbeit Regular" panose="00000500000000000000" pitchFamily="50" charset="0"/>
              </a:rPr>
              <a:t>, but they often struggle with </a:t>
            </a:r>
            <a:r>
              <a:rPr lang="en-US" sz="1800" b="1" i="1" u="none" strike="noStrike" baseline="0" dirty="0">
                <a:solidFill>
                  <a:srgbClr val="284F49"/>
                </a:solidFill>
                <a:latin typeface="Arbeit Semi Bold Italic" panose="00000700000000000000" pitchFamily="50" charset="0"/>
              </a:rPr>
              <a:t>how </a:t>
            </a:r>
            <a:r>
              <a:rPr lang="en-US" sz="1800" b="0" i="0" u="none" strike="noStrike" baseline="0" dirty="0">
                <a:solidFill>
                  <a:srgbClr val="284F49"/>
                </a:solidFill>
                <a:latin typeface="Arbeit Regular" panose="00000500000000000000" pitchFamily="50" charset="0"/>
              </a:rPr>
              <a:t>to do wellness and </a:t>
            </a:r>
            <a:r>
              <a:rPr lang="en-US" sz="1800" b="0" i="0" u="none" strike="noStrike" baseline="0" dirty="0" err="1">
                <a:solidFill>
                  <a:srgbClr val="284F49"/>
                </a:solidFill>
                <a:latin typeface="Arbeit Regular" panose="00000500000000000000" pitchFamily="50" charset="0"/>
              </a:rPr>
              <a:t>reablement</a:t>
            </a:r>
            <a:r>
              <a:rPr lang="en-US" sz="1800" b="0" i="0" u="none" strike="noStrike" baseline="0" dirty="0">
                <a:solidFill>
                  <a:srgbClr val="284F49"/>
                </a:solidFill>
                <a:latin typeface="Arbeit Regular" panose="00000500000000000000" pitchFamily="50" charset="0"/>
              </a:rPr>
              <a:t>.’ </a:t>
            </a:r>
          </a:p>
          <a:p>
            <a:r>
              <a:rPr lang="en-AU" sz="1800" b="1" i="1" u="none" strike="noStrike" baseline="0" dirty="0">
                <a:solidFill>
                  <a:srgbClr val="284F49"/>
                </a:solidFill>
                <a:latin typeface="Arbeit Bold Italic" panose="00000800000000000000" pitchFamily="50" charset="0"/>
              </a:rPr>
              <a:t>Click </a:t>
            </a:r>
            <a:endParaRPr lang="en-AU" sz="1800" b="0" i="0" u="none" strike="noStrike" baseline="0" dirty="0">
              <a:solidFill>
                <a:srgbClr val="284F49"/>
              </a:solidFill>
              <a:latin typeface="Arbeit Bold Italic" panose="00000800000000000000" pitchFamily="50" charset="0"/>
            </a:endParaRPr>
          </a:p>
          <a:p>
            <a:r>
              <a:rPr lang="en-US" sz="1800" b="0" i="0" u="none" strike="noStrike" baseline="0" dirty="0">
                <a:solidFill>
                  <a:srgbClr val="284F49"/>
                </a:solidFill>
                <a:latin typeface="Arbeit Regular" panose="00000500000000000000" pitchFamily="50" charset="0"/>
              </a:rPr>
              <a:t>‘This has been revealed in the most recent Wellness and </a:t>
            </a:r>
            <a:r>
              <a:rPr lang="en-US" sz="1800" b="0" i="0" u="none" strike="noStrike" baseline="0" dirty="0" err="1">
                <a:solidFill>
                  <a:srgbClr val="284F49"/>
                </a:solidFill>
                <a:latin typeface="Arbeit Regular" panose="00000500000000000000" pitchFamily="50" charset="0"/>
              </a:rPr>
              <a:t>Reablement</a:t>
            </a:r>
            <a:r>
              <a:rPr lang="en-US" sz="1800" b="0" i="0" u="none" strike="noStrike" baseline="0" dirty="0">
                <a:solidFill>
                  <a:srgbClr val="284F49"/>
                </a:solidFill>
                <a:latin typeface="Arbeit Regular" panose="00000500000000000000" pitchFamily="50" charset="0"/>
              </a:rPr>
              <a:t> Outcomes Report.’ </a:t>
            </a:r>
          </a:p>
          <a:p>
            <a:r>
              <a:rPr lang="en-AU" sz="1800" b="1" i="1" u="none" strike="noStrike" baseline="0" dirty="0">
                <a:solidFill>
                  <a:srgbClr val="284F49"/>
                </a:solidFill>
                <a:latin typeface="Arbeit Bold Italic" panose="00000800000000000000" pitchFamily="50" charset="0"/>
              </a:rPr>
              <a:t>Click </a:t>
            </a:r>
            <a:endParaRPr lang="en-AU" sz="1800" b="0" i="0" u="none" strike="noStrike" baseline="0" dirty="0">
              <a:solidFill>
                <a:srgbClr val="284F49"/>
              </a:solidFill>
              <a:latin typeface="Arbeit Bold Italic" panose="00000800000000000000" pitchFamily="50" charset="0"/>
            </a:endParaRPr>
          </a:p>
          <a:p>
            <a:r>
              <a:rPr lang="en-US" sz="1800" b="0" i="0" u="none" strike="noStrike" baseline="0" dirty="0">
                <a:solidFill>
                  <a:srgbClr val="284F49"/>
                </a:solidFill>
                <a:latin typeface="Arbeit Regular" panose="00000500000000000000" pitchFamily="50" charset="0"/>
              </a:rPr>
              <a:t>‘Here are some key difficulties that were reported by service providers </a:t>
            </a:r>
          </a:p>
          <a:p>
            <a:r>
              <a:rPr lang="en-US" sz="1800" b="0" i="0" u="none" strike="noStrike" baseline="0" dirty="0">
                <a:solidFill>
                  <a:srgbClr val="284F49"/>
                </a:solidFill>
                <a:latin typeface="Arbeit Regular" panose="00000500000000000000" pitchFamily="50" charset="0"/>
              </a:rPr>
              <a:t>[Read out points shown on slide] </a:t>
            </a:r>
          </a:p>
          <a:p>
            <a:r>
              <a:rPr lang="en-US" sz="1800" b="0" i="0" u="none" strike="noStrike" baseline="0" dirty="0">
                <a:solidFill>
                  <a:srgbClr val="284F49"/>
                </a:solidFill>
                <a:latin typeface="Arbeit Regular" panose="00000500000000000000" pitchFamily="50" charset="0"/>
              </a:rPr>
              <a:t>‘</a:t>
            </a:r>
            <a:r>
              <a:rPr lang="en-US" sz="1800" b="0" i="0" u="none" strike="noStrike" baseline="0" dirty="0" err="1">
                <a:solidFill>
                  <a:srgbClr val="284F49"/>
                </a:solidFill>
                <a:latin typeface="Arbeit Regular" panose="00000500000000000000" pitchFamily="50" charset="0"/>
              </a:rPr>
              <a:t>LifeCurve</a:t>
            </a:r>
            <a:r>
              <a:rPr lang="en-US" sz="1800" b="0" i="0" u="none" strike="noStrike" baseline="0" dirty="0">
                <a:solidFill>
                  <a:srgbClr val="284F49"/>
                </a:solidFill>
                <a:latin typeface="Arbeit Regular" panose="00000500000000000000" pitchFamily="50" charset="0"/>
              </a:rPr>
              <a:t>™ is an evidence-based framework that can help address these challenges. It can show staff and clients how the ageing journey can be positively influenced through daily activities and wellness and </a:t>
            </a:r>
            <a:r>
              <a:rPr lang="en-US" sz="1800" b="0" i="0" u="none" strike="noStrike" baseline="0" dirty="0" err="1">
                <a:solidFill>
                  <a:srgbClr val="284F49"/>
                </a:solidFill>
                <a:latin typeface="Arbeit Regular" panose="00000500000000000000" pitchFamily="50" charset="0"/>
              </a:rPr>
              <a:t>reablement</a:t>
            </a:r>
            <a:r>
              <a:rPr lang="en-US" sz="1800" b="0" i="0" u="none" strike="noStrike" baseline="0" dirty="0">
                <a:solidFill>
                  <a:srgbClr val="284F49"/>
                </a:solidFill>
                <a:latin typeface="Arbeit Regular" panose="00000500000000000000" pitchFamily="50" charset="0"/>
              </a:rPr>
              <a:t> approaches.’ </a:t>
            </a:r>
          </a:p>
          <a:p>
            <a:r>
              <a:rPr lang="en-AU" sz="1800" b="1" i="0" u="none" strike="noStrike" baseline="0" dirty="0">
                <a:solidFill>
                  <a:srgbClr val="284F49"/>
                </a:solidFill>
                <a:latin typeface="Arbeit Bold" panose="00000800000000000000" pitchFamily="50" charset="0"/>
              </a:rPr>
              <a:t>Time </a:t>
            </a:r>
            <a:endParaRPr lang="en-AU" sz="1800" b="0" i="0" u="none" strike="noStrike" baseline="0" dirty="0">
              <a:solidFill>
                <a:srgbClr val="284F49"/>
              </a:solidFill>
              <a:latin typeface="Arbeit Bold" panose="00000800000000000000" pitchFamily="50" charset="0"/>
            </a:endParaRPr>
          </a:p>
          <a:p>
            <a:r>
              <a:rPr lang="en-AU" sz="1800" b="0" i="0" u="none" strike="noStrike" baseline="0" dirty="0">
                <a:solidFill>
                  <a:srgbClr val="284F49"/>
                </a:solidFill>
                <a:latin typeface="Arbeit Regular" panose="00000500000000000000" pitchFamily="50" charset="0"/>
              </a:rPr>
              <a:t>2 minutes</a:t>
            </a:r>
            <a:endParaRPr lang="en-AU" dirty="0"/>
          </a:p>
        </p:txBody>
      </p:sp>
      <p:sp>
        <p:nvSpPr>
          <p:cNvPr id="4" name="Slide Number Placeholder 3"/>
          <p:cNvSpPr>
            <a:spLocks noGrp="1"/>
          </p:cNvSpPr>
          <p:nvPr>
            <p:ph type="sldNum" sz="quarter" idx="5"/>
          </p:nvPr>
        </p:nvSpPr>
        <p:spPr/>
        <p:txBody>
          <a:bodyPr/>
          <a:lstStyle/>
          <a:p>
            <a:fld id="{1064F23B-EEA8-4715-900D-FD12BB57D161}" type="slidenum">
              <a:rPr lang="en-AU" smtClean="0"/>
              <a:t>4</a:t>
            </a:fld>
            <a:endParaRPr lang="en-AU" dirty="0"/>
          </a:p>
        </p:txBody>
      </p:sp>
    </p:spTree>
    <p:extLst>
      <p:ext uri="{BB962C8B-B14F-4D97-AF65-F5344CB8AC3E}">
        <p14:creationId xmlns:p14="http://schemas.microsoft.com/office/powerpoint/2010/main" val="1262721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E570C-18EF-C1AA-17CE-889CF40E65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DC3178-9474-B45A-900E-81464E5613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35FFC5-FD1C-F146-DA44-E1BE931EC4E7}"/>
              </a:ext>
            </a:extLst>
          </p:cNvPr>
          <p:cNvSpPr>
            <a:spLocks noGrp="1"/>
          </p:cNvSpPr>
          <p:nvPr>
            <p:ph type="body" idx="1"/>
          </p:nvPr>
        </p:nvSpPr>
        <p:spPr/>
        <p:txBody>
          <a:bodyPr/>
          <a:lstStyle/>
          <a:p>
            <a:r>
              <a:rPr lang="en-AU" sz="1800" b="1" i="0" u="none" strike="noStrike" baseline="0" dirty="0">
                <a:solidFill>
                  <a:srgbClr val="284F49"/>
                </a:solidFill>
                <a:latin typeface="Arbeit Semi Bold" panose="00000700000000000000" pitchFamily="50" charset="0"/>
              </a:rPr>
              <a:t>Presenter </a:t>
            </a:r>
            <a:endParaRPr lang="en-AU" sz="1800" b="0" i="0" u="none" strike="noStrike" baseline="0" dirty="0">
              <a:solidFill>
                <a:srgbClr val="284F49"/>
              </a:solidFill>
              <a:latin typeface="Arbeit Semi Bold" panose="00000700000000000000" pitchFamily="50" charset="0"/>
            </a:endParaRPr>
          </a:p>
          <a:p>
            <a:r>
              <a:rPr lang="en-US" sz="1800" b="0" i="0" u="none" strike="noStrike" baseline="0" dirty="0">
                <a:solidFill>
                  <a:srgbClr val="284F49"/>
                </a:solidFill>
                <a:latin typeface="Arbeit Regular" panose="00000500000000000000" pitchFamily="50" charset="0"/>
              </a:rPr>
              <a:t>‘This is the </a:t>
            </a:r>
            <a:r>
              <a:rPr lang="en-US" sz="1800" b="0" i="0" u="none" strike="noStrike" baseline="0" dirty="0" err="1">
                <a:solidFill>
                  <a:srgbClr val="284F49"/>
                </a:solidFill>
                <a:latin typeface="Arbeit Regular" panose="00000500000000000000" pitchFamily="50" charset="0"/>
              </a:rPr>
              <a:t>LifeCurve</a:t>
            </a:r>
            <a:r>
              <a:rPr lang="en-US" sz="1800" b="0" i="0" u="none" strike="noStrike" baseline="0" dirty="0">
                <a:solidFill>
                  <a:srgbClr val="284F49"/>
                </a:solidFill>
                <a:latin typeface="Arbeit Regular" panose="00000500000000000000" pitchFamily="50" charset="0"/>
              </a:rPr>
              <a:t>™. It was developed in response to findings by Newcastle University (UK) research team, led by Professor Peter Gore. They studied older adults all over the world to find out how functional abilities are affected by the normal ageing process. </a:t>
            </a:r>
          </a:p>
          <a:p>
            <a:r>
              <a:rPr lang="en-US" sz="1800" b="0" i="0" u="none" strike="noStrike" baseline="0" dirty="0">
                <a:solidFill>
                  <a:srgbClr val="284F49"/>
                </a:solidFill>
                <a:latin typeface="Arbeit Regular" panose="00000500000000000000" pitchFamily="50" charset="0"/>
              </a:rPr>
              <a:t>The team discovered there are two common patterns of functional decline that are experienced as people age. One is much more desirable than the other! We’ll discuss that soon. </a:t>
            </a:r>
          </a:p>
          <a:p>
            <a:r>
              <a:rPr lang="en-US" sz="1800" b="0" i="0" u="none" strike="noStrike" baseline="0" dirty="0">
                <a:solidFill>
                  <a:srgbClr val="284F49"/>
                </a:solidFill>
                <a:latin typeface="Arbeit Regular" panose="00000500000000000000" pitchFamily="50" charset="0"/>
              </a:rPr>
              <a:t>The research also showed that loss of functional abilities could be delayed or slowed down by good lifestyle choices and the right support. It is possible to compress most of the decline into to a short period of time, very late in life. This is called the ‘compression of functional decline’. </a:t>
            </a:r>
          </a:p>
          <a:p>
            <a:r>
              <a:rPr lang="en-US" sz="1800" b="0" i="0" u="none" strike="noStrike" baseline="0" dirty="0">
                <a:solidFill>
                  <a:srgbClr val="284F49"/>
                </a:solidFill>
                <a:latin typeface="Arbeit Regular" panose="00000500000000000000" pitchFamily="50" charset="0"/>
              </a:rPr>
              <a:t>In today’s session, we will learn more about the </a:t>
            </a:r>
            <a:r>
              <a:rPr lang="en-US" sz="1800" b="0" i="0" u="none" strike="noStrike" baseline="0" dirty="0" err="1">
                <a:solidFill>
                  <a:srgbClr val="284F49"/>
                </a:solidFill>
                <a:latin typeface="Arbeit Regular" panose="00000500000000000000" pitchFamily="50" charset="0"/>
              </a:rPr>
              <a:t>LifeCurve</a:t>
            </a:r>
            <a:r>
              <a:rPr lang="en-US" sz="1800" b="0" i="0" u="none" strike="noStrike" baseline="0" dirty="0">
                <a:solidFill>
                  <a:srgbClr val="284F49"/>
                </a:solidFill>
                <a:latin typeface="Arbeit Regular" panose="00000500000000000000" pitchFamily="50" charset="0"/>
              </a:rPr>
              <a:t>™ and the different elements you see in the diagram.’ </a:t>
            </a:r>
          </a:p>
          <a:p>
            <a:r>
              <a:rPr lang="en-AU" sz="1800" b="1" i="0" u="none" strike="noStrike" baseline="0" dirty="0">
                <a:solidFill>
                  <a:srgbClr val="284F49"/>
                </a:solidFill>
                <a:latin typeface="Arbeit Semi Bold" panose="00000700000000000000" pitchFamily="50" charset="0"/>
              </a:rPr>
              <a:t>Time </a:t>
            </a:r>
            <a:endParaRPr lang="en-AU" sz="1800" b="0" i="0" u="none" strike="noStrike" baseline="0" dirty="0">
              <a:solidFill>
                <a:srgbClr val="284F49"/>
              </a:solidFill>
              <a:latin typeface="Arbeit Semi Bold" panose="00000700000000000000" pitchFamily="50" charset="0"/>
            </a:endParaRPr>
          </a:p>
          <a:p>
            <a:r>
              <a:rPr lang="en-AU" sz="1800" b="0" i="0" u="none" strike="noStrike" baseline="0" dirty="0">
                <a:solidFill>
                  <a:srgbClr val="284F49"/>
                </a:solidFill>
                <a:latin typeface="Arbeit Regular" panose="00000500000000000000" pitchFamily="50" charset="0"/>
              </a:rPr>
              <a:t>2 minutes</a:t>
            </a:r>
            <a:endParaRPr lang="en-AU" dirty="0"/>
          </a:p>
        </p:txBody>
      </p:sp>
      <p:sp>
        <p:nvSpPr>
          <p:cNvPr id="4" name="Slide Number Placeholder 3">
            <a:extLst>
              <a:ext uri="{FF2B5EF4-FFF2-40B4-BE49-F238E27FC236}">
                <a16:creationId xmlns:a16="http://schemas.microsoft.com/office/drawing/2014/main" id="{103D0809-572E-9EAC-21CE-421E21E090A7}"/>
              </a:ext>
            </a:extLst>
          </p:cNvPr>
          <p:cNvSpPr>
            <a:spLocks noGrp="1"/>
          </p:cNvSpPr>
          <p:nvPr>
            <p:ph type="sldNum" sz="quarter" idx="5"/>
          </p:nvPr>
        </p:nvSpPr>
        <p:spPr/>
        <p:txBody>
          <a:bodyPr/>
          <a:lstStyle/>
          <a:p>
            <a:fld id="{1064F23B-EEA8-4715-900D-FD12BB57D161}" type="slidenum">
              <a:rPr lang="en-AU" smtClean="0"/>
              <a:t>5</a:t>
            </a:fld>
            <a:endParaRPr lang="en-AU" dirty="0"/>
          </a:p>
        </p:txBody>
      </p:sp>
    </p:spTree>
    <p:extLst>
      <p:ext uri="{BB962C8B-B14F-4D97-AF65-F5344CB8AC3E}">
        <p14:creationId xmlns:p14="http://schemas.microsoft.com/office/powerpoint/2010/main" val="240710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i="0" u="none" strike="noStrike" baseline="0" dirty="0">
                <a:solidFill>
                  <a:srgbClr val="284F49"/>
                </a:solidFill>
                <a:latin typeface="Arbeit Semi Bold" panose="00000700000000000000" pitchFamily="50" charset="0"/>
              </a:rPr>
              <a:t>Presenter </a:t>
            </a:r>
            <a:endParaRPr lang="en-AU" sz="1800" b="0" i="0" u="none" strike="noStrike" baseline="0" dirty="0">
              <a:solidFill>
                <a:srgbClr val="284F49"/>
              </a:solidFill>
              <a:latin typeface="Arbeit Semi Bold" panose="00000700000000000000" pitchFamily="50" charset="0"/>
            </a:endParaRPr>
          </a:p>
          <a:p>
            <a:r>
              <a:rPr lang="en-US" sz="1800" b="0" i="0" u="none" strike="noStrike" baseline="0" dirty="0">
                <a:solidFill>
                  <a:srgbClr val="284F49"/>
                </a:solidFill>
                <a:latin typeface="Arbeit Regular" panose="00000500000000000000" pitchFamily="50" charset="0"/>
              </a:rPr>
              <a:t>‘These are the 5 components of </a:t>
            </a:r>
            <a:r>
              <a:rPr lang="en-US" sz="1800" b="0" i="0" u="none" strike="noStrike" baseline="0" dirty="0" err="1">
                <a:solidFill>
                  <a:srgbClr val="284F49"/>
                </a:solidFill>
                <a:latin typeface="Arbeit Regular" panose="00000500000000000000" pitchFamily="50" charset="0"/>
              </a:rPr>
              <a:t>LifeCurve</a:t>
            </a:r>
            <a:r>
              <a:rPr lang="en-US" sz="1800" b="0" i="0" u="none" strike="noStrike" baseline="0" dirty="0">
                <a:solidFill>
                  <a:srgbClr val="284F49"/>
                </a:solidFill>
                <a:latin typeface="Arbeit Regular" panose="00000500000000000000" pitchFamily="50" charset="0"/>
              </a:rPr>
              <a:t>™ that we will explore today.’ </a:t>
            </a:r>
          </a:p>
          <a:p>
            <a:r>
              <a:rPr lang="en-US" sz="1800" b="0" i="0" u="none" strike="noStrike" baseline="0" dirty="0">
                <a:solidFill>
                  <a:srgbClr val="284F49"/>
                </a:solidFill>
                <a:latin typeface="Arbeit Regular" panose="00000500000000000000" pitchFamily="50" charset="0"/>
              </a:rPr>
              <a:t>[Read out dot points on slide] </a:t>
            </a:r>
          </a:p>
          <a:p>
            <a:r>
              <a:rPr lang="en-AU" sz="1800" b="1" i="0" u="none" strike="noStrike" baseline="0" dirty="0">
                <a:solidFill>
                  <a:srgbClr val="284F49"/>
                </a:solidFill>
                <a:latin typeface="Arbeit Semi Bold" panose="00000700000000000000" pitchFamily="50" charset="0"/>
              </a:rPr>
              <a:t>Time </a:t>
            </a:r>
            <a:endParaRPr lang="en-AU" sz="1800" b="0" i="0" u="none" strike="noStrike" baseline="0" dirty="0">
              <a:solidFill>
                <a:srgbClr val="284F49"/>
              </a:solidFill>
              <a:latin typeface="Arbeit Semi Bold" panose="00000700000000000000" pitchFamily="50" charset="0"/>
            </a:endParaRPr>
          </a:p>
          <a:p>
            <a:r>
              <a:rPr lang="en-AU" sz="1800" b="0" i="0" u="none" strike="noStrike" baseline="0" dirty="0">
                <a:solidFill>
                  <a:srgbClr val="284F49"/>
                </a:solidFill>
                <a:latin typeface="Arbeit Regular" panose="00000500000000000000" pitchFamily="50" charset="0"/>
              </a:rPr>
              <a:t>30 seconds</a:t>
            </a:r>
            <a:endParaRPr lang="en-AU" dirty="0"/>
          </a:p>
        </p:txBody>
      </p:sp>
      <p:sp>
        <p:nvSpPr>
          <p:cNvPr id="4" name="Slide Number Placeholder 3"/>
          <p:cNvSpPr>
            <a:spLocks noGrp="1"/>
          </p:cNvSpPr>
          <p:nvPr>
            <p:ph type="sldNum" sz="quarter" idx="5"/>
          </p:nvPr>
        </p:nvSpPr>
        <p:spPr/>
        <p:txBody>
          <a:bodyPr/>
          <a:lstStyle/>
          <a:p>
            <a:fld id="{1064F23B-EEA8-4715-900D-FD12BB57D161}" type="slidenum">
              <a:rPr lang="en-AU" smtClean="0"/>
              <a:t>6</a:t>
            </a:fld>
            <a:endParaRPr lang="en-AU" dirty="0"/>
          </a:p>
        </p:txBody>
      </p:sp>
    </p:spTree>
    <p:extLst>
      <p:ext uri="{BB962C8B-B14F-4D97-AF65-F5344CB8AC3E}">
        <p14:creationId xmlns:p14="http://schemas.microsoft.com/office/powerpoint/2010/main" val="222885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8C5C5-F99C-0F47-F160-FB33B9699C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B616E3-1490-BD04-F900-AEDF4CAF96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55EB57-CE41-7AE5-554A-5AFADFC7772F}"/>
              </a:ext>
            </a:extLst>
          </p:cNvPr>
          <p:cNvSpPr>
            <a:spLocks noGrp="1"/>
          </p:cNvSpPr>
          <p:nvPr>
            <p:ph type="body" idx="1"/>
          </p:nvPr>
        </p:nvSpPr>
        <p:spPr/>
        <p:txBody>
          <a:bodyPr/>
          <a:lstStyle/>
          <a:p>
            <a:r>
              <a:rPr lang="en-AU" sz="1800" b="1" i="0" u="none" strike="noStrike" baseline="0" dirty="0">
                <a:solidFill>
                  <a:srgbClr val="284F49"/>
                </a:solidFill>
                <a:latin typeface="Arbeit Semi Bold" panose="00000700000000000000" pitchFamily="50" charset="0"/>
              </a:rPr>
              <a:t>Presenter </a:t>
            </a:r>
            <a:endParaRPr lang="en-AU" sz="1800" b="0" i="0" u="none" strike="noStrike" baseline="0" dirty="0">
              <a:solidFill>
                <a:srgbClr val="284F49"/>
              </a:solidFill>
              <a:latin typeface="Arbeit Semi Bold" panose="00000700000000000000" pitchFamily="50" charset="0"/>
            </a:endParaRPr>
          </a:p>
          <a:p>
            <a:r>
              <a:rPr lang="en-US" sz="1800" b="0" i="0" u="none" strike="noStrike" baseline="0" dirty="0">
                <a:solidFill>
                  <a:srgbClr val="284F48"/>
                </a:solidFill>
                <a:latin typeface="Arbeit Regular" panose="00000500000000000000" pitchFamily="50" charset="0"/>
              </a:rPr>
              <a:t>‘Professor Gore’s research team discovered that in the process of normal ageing, functional abilities are lost in a predictable order. </a:t>
            </a:r>
          </a:p>
          <a:p>
            <a:r>
              <a:rPr lang="en-US" sz="1800" b="0" i="0" u="none" strike="noStrike" baseline="0" dirty="0">
                <a:solidFill>
                  <a:srgbClr val="284F48"/>
                </a:solidFill>
                <a:latin typeface="Arbeit Regular" panose="00000500000000000000" pitchFamily="50" charset="0"/>
              </a:rPr>
              <a:t>This order is shown on the vertical </a:t>
            </a:r>
            <a:r>
              <a:rPr lang="en-US" sz="1800" b="0" i="0" u="none" strike="noStrike" baseline="0" dirty="0" err="1">
                <a:solidFill>
                  <a:srgbClr val="284F48"/>
                </a:solidFill>
                <a:latin typeface="Arbeit Regular" panose="00000500000000000000" pitchFamily="50" charset="0"/>
              </a:rPr>
              <a:t>exis</a:t>
            </a:r>
            <a:r>
              <a:rPr lang="en-US" sz="1800" b="0" i="0" u="none" strike="noStrike" baseline="0" dirty="0">
                <a:solidFill>
                  <a:srgbClr val="284F48"/>
                </a:solidFill>
                <a:latin typeface="Arbeit Regular" panose="00000500000000000000" pitchFamily="50" charset="0"/>
              </a:rPr>
              <a:t> of the </a:t>
            </a:r>
            <a:r>
              <a:rPr lang="en-US" sz="1800" b="0" i="0" u="none" strike="noStrike" baseline="0" dirty="0" err="1">
                <a:solidFill>
                  <a:srgbClr val="284F48"/>
                </a:solidFill>
                <a:latin typeface="Arbeit Regular" panose="00000500000000000000" pitchFamily="50" charset="0"/>
              </a:rPr>
              <a:t>LifeCurve</a:t>
            </a:r>
            <a:r>
              <a:rPr lang="en-US" sz="1800" b="0" i="0" u="none" strike="noStrike" baseline="0" dirty="0">
                <a:solidFill>
                  <a:srgbClr val="284F48"/>
                </a:solidFill>
                <a:latin typeface="Arbeit Regular" panose="00000500000000000000" pitchFamily="50" charset="0"/>
              </a:rPr>
              <a:t>™. The most challenging activities are at the top and the least challenging are at the bottom.’ </a:t>
            </a:r>
          </a:p>
          <a:p>
            <a:r>
              <a:rPr lang="en-AU" sz="1800" b="1" i="1" u="none" strike="noStrike" baseline="0" dirty="0">
                <a:solidFill>
                  <a:srgbClr val="284F49"/>
                </a:solidFill>
                <a:latin typeface="Arbeit Bold Italic" panose="00000800000000000000" pitchFamily="50" charset="0"/>
              </a:rPr>
              <a:t>Click </a:t>
            </a:r>
            <a:endParaRPr lang="en-AU" sz="1800" b="0" i="0" u="none" strike="noStrike" baseline="0" dirty="0">
              <a:solidFill>
                <a:srgbClr val="284F49"/>
              </a:solidFill>
              <a:latin typeface="Arbeit Bold Italic" panose="00000800000000000000" pitchFamily="50" charset="0"/>
            </a:endParaRPr>
          </a:p>
          <a:p>
            <a:r>
              <a:rPr lang="en-US" sz="1800" b="0" i="0" u="none" strike="noStrike" baseline="0" dirty="0">
                <a:solidFill>
                  <a:srgbClr val="284F48"/>
                </a:solidFill>
                <a:latin typeface="Arbeit Regular" panose="00000500000000000000" pitchFamily="50" charset="0"/>
              </a:rPr>
              <a:t>‘At the very top, there are 4 activities in green. These activities are indicators of fitness.’ </a:t>
            </a:r>
          </a:p>
          <a:p>
            <a:r>
              <a:rPr lang="en-AU" sz="1800" b="1" i="1" u="none" strike="noStrike" baseline="0" dirty="0">
                <a:solidFill>
                  <a:srgbClr val="284F49"/>
                </a:solidFill>
                <a:latin typeface="Arbeit Bold Italic" panose="00000800000000000000" pitchFamily="50" charset="0"/>
              </a:rPr>
              <a:t>Click </a:t>
            </a:r>
            <a:endParaRPr lang="en-AU" sz="1800" b="0" i="0" u="none" strike="noStrike" baseline="0" dirty="0">
              <a:solidFill>
                <a:srgbClr val="284F49"/>
              </a:solidFill>
              <a:latin typeface="Arbeit Bold Italic" panose="00000800000000000000" pitchFamily="50" charset="0"/>
            </a:endParaRPr>
          </a:p>
          <a:p>
            <a:r>
              <a:rPr lang="en-US" sz="1800" b="0" i="0" u="none" strike="noStrike" baseline="0" dirty="0">
                <a:solidFill>
                  <a:srgbClr val="284F49"/>
                </a:solidFill>
                <a:latin typeface="Arbeit Regular" panose="00000500000000000000" pitchFamily="50" charset="0"/>
              </a:rPr>
              <a:t>‘Below are another 15 activities. They are all activities that help us participate in daily living at home and in the community and look after our bodies. </a:t>
            </a:r>
          </a:p>
          <a:p>
            <a:r>
              <a:rPr lang="en-US" sz="1800" b="0" i="0" u="none" strike="noStrike" baseline="0" dirty="0">
                <a:solidFill>
                  <a:srgbClr val="284F49"/>
                </a:solidFill>
                <a:latin typeface="Arbeit Regular" panose="00000500000000000000" pitchFamily="50" charset="0"/>
              </a:rPr>
              <a:t>An example of what the hierarchy can tell us is, an older person will lose the ability to </a:t>
            </a:r>
            <a:r>
              <a:rPr lang="en-US" sz="1800" b="1" i="0" u="none" strike="noStrike" baseline="0" dirty="0">
                <a:solidFill>
                  <a:srgbClr val="284F49"/>
                </a:solidFill>
                <a:latin typeface="Arbeit Semi Bold" panose="00000700000000000000" pitchFamily="50" charset="0"/>
              </a:rPr>
              <a:t>get up from the floor </a:t>
            </a:r>
            <a:r>
              <a:rPr lang="en-US" sz="1800" b="0" i="0" u="none" strike="noStrike" baseline="0" dirty="0">
                <a:solidFill>
                  <a:srgbClr val="284F49"/>
                </a:solidFill>
                <a:latin typeface="Arbeit Regular" panose="00000500000000000000" pitchFamily="50" charset="0"/>
              </a:rPr>
              <a:t>before losing the ability to </a:t>
            </a:r>
            <a:r>
              <a:rPr lang="en-US" sz="1800" b="1" i="0" u="none" strike="noStrike" baseline="0" dirty="0">
                <a:solidFill>
                  <a:srgbClr val="284F49"/>
                </a:solidFill>
                <a:latin typeface="Arbeit Semi Bold" panose="00000700000000000000" pitchFamily="50" charset="0"/>
              </a:rPr>
              <a:t>cook a hot meal</a:t>
            </a:r>
            <a:r>
              <a:rPr lang="en-US" sz="1800" b="0" i="0" u="none" strike="noStrike" baseline="0" dirty="0">
                <a:solidFill>
                  <a:srgbClr val="284F49"/>
                </a:solidFill>
                <a:latin typeface="Arbeit Regular" panose="00000500000000000000" pitchFamily="50" charset="0"/>
              </a:rPr>
              <a:t>. </a:t>
            </a:r>
          </a:p>
          <a:p>
            <a:r>
              <a:rPr lang="en-US" sz="1800" b="0" i="0" u="none" strike="noStrike" baseline="0" dirty="0">
                <a:solidFill>
                  <a:srgbClr val="284F49"/>
                </a:solidFill>
                <a:latin typeface="Arbeit Regular" panose="00000500000000000000" pitchFamily="50" charset="0"/>
              </a:rPr>
              <a:t>Remember, </a:t>
            </a:r>
            <a:r>
              <a:rPr lang="en-US" sz="1800" b="0" i="0" u="none" strike="noStrike" baseline="0" dirty="0" err="1">
                <a:solidFill>
                  <a:srgbClr val="284F49"/>
                </a:solidFill>
                <a:latin typeface="Arbeit Regular" panose="00000500000000000000" pitchFamily="50" charset="0"/>
              </a:rPr>
              <a:t>LifeCurve</a:t>
            </a:r>
            <a:r>
              <a:rPr lang="en-US" sz="1800" b="0" i="0" u="none" strike="noStrike" baseline="0" dirty="0">
                <a:solidFill>
                  <a:srgbClr val="284F49"/>
                </a:solidFill>
                <a:latin typeface="Arbeit Regular" panose="00000500000000000000" pitchFamily="50" charset="0"/>
              </a:rPr>
              <a:t>™ is based on data collected from all over the world. This means the pattern of functional decline is common to diverse populations.’ </a:t>
            </a:r>
          </a:p>
          <a:p>
            <a:r>
              <a:rPr lang="en-AU" sz="1800" b="1" i="0" u="none" strike="noStrike" baseline="0" dirty="0">
                <a:solidFill>
                  <a:srgbClr val="284F49"/>
                </a:solidFill>
                <a:latin typeface="Arbeit Bold" panose="00000800000000000000" pitchFamily="50" charset="0"/>
              </a:rPr>
              <a:t>Time </a:t>
            </a:r>
            <a:endParaRPr lang="en-AU" sz="1800" b="0" i="0" u="none" strike="noStrike" baseline="0" dirty="0">
              <a:solidFill>
                <a:srgbClr val="284F49"/>
              </a:solidFill>
              <a:latin typeface="Arbeit Bold" panose="00000800000000000000" pitchFamily="50" charset="0"/>
            </a:endParaRPr>
          </a:p>
          <a:p>
            <a:r>
              <a:rPr lang="en-AU" sz="1800" b="0" i="0" u="none" strike="noStrike" baseline="0" dirty="0">
                <a:solidFill>
                  <a:srgbClr val="284F49"/>
                </a:solidFill>
                <a:latin typeface="Arbeit Regular" panose="00000500000000000000" pitchFamily="50" charset="0"/>
              </a:rPr>
              <a:t>1 minute</a:t>
            </a:r>
            <a:endParaRPr lang="en-AU" dirty="0"/>
          </a:p>
        </p:txBody>
      </p:sp>
      <p:sp>
        <p:nvSpPr>
          <p:cNvPr id="4" name="Slide Number Placeholder 3">
            <a:extLst>
              <a:ext uri="{FF2B5EF4-FFF2-40B4-BE49-F238E27FC236}">
                <a16:creationId xmlns:a16="http://schemas.microsoft.com/office/drawing/2014/main" id="{C3751DF6-1AB8-2CE8-4C71-2A842AF4D24B}"/>
              </a:ext>
            </a:extLst>
          </p:cNvPr>
          <p:cNvSpPr>
            <a:spLocks noGrp="1"/>
          </p:cNvSpPr>
          <p:nvPr>
            <p:ph type="sldNum" sz="quarter" idx="5"/>
          </p:nvPr>
        </p:nvSpPr>
        <p:spPr/>
        <p:txBody>
          <a:bodyPr/>
          <a:lstStyle/>
          <a:p>
            <a:fld id="{1064F23B-EEA8-4715-900D-FD12BB57D161}" type="slidenum">
              <a:rPr lang="en-AU" smtClean="0"/>
              <a:t>7</a:t>
            </a:fld>
            <a:endParaRPr lang="en-AU" dirty="0"/>
          </a:p>
        </p:txBody>
      </p:sp>
    </p:spTree>
    <p:extLst>
      <p:ext uri="{BB962C8B-B14F-4D97-AF65-F5344CB8AC3E}">
        <p14:creationId xmlns:p14="http://schemas.microsoft.com/office/powerpoint/2010/main" val="3059687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937BC-B8D6-EF5F-E089-3520B5DED1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D07846-04E4-E010-2EB6-1393E19BF0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785EA2-CA27-60A9-D1C4-542AD0E02DD1}"/>
              </a:ext>
            </a:extLst>
          </p:cNvPr>
          <p:cNvSpPr>
            <a:spLocks noGrp="1"/>
          </p:cNvSpPr>
          <p:nvPr>
            <p:ph type="body" idx="1"/>
          </p:nvPr>
        </p:nvSpPr>
        <p:spPr/>
        <p:txBody>
          <a:bodyPr/>
          <a:lstStyle/>
          <a:p>
            <a:r>
              <a:rPr lang="en-AU" sz="1800" b="1" i="0" u="none" strike="noStrike" baseline="0" dirty="0">
                <a:solidFill>
                  <a:srgbClr val="284F49"/>
                </a:solidFill>
                <a:latin typeface="Arbeit Semi Bold" panose="00000700000000000000" pitchFamily="50" charset="0"/>
              </a:rPr>
              <a:t>Presenter </a:t>
            </a:r>
            <a:endParaRPr lang="en-AU" sz="1800" b="0" i="0" u="none" strike="noStrike" baseline="0" dirty="0">
              <a:solidFill>
                <a:srgbClr val="284F49"/>
              </a:solidFill>
              <a:latin typeface="Arbeit Semi Bold" panose="00000700000000000000" pitchFamily="50" charset="0"/>
            </a:endParaRPr>
          </a:p>
          <a:p>
            <a:r>
              <a:rPr lang="en-US" sz="1800" b="0" i="0" u="none" strike="noStrike" baseline="0" dirty="0">
                <a:solidFill>
                  <a:srgbClr val="284F49"/>
                </a:solidFill>
                <a:latin typeface="Arbeit Regular" panose="00000500000000000000" pitchFamily="50" charset="0"/>
              </a:rPr>
              <a:t>‘The horizontal axis represents time passing as you look from left to right. You can see the axis does not specify age in years. This is because individuals experience functional decline at different ages and rates. </a:t>
            </a:r>
            <a:r>
              <a:rPr lang="en-US" sz="1800" b="0" i="0" u="none" strike="noStrike" baseline="0" dirty="0" err="1">
                <a:solidFill>
                  <a:srgbClr val="284F49"/>
                </a:solidFill>
                <a:latin typeface="Arbeit Regular" panose="00000500000000000000" pitchFamily="50" charset="0"/>
              </a:rPr>
              <a:t>LifeCurve</a:t>
            </a:r>
            <a:r>
              <a:rPr lang="en-US" sz="1800" b="0" i="0" u="none" strike="noStrike" baseline="0" dirty="0">
                <a:solidFill>
                  <a:srgbClr val="284F49"/>
                </a:solidFill>
                <a:latin typeface="Arbeit Regular" panose="00000500000000000000" pitchFamily="50" charset="0"/>
              </a:rPr>
              <a:t>™ shows </a:t>
            </a:r>
            <a:r>
              <a:rPr lang="en-US" sz="1800" b="1" i="0" u="none" strike="noStrike" baseline="0" dirty="0">
                <a:solidFill>
                  <a:srgbClr val="284F49"/>
                </a:solidFill>
                <a:latin typeface="Arbeit Semi Bold" panose="00000700000000000000" pitchFamily="50" charset="0"/>
              </a:rPr>
              <a:t>patterns </a:t>
            </a:r>
            <a:r>
              <a:rPr lang="en-US" sz="1800" b="0" i="0" u="none" strike="noStrike" baseline="0" dirty="0">
                <a:solidFill>
                  <a:srgbClr val="284F49"/>
                </a:solidFill>
                <a:latin typeface="Arbeit Regular" panose="00000500000000000000" pitchFamily="50" charset="0"/>
              </a:rPr>
              <a:t>of functional decline, </a:t>
            </a:r>
            <a:r>
              <a:rPr lang="en-US" sz="1800" b="1" i="0" u="none" strike="noStrike" baseline="0" dirty="0">
                <a:solidFill>
                  <a:srgbClr val="284F49"/>
                </a:solidFill>
                <a:latin typeface="Arbeit Semi Bold" panose="00000700000000000000" pitchFamily="50" charset="0"/>
              </a:rPr>
              <a:t>not </a:t>
            </a:r>
            <a:r>
              <a:rPr lang="en-US" sz="1800" b="0" i="0" u="none" strike="noStrike" baseline="0" dirty="0">
                <a:solidFill>
                  <a:srgbClr val="284F49"/>
                </a:solidFill>
                <a:latin typeface="Arbeit Regular" panose="00000500000000000000" pitchFamily="50" charset="0"/>
              </a:rPr>
              <a:t>the ages at which decline is expected. </a:t>
            </a:r>
          </a:p>
          <a:p>
            <a:r>
              <a:rPr lang="en-US" sz="1800" b="0" i="0" u="none" strike="noStrike" baseline="0" dirty="0">
                <a:solidFill>
                  <a:srgbClr val="284F49"/>
                </a:solidFill>
                <a:latin typeface="Arbeit Regular" panose="00000500000000000000" pitchFamily="50" charset="0"/>
              </a:rPr>
              <a:t>This is also an important concept as we challenge ageism in society. We should never make assumptions about what a person can or cannot do, based on their age.’ </a:t>
            </a:r>
          </a:p>
          <a:p>
            <a:r>
              <a:rPr lang="en-AU" sz="1800" b="1" i="0" u="none" strike="noStrike" baseline="0" dirty="0">
                <a:solidFill>
                  <a:srgbClr val="284F49"/>
                </a:solidFill>
                <a:latin typeface="Arbeit Semi Bold" panose="00000700000000000000" pitchFamily="50" charset="0"/>
              </a:rPr>
              <a:t>Time </a:t>
            </a:r>
            <a:endParaRPr lang="en-AU" sz="1800" b="0" i="0" u="none" strike="noStrike" baseline="0" dirty="0">
              <a:solidFill>
                <a:srgbClr val="284F49"/>
              </a:solidFill>
              <a:latin typeface="Arbeit Semi Bold" panose="00000700000000000000" pitchFamily="50" charset="0"/>
            </a:endParaRPr>
          </a:p>
          <a:p>
            <a:r>
              <a:rPr lang="en-AU" sz="1800" b="0" i="0" u="none" strike="noStrike" baseline="0" dirty="0">
                <a:solidFill>
                  <a:srgbClr val="284F49"/>
                </a:solidFill>
                <a:latin typeface="Arbeit Regular" panose="00000500000000000000" pitchFamily="50" charset="0"/>
              </a:rPr>
              <a:t>1 minute</a:t>
            </a:r>
            <a:endParaRPr lang="en-AU" dirty="0"/>
          </a:p>
        </p:txBody>
      </p:sp>
      <p:sp>
        <p:nvSpPr>
          <p:cNvPr id="4" name="Slide Number Placeholder 3">
            <a:extLst>
              <a:ext uri="{FF2B5EF4-FFF2-40B4-BE49-F238E27FC236}">
                <a16:creationId xmlns:a16="http://schemas.microsoft.com/office/drawing/2014/main" id="{FE576661-026E-3432-1E10-7EEB7E69CAE0}"/>
              </a:ext>
            </a:extLst>
          </p:cNvPr>
          <p:cNvSpPr>
            <a:spLocks noGrp="1"/>
          </p:cNvSpPr>
          <p:nvPr>
            <p:ph type="sldNum" sz="quarter" idx="5"/>
          </p:nvPr>
        </p:nvSpPr>
        <p:spPr/>
        <p:txBody>
          <a:bodyPr/>
          <a:lstStyle/>
          <a:p>
            <a:fld id="{1064F23B-EEA8-4715-900D-FD12BB57D161}" type="slidenum">
              <a:rPr lang="en-AU" smtClean="0"/>
              <a:t>8</a:t>
            </a:fld>
            <a:endParaRPr lang="en-AU" dirty="0"/>
          </a:p>
        </p:txBody>
      </p:sp>
    </p:spTree>
    <p:extLst>
      <p:ext uri="{BB962C8B-B14F-4D97-AF65-F5344CB8AC3E}">
        <p14:creationId xmlns:p14="http://schemas.microsoft.com/office/powerpoint/2010/main" val="555916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918BA-5D9C-D61F-1C20-4E7E15A38B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12F2B-0640-3041-3011-11D50E84D6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5193C6-1C65-798C-2553-1794CEEB591C}"/>
              </a:ext>
            </a:extLst>
          </p:cNvPr>
          <p:cNvSpPr>
            <a:spLocks noGrp="1"/>
          </p:cNvSpPr>
          <p:nvPr>
            <p:ph type="body" idx="1"/>
          </p:nvPr>
        </p:nvSpPr>
        <p:spPr/>
        <p:txBody>
          <a:bodyPr/>
          <a:lstStyle/>
          <a:p>
            <a:r>
              <a:rPr lang="en-AU" sz="1800" b="1" i="0" u="none" strike="noStrike" baseline="0" dirty="0">
                <a:solidFill>
                  <a:srgbClr val="284F49"/>
                </a:solidFill>
                <a:latin typeface="Arbeit Semi Bold" panose="00000700000000000000" pitchFamily="50" charset="0"/>
              </a:rPr>
              <a:t>Presenter </a:t>
            </a:r>
            <a:endParaRPr lang="en-AU" sz="1800" b="0" i="0" u="none" strike="noStrike" baseline="0" dirty="0">
              <a:solidFill>
                <a:srgbClr val="284F49"/>
              </a:solidFill>
              <a:latin typeface="Arbeit Semi Bold" panose="00000700000000000000" pitchFamily="50" charset="0"/>
            </a:endParaRPr>
          </a:p>
          <a:p>
            <a:r>
              <a:rPr lang="en-US" sz="1800" b="0" i="0" u="none" strike="noStrike" baseline="0" dirty="0">
                <a:solidFill>
                  <a:srgbClr val="284F49"/>
                </a:solidFill>
                <a:latin typeface="Arbeit Regular" panose="00000500000000000000" pitchFamily="50" charset="0"/>
              </a:rPr>
              <a:t>‘The red dotted line represents the point where concerning age-related functional decline starts. You can see that the first functional indicator of concerning decline is the inability to cut toenails. </a:t>
            </a:r>
          </a:p>
          <a:p>
            <a:r>
              <a:rPr lang="en-US" sz="1800" b="0" i="0" u="none" strike="noStrike" baseline="0" dirty="0">
                <a:solidFill>
                  <a:srgbClr val="284F49"/>
                </a:solidFill>
                <a:latin typeface="Arbeit Regular" panose="00000500000000000000" pitchFamily="50" charset="0"/>
              </a:rPr>
              <a:t>This is something that can be easily overlooked or disregarded. Often the person is simply referred to a podiatrist. However, it is an important warning sign. </a:t>
            </a:r>
          </a:p>
          <a:p>
            <a:r>
              <a:rPr lang="en-US" sz="1800" b="0" i="0" u="none" strike="noStrike" baseline="0" dirty="0">
                <a:solidFill>
                  <a:srgbClr val="284F49"/>
                </a:solidFill>
                <a:latin typeface="Arbeit Regular" panose="00000500000000000000" pitchFamily="50" charset="0"/>
              </a:rPr>
              <a:t>When it is </a:t>
            </a:r>
            <a:r>
              <a:rPr lang="en-US" sz="1800" b="0" i="0" u="none" strike="noStrike" baseline="0" dirty="0" err="1">
                <a:solidFill>
                  <a:srgbClr val="284F49"/>
                </a:solidFill>
                <a:latin typeface="Arbeit Regular" panose="00000500000000000000" pitchFamily="50" charset="0"/>
              </a:rPr>
              <a:t>recognised</a:t>
            </a:r>
            <a:r>
              <a:rPr lang="en-US" sz="1800" b="0" i="0" u="none" strike="noStrike" baseline="0" dirty="0">
                <a:solidFill>
                  <a:srgbClr val="284F49"/>
                </a:solidFill>
                <a:latin typeface="Arbeit Regular" panose="00000500000000000000" pitchFamily="50" charset="0"/>
              </a:rPr>
              <a:t>, it becomes an opportunity to take positive action. Ideally, the person’s functional ability would be improved. </a:t>
            </a:r>
          </a:p>
          <a:p>
            <a:r>
              <a:rPr lang="en-US" sz="1800" b="0" i="0" u="none" strike="noStrike" baseline="0" dirty="0">
                <a:solidFill>
                  <a:srgbClr val="284F49"/>
                </a:solidFill>
                <a:latin typeface="Arbeit Regular" panose="00000500000000000000" pitchFamily="50" charset="0"/>
              </a:rPr>
              <a:t>However, even if they don’t improve, the right action can help prevent, or significantly slow down functional decline at this stage.’ </a:t>
            </a:r>
          </a:p>
          <a:p>
            <a:r>
              <a:rPr lang="en-AU" sz="1800" b="1" i="0" u="none" strike="noStrike" baseline="0" dirty="0">
                <a:solidFill>
                  <a:srgbClr val="284F49"/>
                </a:solidFill>
                <a:latin typeface="Arbeit Semi Bold" panose="00000700000000000000" pitchFamily="50" charset="0"/>
              </a:rPr>
              <a:t>Time </a:t>
            </a:r>
            <a:endParaRPr lang="en-AU" sz="1800" b="0" i="0" u="none" strike="noStrike" baseline="0" dirty="0">
              <a:solidFill>
                <a:srgbClr val="284F49"/>
              </a:solidFill>
              <a:latin typeface="Arbeit Semi Bold" panose="00000700000000000000" pitchFamily="50" charset="0"/>
            </a:endParaRPr>
          </a:p>
          <a:p>
            <a:r>
              <a:rPr lang="en-AU" sz="1800" b="0" i="0" u="none" strike="noStrike" baseline="0" dirty="0">
                <a:solidFill>
                  <a:srgbClr val="284F49"/>
                </a:solidFill>
                <a:latin typeface="Arbeit Regular" panose="00000500000000000000" pitchFamily="50" charset="0"/>
              </a:rPr>
              <a:t>1 minute</a:t>
            </a:r>
            <a:endParaRPr lang="en-AU" dirty="0"/>
          </a:p>
        </p:txBody>
      </p:sp>
      <p:sp>
        <p:nvSpPr>
          <p:cNvPr id="4" name="Slide Number Placeholder 3">
            <a:extLst>
              <a:ext uri="{FF2B5EF4-FFF2-40B4-BE49-F238E27FC236}">
                <a16:creationId xmlns:a16="http://schemas.microsoft.com/office/drawing/2014/main" id="{770F626F-00E1-4229-BCF6-D810575194CA}"/>
              </a:ext>
            </a:extLst>
          </p:cNvPr>
          <p:cNvSpPr>
            <a:spLocks noGrp="1"/>
          </p:cNvSpPr>
          <p:nvPr>
            <p:ph type="sldNum" sz="quarter" idx="5"/>
          </p:nvPr>
        </p:nvSpPr>
        <p:spPr/>
        <p:txBody>
          <a:bodyPr/>
          <a:lstStyle/>
          <a:p>
            <a:fld id="{1064F23B-EEA8-4715-900D-FD12BB57D161}" type="slidenum">
              <a:rPr lang="en-AU" smtClean="0"/>
              <a:t>9</a:t>
            </a:fld>
            <a:endParaRPr lang="en-AU" dirty="0"/>
          </a:p>
        </p:txBody>
      </p:sp>
    </p:spTree>
    <p:extLst>
      <p:ext uri="{BB962C8B-B14F-4D97-AF65-F5344CB8AC3E}">
        <p14:creationId xmlns:p14="http://schemas.microsoft.com/office/powerpoint/2010/main" val="2595483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extLst>
    <p:ext uri="{DCECCB84-F9BA-43D5-87BE-67443E8EF086}">
      <p15:sldGuideLst xmlns:p15="http://schemas.microsoft.com/office/powerpoint/2012/main">
        <p15:guide id="1" orient="horz" pos="3240" userDrawn="1">
          <p15:clr>
            <a:srgbClr val="FBAE40"/>
          </p15:clr>
        </p15:guide>
        <p15:guide id="2" pos="57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11/26/2024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notesSlide" Target="../notesSlides/notesSlide10.xml"/><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23.svg"/><Relationship Id="rId4" Type="http://schemas.openxmlformats.org/officeDocument/2006/relationships/image" Target="../media/image9.pn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notesSlide" Target="../notesSlides/notesSlide11.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9.png"/><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notesSlide" Target="../notesSlides/notesSlide12.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6.svg"/><Relationship Id="rId5" Type="http://schemas.openxmlformats.org/officeDocument/2006/relationships/image" Target="../media/image1.png"/><Relationship Id="rId4" Type="http://schemas.openxmlformats.org/officeDocument/2006/relationships/image" Target="../media/image9.png"/><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notesSlide" Target="../notesSlides/notesSlide13.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27.png"/><Relationship Id="rId4" Type="http://schemas.microsoft.com/office/2018/10/relationships/comments" Target="../comments/modernComment_142_B2A106E2.xml"/><Relationship Id="rId9"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4.xml"/><Relationship Id="rId7" Type="http://schemas.openxmlformats.org/officeDocument/2006/relationships/image" Target="../media/image8.sv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26.svg"/><Relationship Id="rId4" Type="http://schemas.openxmlformats.org/officeDocument/2006/relationships/image" Target="../media/image1.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notesSlide" Target="../notesSlides/notesSlide15.xml"/><Relationship Id="rId7" Type="http://schemas.openxmlformats.org/officeDocument/2006/relationships/image" Target="../media/image8.svg"/><Relationship Id="rId12" Type="http://schemas.openxmlformats.org/officeDocument/2006/relationships/image" Target="../media/image33.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7.png"/><Relationship Id="rId11" Type="http://schemas.openxmlformats.org/officeDocument/2006/relationships/image" Target="../media/image32.png"/><Relationship Id="rId5" Type="http://schemas.openxmlformats.org/officeDocument/2006/relationships/image" Target="../media/image2.svg"/><Relationship Id="rId10" Type="http://schemas.openxmlformats.org/officeDocument/2006/relationships/image" Target="../media/image31.png"/><Relationship Id="rId4" Type="http://schemas.openxmlformats.org/officeDocument/2006/relationships/image" Target="../media/image1.png"/><Relationship Id="rId9"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6.xml"/><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6.png"/><Relationship Id="rId11" Type="http://schemas.openxmlformats.org/officeDocument/2006/relationships/image" Target="../media/image2.svg"/><Relationship Id="rId5" Type="http://schemas.openxmlformats.org/officeDocument/2006/relationships/image" Target="../media/image8.svg"/><Relationship Id="rId10"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2.svg"/><Relationship Id="rId5" Type="http://schemas.openxmlformats.org/officeDocument/2006/relationships/image" Target="../media/image1.png"/><Relationship Id="rId4" Type="http://schemas.microsoft.com/office/2018/10/relationships/comments" Target="../comments/modernComment_145_FE2F09FD.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2.svg"/><Relationship Id="rId5" Type="http://schemas.openxmlformats.org/officeDocument/2006/relationships/image" Target="../media/image1.png"/><Relationship Id="rId4" Type="http://schemas.microsoft.com/office/2018/10/relationships/comments" Target="../comments/modernComment_146_D3582D5E.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38.png"/><Relationship Id="rId5" Type="http://schemas.openxmlformats.org/officeDocument/2006/relationships/image" Target="../media/image2.sv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notesSlide" Target="../notesSlides/notesSlide2.xml"/><Relationship Id="rId7" Type="http://schemas.openxmlformats.org/officeDocument/2006/relationships/image" Target="../media/image6.png"/><Relationship Id="rId12" Type="http://schemas.microsoft.com/office/2007/relationships/diagramDrawing" Target="../diagrams/drawing1.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5.svg"/><Relationship Id="rId11" Type="http://schemas.openxmlformats.org/officeDocument/2006/relationships/diagramColors" Target="../diagrams/colors1.xml"/><Relationship Id="rId5" Type="http://schemas.openxmlformats.org/officeDocument/2006/relationships/image" Target="../media/image4.png"/><Relationship Id="rId10" Type="http://schemas.openxmlformats.org/officeDocument/2006/relationships/diagramQuickStyle" Target="../diagrams/quickStyle1.xml"/><Relationship Id="rId4" Type="http://schemas.microsoft.com/office/2018/10/relationships/comments" Target="../comments/modernComment_101_0.xml"/><Relationship Id="rId9"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40.png"/><Relationship Id="rId4" Type="http://schemas.microsoft.com/office/2018/10/relationships/comments" Target="../comments/modernComment_148_1745BE0F.xml"/><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1.xml"/><Relationship Id="rId7" Type="http://schemas.openxmlformats.org/officeDocument/2006/relationships/image" Target="../media/image8.sv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7.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2.svg"/><Relationship Id="rId5" Type="http://schemas.openxmlformats.org/officeDocument/2006/relationships/image" Target="../media/image1.png"/><Relationship Id="rId4" Type="http://schemas.microsoft.com/office/2018/10/relationships/comments" Target="../comments/modernComment_124_FFCB3CFB.xml"/></Relationships>
</file>

<file path=ppt/slides/_rels/slide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notesSlide" Target="../notesSlides/notesSlide4.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svg"/><Relationship Id="rId5" Type="http://schemas.openxmlformats.org/officeDocument/2006/relationships/image" Target="../media/image1.png"/><Relationship Id="rId4" Type="http://schemas.microsoft.com/office/2018/10/relationships/comments" Target="../comments/modernComment_137_35BE7C63.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svg"/><Relationship Id="rId3" Type="http://schemas.openxmlformats.org/officeDocument/2006/relationships/notesSlide" Target="../notesSlides/notesSlide6.xml"/><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 Type="http://schemas.openxmlformats.org/officeDocument/2006/relationships/slideLayout" Target="../slideLayouts/slideLayout7.xml"/><Relationship Id="rId16" Type="http://schemas.openxmlformats.org/officeDocument/2006/relationships/image" Target="../media/image19.svg"/><Relationship Id="rId1" Type="http://schemas.openxmlformats.org/officeDocument/2006/relationships/tags" Target="../tags/tag6.xml"/><Relationship Id="rId6" Type="http://schemas.openxmlformats.org/officeDocument/2006/relationships/image" Target="../media/image2.svg"/><Relationship Id="rId11" Type="http://schemas.openxmlformats.org/officeDocument/2006/relationships/image" Target="../media/image14.png"/><Relationship Id="rId5" Type="http://schemas.openxmlformats.org/officeDocument/2006/relationships/image" Target="../media/image1.png"/><Relationship Id="rId15" Type="http://schemas.openxmlformats.org/officeDocument/2006/relationships/image" Target="../media/image18.png"/><Relationship Id="rId10" Type="http://schemas.openxmlformats.org/officeDocument/2006/relationships/image" Target="../media/image13.svg"/><Relationship Id="rId19" Type="http://schemas.openxmlformats.org/officeDocument/2006/relationships/image" Target="../media/image22.jpg"/><Relationship Id="rId4" Type="http://schemas.microsoft.com/office/2018/10/relationships/comments" Target="../comments/modernComment_104_0.xml"/><Relationship Id="rId9" Type="http://schemas.openxmlformats.org/officeDocument/2006/relationships/image" Target="../media/image12.png"/><Relationship Id="rId14" Type="http://schemas.openxmlformats.org/officeDocument/2006/relationships/image" Target="../media/image17.sv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7.xml"/><Relationship Id="rId7" Type="http://schemas.openxmlformats.org/officeDocument/2006/relationships/image" Target="../media/image23.sv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7.png"/><Relationship Id="rId5" Type="http://schemas.openxmlformats.org/officeDocument/2006/relationships/image" Target="../media/image2.svg"/><Relationship Id="rId10" Type="http://schemas.openxmlformats.org/officeDocument/2006/relationships/image" Target="../media/image25.png"/><Relationship Id="rId4" Type="http://schemas.openxmlformats.org/officeDocument/2006/relationships/image" Target="../media/image1.png"/><Relationship Id="rId9" Type="http://schemas.openxmlformats.org/officeDocument/2006/relationships/image" Target="../media/image24.sv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8.xml"/><Relationship Id="rId7" Type="http://schemas.openxmlformats.org/officeDocument/2006/relationships/image" Target="../media/image26.sv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image" Target="../media/image9.png"/><Relationship Id="rId10" Type="http://schemas.openxmlformats.org/officeDocument/2006/relationships/image" Target="../media/image8.svg"/><Relationship Id="rId4" Type="http://schemas.microsoft.com/office/2018/10/relationships/comments" Target="../comments/modernComment_13B_844558FA.xml"/><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notesSlide" Target="../notesSlides/notesSlide9.xml"/><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9.png"/><Relationship Id="rId9"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0">
            <a:extLst>
              <a:ext uri="{FF2B5EF4-FFF2-40B4-BE49-F238E27FC236}">
                <a16:creationId xmlns:a16="http://schemas.microsoft.com/office/drawing/2014/main" id="{209D14F9-DC73-1D5B-CEB2-45D49B0B0AE9}"/>
              </a:ext>
            </a:extLst>
          </p:cNvPr>
          <p:cNvSpPr/>
          <p:nvPr/>
        </p:nvSpPr>
        <p:spPr>
          <a:xfrm rot="10800000">
            <a:off x="-1" y="3200397"/>
            <a:ext cx="9127957" cy="3886201"/>
          </a:xfrm>
          <a:custGeom>
            <a:avLst/>
            <a:gdLst/>
            <a:ahLst/>
            <a:cxnLst/>
            <a:rect l="l" t="t" r="r" b="b"/>
            <a:pathLst>
              <a:path w="10703548" h="1206582">
                <a:moveTo>
                  <a:pt x="0" y="0"/>
                </a:moveTo>
                <a:lnTo>
                  <a:pt x="10703548" y="0"/>
                </a:lnTo>
                <a:lnTo>
                  <a:pt x="10703548" y="1206582"/>
                </a:lnTo>
                <a:lnTo>
                  <a:pt x="0" y="1206582"/>
                </a:lnTo>
                <a:lnTo>
                  <a:pt x="0" y="0"/>
                </a:lnTo>
                <a:close/>
              </a:path>
            </a:pathLst>
          </a:custGeom>
          <a:blipFill>
            <a:blip r:embed="rId3">
              <a:extLst>
                <a:ext uri="{96DAC541-7B7A-43D3-8B79-37D633B846F1}">
                  <asvg:svgBlip xmlns:asvg="http://schemas.microsoft.com/office/drawing/2016/SVG/main" r:embed="rId4"/>
                </a:ext>
              </a:extLst>
            </a:blip>
            <a:stretch>
              <a:fillRect l="-1" r="-232226"/>
            </a:stretch>
          </a:blipFill>
        </p:spPr>
        <p:txBody>
          <a:bodyPr/>
          <a:lstStyle/>
          <a:p>
            <a:endParaRPr lang="en-AU" dirty="0"/>
          </a:p>
        </p:txBody>
      </p:sp>
      <p:sp>
        <p:nvSpPr>
          <p:cNvPr id="2" name="Freeform 2"/>
          <p:cNvSpPr/>
          <p:nvPr/>
        </p:nvSpPr>
        <p:spPr>
          <a:xfrm>
            <a:off x="9150798" y="38100"/>
            <a:ext cx="9670602" cy="10387525"/>
          </a:xfrm>
          <a:custGeom>
            <a:avLst/>
            <a:gdLst/>
            <a:ahLst/>
            <a:cxnLst/>
            <a:rect l="l" t="t" r="r" b="b"/>
            <a:pathLst>
              <a:path w="9670602" h="10387525">
                <a:moveTo>
                  <a:pt x="0" y="0"/>
                </a:moveTo>
                <a:lnTo>
                  <a:pt x="9670602" y="0"/>
                </a:lnTo>
                <a:lnTo>
                  <a:pt x="9670602" y="10387525"/>
                </a:lnTo>
                <a:lnTo>
                  <a:pt x="0" y="10387525"/>
                </a:lnTo>
                <a:lnTo>
                  <a:pt x="0" y="0"/>
                </a:lnTo>
                <a:close/>
              </a:path>
            </a:pathLst>
          </a:custGeom>
          <a:blipFill>
            <a:blip r:embed="rId5"/>
            <a:stretch>
              <a:fillRect l="-488" r="-488"/>
            </a:stretch>
          </a:blipFill>
        </p:spPr>
        <p:txBody>
          <a:bodyPr/>
          <a:lstStyle/>
          <a:p>
            <a:endParaRPr lang="en-AU" dirty="0"/>
          </a:p>
        </p:txBody>
      </p:sp>
      <p:sp>
        <p:nvSpPr>
          <p:cNvPr id="4" name="TextBox 4"/>
          <p:cNvSpPr txBox="1"/>
          <p:nvPr/>
        </p:nvSpPr>
        <p:spPr>
          <a:xfrm>
            <a:off x="696347" y="7892645"/>
            <a:ext cx="6999853" cy="523157"/>
          </a:xfrm>
          <a:prstGeom prst="rect">
            <a:avLst/>
          </a:prstGeom>
        </p:spPr>
        <p:txBody>
          <a:bodyPr wrap="square" lIns="0" tIns="0" rIns="0" bIns="0" rtlCol="0" anchor="t">
            <a:spAutoFit/>
          </a:bodyPr>
          <a:lstStyle/>
          <a:p>
            <a:pPr algn="just">
              <a:lnSpc>
                <a:spcPts val="4274"/>
              </a:lnSpc>
            </a:pPr>
            <a:r>
              <a:rPr lang="en-US" sz="3200" dirty="0">
                <a:solidFill>
                  <a:srgbClr val="274E4A"/>
                </a:solidFill>
                <a:latin typeface="Mark Pro" panose="020B0504020201010104" pitchFamily="34" charset="0"/>
              </a:rPr>
              <a:t>Bitesize Skills Development</a:t>
            </a:r>
          </a:p>
        </p:txBody>
      </p:sp>
      <p:sp>
        <p:nvSpPr>
          <p:cNvPr id="5" name="TextBox 5"/>
          <p:cNvSpPr txBox="1"/>
          <p:nvPr/>
        </p:nvSpPr>
        <p:spPr>
          <a:xfrm>
            <a:off x="738497" y="3464200"/>
            <a:ext cx="6771253" cy="2523768"/>
          </a:xfrm>
          <a:prstGeom prst="rect">
            <a:avLst/>
          </a:prstGeom>
        </p:spPr>
        <p:txBody>
          <a:bodyPr wrap="square" lIns="0" tIns="0" rIns="0" bIns="0" rtlCol="0" anchor="t">
            <a:spAutoFit/>
          </a:bodyPr>
          <a:lstStyle/>
          <a:p>
            <a:pPr algn="l"/>
            <a:r>
              <a:rPr lang="en-US" sz="6600" b="1" dirty="0">
                <a:solidFill>
                  <a:schemeClr val="bg1"/>
                </a:solidFill>
                <a:latin typeface="Mark Pro" panose="020B0504020201010104" pitchFamily="34" charset="0"/>
              </a:rPr>
              <a:t>Introducing LifeCurve™</a:t>
            </a:r>
          </a:p>
          <a:p>
            <a:pPr algn="l"/>
            <a:endParaRPr lang="en-US" sz="3200" b="1" dirty="0">
              <a:solidFill>
                <a:schemeClr val="bg1"/>
              </a:solidFill>
              <a:latin typeface="Mark Pro" panose="020B0504020201010104" pitchFamily="34" charset="0"/>
            </a:endParaRPr>
          </a:p>
        </p:txBody>
      </p:sp>
      <p:sp>
        <p:nvSpPr>
          <p:cNvPr id="6" name="TextBox 6"/>
          <p:cNvSpPr txBox="1"/>
          <p:nvPr/>
        </p:nvSpPr>
        <p:spPr>
          <a:xfrm>
            <a:off x="696347" y="8420100"/>
            <a:ext cx="6618853" cy="656334"/>
          </a:xfrm>
          <a:prstGeom prst="rect">
            <a:avLst/>
          </a:prstGeom>
        </p:spPr>
        <p:txBody>
          <a:bodyPr wrap="square" lIns="0" tIns="0" rIns="0" bIns="0" rtlCol="0" anchor="t">
            <a:spAutoFit/>
          </a:bodyPr>
          <a:lstStyle/>
          <a:p>
            <a:pPr algn="l">
              <a:lnSpc>
                <a:spcPts val="5755"/>
              </a:lnSpc>
              <a:spcBef>
                <a:spcPct val="0"/>
              </a:spcBef>
            </a:pPr>
            <a:r>
              <a:rPr lang="en-US" sz="3200" dirty="0">
                <a:solidFill>
                  <a:srgbClr val="294F4A"/>
                </a:solidFill>
                <a:latin typeface="Mark Pro" panose="020B0504020201010104" pitchFamily="34" charset="0"/>
              </a:rPr>
              <a:t>‘Stepping back from stepping in’</a:t>
            </a:r>
          </a:p>
        </p:txBody>
      </p:sp>
      <p:sp>
        <p:nvSpPr>
          <p:cNvPr id="3" name="TextBox 2">
            <a:extLst>
              <a:ext uri="{FF2B5EF4-FFF2-40B4-BE49-F238E27FC236}">
                <a16:creationId xmlns:a16="http://schemas.microsoft.com/office/drawing/2014/main" id="{798FCA21-E2F1-2400-3AEF-D34E337BA3FB}"/>
              </a:ext>
            </a:extLst>
          </p:cNvPr>
          <p:cNvSpPr txBox="1"/>
          <p:nvPr/>
        </p:nvSpPr>
        <p:spPr>
          <a:xfrm>
            <a:off x="715655" y="5588332"/>
            <a:ext cx="7590145" cy="1077218"/>
          </a:xfrm>
          <a:prstGeom prst="rect">
            <a:avLst/>
          </a:prstGeom>
          <a:noFill/>
        </p:spPr>
        <p:txBody>
          <a:bodyPr wrap="square" rtlCol="0">
            <a:spAutoFit/>
          </a:bodyPr>
          <a:lstStyle/>
          <a:p>
            <a:r>
              <a:rPr lang="en-US" sz="3200" dirty="0">
                <a:solidFill>
                  <a:schemeClr val="bg1"/>
                </a:solidFill>
                <a:latin typeface="Mark Pro" panose="020B0504020201010104" pitchFamily="34" charset="0"/>
              </a:rPr>
              <a:t>A new perspective on the reablement discussion</a:t>
            </a:r>
          </a:p>
        </p:txBody>
      </p:sp>
    </p:spTree>
    <p:extLst>
      <p:ext uri="{BB962C8B-B14F-4D97-AF65-F5344CB8AC3E}">
        <p14:creationId xmlns:p14="http://schemas.microsoft.com/office/powerpoint/2010/main" val="324177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6EBB2-81B6-4379-1560-B8CB6A916DD7}"/>
            </a:ext>
          </a:extLst>
        </p:cNvPr>
        <p:cNvGrpSpPr/>
        <p:nvPr/>
      </p:nvGrpSpPr>
      <p:grpSpPr>
        <a:xfrm>
          <a:off x="0" y="0"/>
          <a:ext cx="0" cy="0"/>
          <a:chOff x="0" y="0"/>
          <a:chExt cx="0" cy="0"/>
        </a:xfrm>
      </p:grpSpPr>
      <p:pic>
        <p:nvPicPr>
          <p:cNvPr id="4" name="Picture 3" descr="A picture of the LifeCurve, a tool for showcasing age-related functional losses. ">
            <a:extLst>
              <a:ext uri="{FF2B5EF4-FFF2-40B4-BE49-F238E27FC236}">
                <a16:creationId xmlns:a16="http://schemas.microsoft.com/office/drawing/2014/main" id="{BA5E8C36-27E7-647D-9B1A-E55E71FB3D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7447" y="2781300"/>
            <a:ext cx="8429953" cy="7066812"/>
          </a:xfrm>
          <a:prstGeom prst="rect">
            <a:avLst/>
          </a:prstGeom>
        </p:spPr>
      </p:pic>
      <p:sp>
        <p:nvSpPr>
          <p:cNvPr id="5" name="Freeform 12">
            <a:extLst>
              <a:ext uri="{FF2B5EF4-FFF2-40B4-BE49-F238E27FC236}">
                <a16:creationId xmlns:a16="http://schemas.microsoft.com/office/drawing/2014/main" id="{8461931E-E1DE-BD5F-CC81-DF7E10EFE24F}"/>
              </a:ext>
            </a:extLst>
          </p:cNvPr>
          <p:cNvSpPr/>
          <p:nvPr/>
        </p:nvSpPr>
        <p:spPr>
          <a:xfrm>
            <a:off x="1606890" y="6513203"/>
            <a:ext cx="6772200" cy="1925942"/>
          </a:xfrm>
          <a:prstGeom prst="roundRect">
            <a:avLst/>
          </a:prstGeom>
          <a:noFill/>
          <a:ln w="63500">
            <a:solidFill>
              <a:srgbClr val="00B6AD"/>
            </a:solidFill>
          </a:ln>
        </p:spPr>
        <p:txBody>
          <a:bodyPr/>
          <a:lstStyle/>
          <a:p>
            <a:endParaRPr lang="en-AU" dirty="0"/>
          </a:p>
        </p:txBody>
      </p:sp>
      <p:sp>
        <p:nvSpPr>
          <p:cNvPr id="20" name="Freeform 20">
            <a:extLst>
              <a:ext uri="{FF2B5EF4-FFF2-40B4-BE49-F238E27FC236}">
                <a16:creationId xmlns:a16="http://schemas.microsoft.com/office/drawing/2014/main" id="{F5C0BA52-B128-1469-F863-3C6737B7F2E6}"/>
              </a:ext>
            </a:extLst>
          </p:cNvPr>
          <p:cNvSpPr/>
          <p:nvPr/>
        </p:nvSpPr>
        <p:spPr>
          <a:xfrm rot="-10800000">
            <a:off x="-2057400" y="1041318"/>
            <a:ext cx="5791200" cy="1206582"/>
          </a:xfrm>
          <a:custGeom>
            <a:avLst/>
            <a:gdLst/>
            <a:ahLst/>
            <a:cxnLst/>
            <a:rect l="l" t="t" r="r" b="b"/>
            <a:pathLst>
              <a:path w="10703548" h="1206582">
                <a:moveTo>
                  <a:pt x="0" y="0"/>
                </a:moveTo>
                <a:lnTo>
                  <a:pt x="10703548" y="0"/>
                </a:lnTo>
                <a:lnTo>
                  <a:pt x="10703548" y="1206582"/>
                </a:lnTo>
                <a:lnTo>
                  <a:pt x="0" y="12065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dirty="0"/>
          </a:p>
        </p:txBody>
      </p:sp>
      <p:sp>
        <p:nvSpPr>
          <p:cNvPr id="21" name="TextBox 21">
            <a:extLst>
              <a:ext uri="{FF2B5EF4-FFF2-40B4-BE49-F238E27FC236}">
                <a16:creationId xmlns:a16="http://schemas.microsoft.com/office/drawing/2014/main" id="{6A34B040-99C5-1B51-D3B9-B006A40F543F}"/>
              </a:ext>
            </a:extLst>
          </p:cNvPr>
          <p:cNvSpPr txBox="1"/>
          <p:nvPr/>
        </p:nvSpPr>
        <p:spPr>
          <a:xfrm>
            <a:off x="685800" y="1214055"/>
            <a:ext cx="7693290" cy="729046"/>
          </a:xfrm>
          <a:prstGeom prst="rect">
            <a:avLst/>
          </a:prstGeom>
        </p:spPr>
        <p:txBody>
          <a:bodyPr lIns="0" tIns="0" rIns="0" bIns="0" rtlCol="0" anchor="t">
            <a:spAutoFit/>
          </a:bodyPr>
          <a:lstStyle/>
          <a:p>
            <a:pPr algn="l">
              <a:lnSpc>
                <a:spcPts val="6299"/>
              </a:lnSpc>
              <a:spcBef>
                <a:spcPct val="0"/>
              </a:spcBef>
            </a:pPr>
            <a:r>
              <a:rPr lang="en-US" sz="4000" b="1" dirty="0">
                <a:solidFill>
                  <a:srgbClr val="FFFFFF"/>
                </a:solidFill>
                <a:latin typeface="Mark Pro" panose="020B0504020201010104" pitchFamily="34" charset="0"/>
              </a:rPr>
              <a:t>The curves</a:t>
            </a:r>
          </a:p>
        </p:txBody>
      </p:sp>
      <p:sp>
        <p:nvSpPr>
          <p:cNvPr id="23" name="TextBox 23">
            <a:extLst>
              <a:ext uri="{FF2B5EF4-FFF2-40B4-BE49-F238E27FC236}">
                <a16:creationId xmlns:a16="http://schemas.microsoft.com/office/drawing/2014/main" id="{E93B92E2-3E0B-71E3-22B9-B48687B1A099}"/>
              </a:ext>
            </a:extLst>
          </p:cNvPr>
          <p:cNvSpPr txBox="1"/>
          <p:nvPr/>
        </p:nvSpPr>
        <p:spPr>
          <a:xfrm>
            <a:off x="2700935" y="8462446"/>
            <a:ext cx="2709265" cy="572273"/>
          </a:xfrm>
          <a:prstGeom prst="rect">
            <a:avLst/>
          </a:prstGeom>
        </p:spPr>
        <p:txBody>
          <a:bodyPr wrap="square" lIns="0" tIns="0" rIns="0" bIns="0" rtlCol="0" anchor="t">
            <a:spAutoFit/>
          </a:bodyPr>
          <a:lstStyle/>
          <a:p>
            <a:pPr marL="0" lvl="0" indent="0" algn="l">
              <a:lnSpc>
                <a:spcPts val="4689"/>
              </a:lnSpc>
              <a:spcBef>
                <a:spcPct val="0"/>
              </a:spcBef>
            </a:pPr>
            <a:r>
              <a:rPr lang="en-US" sz="3349" u="none" strike="noStrike" dirty="0">
                <a:solidFill>
                  <a:srgbClr val="FFFFFF"/>
                </a:solidFill>
                <a:latin typeface="Poppins Medium"/>
              </a:rPr>
              <a:t>Bullet point</a:t>
            </a:r>
          </a:p>
        </p:txBody>
      </p:sp>
      <p:sp>
        <p:nvSpPr>
          <p:cNvPr id="47" name="Freeform 12">
            <a:extLst>
              <a:ext uri="{FF2B5EF4-FFF2-40B4-BE49-F238E27FC236}">
                <a16:creationId xmlns:a16="http://schemas.microsoft.com/office/drawing/2014/main" id="{CC8A7F04-7B38-BE11-A9AD-DBAC4D3A9C5E}"/>
              </a:ext>
            </a:extLst>
          </p:cNvPr>
          <p:cNvSpPr/>
          <p:nvPr/>
        </p:nvSpPr>
        <p:spPr>
          <a:xfrm>
            <a:off x="1606890" y="4261177"/>
            <a:ext cx="6772200" cy="1925942"/>
          </a:xfrm>
          <a:prstGeom prst="roundRect">
            <a:avLst/>
          </a:prstGeom>
          <a:noFill/>
          <a:ln w="63500">
            <a:solidFill>
              <a:srgbClr val="00B6AD"/>
            </a:solidFill>
          </a:ln>
        </p:spPr>
        <p:txBody>
          <a:bodyPr/>
          <a:lstStyle/>
          <a:p>
            <a:endParaRPr lang="en-AU" dirty="0"/>
          </a:p>
        </p:txBody>
      </p:sp>
      <p:sp>
        <p:nvSpPr>
          <p:cNvPr id="48" name="TextBox 13">
            <a:extLst>
              <a:ext uri="{FF2B5EF4-FFF2-40B4-BE49-F238E27FC236}">
                <a16:creationId xmlns:a16="http://schemas.microsoft.com/office/drawing/2014/main" id="{4BB1FEE5-D662-FFE0-2C70-C591A236D24B}"/>
              </a:ext>
            </a:extLst>
          </p:cNvPr>
          <p:cNvSpPr txBox="1"/>
          <p:nvPr/>
        </p:nvSpPr>
        <p:spPr>
          <a:xfrm>
            <a:off x="1676269" y="4197711"/>
            <a:ext cx="5510309" cy="1227016"/>
          </a:xfrm>
          <a:prstGeom prst="roundRect">
            <a:avLst/>
          </a:prstGeom>
        </p:spPr>
        <p:txBody>
          <a:bodyPr lIns="50800" tIns="50800" rIns="50800" bIns="50800" rtlCol="0" anchor="ctr"/>
          <a:lstStyle/>
          <a:p>
            <a:pPr algn="ctr">
              <a:lnSpc>
                <a:spcPts val="3359"/>
              </a:lnSpc>
            </a:pPr>
            <a:endParaRPr dirty="0"/>
          </a:p>
        </p:txBody>
      </p:sp>
      <p:sp>
        <p:nvSpPr>
          <p:cNvPr id="50" name="TextBox 23">
            <a:extLst>
              <a:ext uri="{FF2B5EF4-FFF2-40B4-BE49-F238E27FC236}">
                <a16:creationId xmlns:a16="http://schemas.microsoft.com/office/drawing/2014/main" id="{09723106-2FE6-B014-802D-80875E4C5D10}"/>
              </a:ext>
            </a:extLst>
          </p:cNvPr>
          <p:cNvSpPr txBox="1"/>
          <p:nvPr/>
        </p:nvSpPr>
        <p:spPr>
          <a:xfrm>
            <a:off x="2597490" y="4335282"/>
            <a:ext cx="5319838" cy="1777731"/>
          </a:xfrm>
          <a:prstGeom prst="rect">
            <a:avLst/>
          </a:prstGeom>
        </p:spPr>
        <p:txBody>
          <a:bodyPr wrap="square" lIns="0" tIns="0" rIns="0" bIns="0" rtlCol="0" anchor="t">
            <a:spAutoFit/>
          </a:bodyPr>
          <a:lstStyle/>
          <a:p>
            <a:pPr marL="0" lvl="0" indent="0" algn="l">
              <a:lnSpc>
                <a:spcPts val="4689"/>
              </a:lnSpc>
              <a:spcBef>
                <a:spcPct val="0"/>
              </a:spcBef>
            </a:pPr>
            <a:r>
              <a:rPr lang="en-US" sz="3349" u="none" strike="noStrike" dirty="0">
                <a:solidFill>
                  <a:srgbClr val="274E4A"/>
                </a:solidFill>
                <a:latin typeface="Mark Pro" panose="020B0504020201010104" pitchFamily="34" charset="0"/>
              </a:rPr>
              <a:t>The</a:t>
            </a:r>
            <a:r>
              <a:rPr lang="en-US" sz="3349" u="none" strike="noStrike" dirty="0">
                <a:latin typeface="Mark Pro" panose="020B0504020201010104" pitchFamily="34" charset="0"/>
              </a:rPr>
              <a:t> </a:t>
            </a:r>
            <a:r>
              <a:rPr lang="en-US" sz="3349" b="1" u="none" strike="noStrike" dirty="0">
                <a:solidFill>
                  <a:schemeClr val="accent4">
                    <a:lumMod val="75000"/>
                  </a:schemeClr>
                </a:solidFill>
                <a:latin typeface="Mark Pro" panose="020B0504020201010104" pitchFamily="34" charset="0"/>
              </a:rPr>
              <a:t>purple</a:t>
            </a:r>
            <a:r>
              <a:rPr lang="en-US" sz="3349" u="none" strike="noStrike" dirty="0">
                <a:solidFill>
                  <a:srgbClr val="FFFFFF"/>
                </a:solidFill>
                <a:latin typeface="Mark Pro" panose="020B0504020201010104" pitchFamily="34" charset="0"/>
              </a:rPr>
              <a:t> </a:t>
            </a:r>
            <a:r>
              <a:rPr lang="en-US" sz="3349" u="none" strike="noStrike" dirty="0">
                <a:solidFill>
                  <a:srgbClr val="274E4A"/>
                </a:solidFill>
                <a:latin typeface="Mark Pro" panose="020B0504020201010104" pitchFamily="34" charset="0"/>
              </a:rPr>
              <a:t>curve represents an </a:t>
            </a:r>
            <a:r>
              <a:rPr lang="en-US" sz="3349" b="1" u="none" strike="noStrike" dirty="0">
                <a:solidFill>
                  <a:srgbClr val="274E4A"/>
                </a:solidFill>
                <a:latin typeface="Mark Pro" panose="020B0504020201010104" pitchFamily="34" charset="0"/>
              </a:rPr>
              <a:t>early</a:t>
            </a:r>
            <a:r>
              <a:rPr lang="en-US" sz="3349" u="none" strike="noStrike" dirty="0">
                <a:solidFill>
                  <a:srgbClr val="274E4A"/>
                </a:solidFill>
                <a:latin typeface="Mark Pro" panose="020B0504020201010104" pitchFamily="34" charset="0"/>
              </a:rPr>
              <a:t> and </a:t>
            </a:r>
            <a:r>
              <a:rPr lang="en-US" sz="3349" b="1" u="none" strike="noStrike" dirty="0">
                <a:solidFill>
                  <a:srgbClr val="274E4A"/>
                </a:solidFill>
                <a:latin typeface="Mark Pro" panose="020B0504020201010104" pitchFamily="34" charset="0"/>
              </a:rPr>
              <a:t>rapid</a:t>
            </a:r>
            <a:r>
              <a:rPr lang="en-US" sz="3349" u="none" strike="noStrike" dirty="0">
                <a:solidFill>
                  <a:srgbClr val="274E4A"/>
                </a:solidFill>
                <a:latin typeface="Mark Pro" panose="020B0504020201010104" pitchFamily="34" charset="0"/>
              </a:rPr>
              <a:t> functional decline</a:t>
            </a:r>
          </a:p>
        </p:txBody>
      </p:sp>
      <p:grpSp>
        <p:nvGrpSpPr>
          <p:cNvPr id="7" name="Group 6">
            <a:extLst>
              <a:ext uri="{FF2B5EF4-FFF2-40B4-BE49-F238E27FC236}">
                <a16:creationId xmlns:a16="http://schemas.microsoft.com/office/drawing/2014/main" id="{D5C1B296-5C55-E8DD-2EE7-244A3E6677C0}"/>
              </a:ext>
            </a:extLst>
          </p:cNvPr>
          <p:cNvGrpSpPr/>
          <p:nvPr/>
        </p:nvGrpSpPr>
        <p:grpSpPr>
          <a:xfrm>
            <a:off x="1094494" y="4648099"/>
            <a:ext cx="1163550" cy="1163550"/>
            <a:chOff x="1298498" y="4261178"/>
            <a:chExt cx="1163550" cy="1163550"/>
          </a:xfrm>
        </p:grpSpPr>
        <p:sp>
          <p:nvSpPr>
            <p:cNvPr id="49" name="Freeform 14">
              <a:extLst>
                <a:ext uri="{FF2B5EF4-FFF2-40B4-BE49-F238E27FC236}">
                  <a16:creationId xmlns:a16="http://schemas.microsoft.com/office/drawing/2014/main" id="{A910BA7D-3565-AA46-0E99-67450C4C325D}"/>
                </a:ext>
              </a:extLst>
            </p:cNvPr>
            <p:cNvSpPr/>
            <p:nvPr/>
          </p:nvSpPr>
          <p:spPr>
            <a:xfrm>
              <a:off x="1298498" y="4261178"/>
              <a:ext cx="1163550" cy="1163550"/>
            </a:xfrm>
            <a:custGeom>
              <a:avLst/>
              <a:gdLst/>
              <a:ahLst/>
              <a:cxnLst/>
              <a:rect l="l" t="t" r="r" b="b"/>
              <a:pathLst>
                <a:path w="1163550" h="1163550">
                  <a:moveTo>
                    <a:pt x="0" y="0"/>
                  </a:moveTo>
                  <a:lnTo>
                    <a:pt x="1163550" y="0"/>
                  </a:lnTo>
                  <a:lnTo>
                    <a:pt x="1163550" y="1163551"/>
                  </a:lnTo>
                  <a:lnTo>
                    <a:pt x="0" y="1163551"/>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AU" dirty="0"/>
            </a:p>
          </p:txBody>
        </p:sp>
        <p:sp>
          <p:nvSpPr>
            <p:cNvPr id="51" name="Freeform 29">
              <a:extLst>
                <a:ext uri="{FF2B5EF4-FFF2-40B4-BE49-F238E27FC236}">
                  <a16:creationId xmlns:a16="http://schemas.microsoft.com/office/drawing/2014/main" id="{5AD6D92A-1ED5-54DC-8262-A25D1BB79250}"/>
                </a:ext>
              </a:extLst>
            </p:cNvPr>
            <p:cNvSpPr/>
            <p:nvPr/>
          </p:nvSpPr>
          <p:spPr>
            <a:xfrm>
              <a:off x="1471448" y="4432889"/>
              <a:ext cx="783956" cy="783956"/>
            </a:xfrm>
            <a:custGeom>
              <a:avLst/>
              <a:gdLst/>
              <a:ahLst/>
              <a:cxnLst/>
              <a:rect l="l" t="t" r="r" b="b"/>
              <a:pathLst>
                <a:path w="783956" h="783956">
                  <a:moveTo>
                    <a:pt x="0" y="0"/>
                  </a:moveTo>
                  <a:lnTo>
                    <a:pt x="783956" y="0"/>
                  </a:lnTo>
                  <a:lnTo>
                    <a:pt x="783956" y="783955"/>
                  </a:lnTo>
                  <a:lnTo>
                    <a:pt x="0" y="7839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dirty="0"/>
            </a:p>
          </p:txBody>
        </p:sp>
      </p:grpSp>
      <p:sp>
        <p:nvSpPr>
          <p:cNvPr id="6" name="TextBox 23">
            <a:extLst>
              <a:ext uri="{FF2B5EF4-FFF2-40B4-BE49-F238E27FC236}">
                <a16:creationId xmlns:a16="http://schemas.microsoft.com/office/drawing/2014/main" id="{BE668E31-0C9B-AFE0-2965-AFEECB46C096}"/>
              </a:ext>
            </a:extLst>
          </p:cNvPr>
          <p:cNvSpPr txBox="1"/>
          <p:nvPr/>
        </p:nvSpPr>
        <p:spPr>
          <a:xfrm>
            <a:off x="2628900" y="6595869"/>
            <a:ext cx="5288428" cy="1760610"/>
          </a:xfrm>
          <a:prstGeom prst="rect">
            <a:avLst/>
          </a:prstGeom>
        </p:spPr>
        <p:txBody>
          <a:bodyPr wrap="square" lIns="0" tIns="0" rIns="0" bIns="0" rtlCol="0" anchor="t">
            <a:spAutoFit/>
          </a:bodyPr>
          <a:lstStyle/>
          <a:p>
            <a:pPr marL="0" lvl="0" indent="0" algn="l">
              <a:lnSpc>
                <a:spcPts val="4689"/>
              </a:lnSpc>
              <a:spcBef>
                <a:spcPct val="0"/>
              </a:spcBef>
            </a:pPr>
            <a:r>
              <a:rPr lang="en-US" sz="3349" u="none" strike="noStrike" dirty="0">
                <a:solidFill>
                  <a:srgbClr val="274E4A"/>
                </a:solidFill>
                <a:latin typeface="Mark Pro" panose="020B0504020201010104" pitchFamily="34" charset="0"/>
              </a:rPr>
              <a:t>The</a:t>
            </a:r>
            <a:r>
              <a:rPr lang="en-US" sz="3349" u="none" strike="noStrike" dirty="0">
                <a:solidFill>
                  <a:srgbClr val="FFFFFF"/>
                </a:solidFill>
                <a:latin typeface="Mark Pro" panose="020B0504020201010104" pitchFamily="34" charset="0"/>
              </a:rPr>
              <a:t> </a:t>
            </a:r>
            <a:r>
              <a:rPr lang="en-US" sz="3349" b="1" u="none" strike="noStrike" dirty="0">
                <a:solidFill>
                  <a:srgbClr val="6087CE"/>
                </a:solidFill>
                <a:latin typeface="Mark Pro" panose="020B0504020201010104" pitchFamily="34" charset="0"/>
              </a:rPr>
              <a:t>blue</a:t>
            </a:r>
            <a:r>
              <a:rPr lang="en-US" sz="3349" u="none" strike="noStrike" dirty="0">
                <a:solidFill>
                  <a:srgbClr val="FFFFFF"/>
                </a:solidFill>
                <a:latin typeface="Mark Pro" panose="020B0504020201010104" pitchFamily="34" charset="0"/>
              </a:rPr>
              <a:t> </a:t>
            </a:r>
            <a:r>
              <a:rPr lang="en-US" sz="3349" u="none" strike="noStrike" dirty="0">
                <a:solidFill>
                  <a:srgbClr val="274E4A"/>
                </a:solidFill>
                <a:latin typeface="Mark Pro" panose="020B0504020201010104" pitchFamily="34" charset="0"/>
              </a:rPr>
              <a:t>curve represents a </a:t>
            </a:r>
            <a:r>
              <a:rPr lang="en-US" sz="3349" b="1" u="none" strike="noStrike" dirty="0">
                <a:solidFill>
                  <a:srgbClr val="274E4A"/>
                </a:solidFill>
                <a:latin typeface="Mark Pro" panose="020B0504020201010104" pitchFamily="34" charset="0"/>
              </a:rPr>
              <a:t>delayed</a:t>
            </a:r>
            <a:r>
              <a:rPr lang="en-US" sz="3349" u="none" strike="noStrike" dirty="0">
                <a:solidFill>
                  <a:srgbClr val="274E4A"/>
                </a:solidFill>
                <a:latin typeface="Mark Pro" panose="020B0504020201010104" pitchFamily="34" charset="0"/>
              </a:rPr>
              <a:t> and </a:t>
            </a:r>
            <a:r>
              <a:rPr lang="en-US" sz="3349" b="1" u="none" strike="noStrike" dirty="0">
                <a:solidFill>
                  <a:srgbClr val="274E4A"/>
                </a:solidFill>
                <a:latin typeface="Mark Pro" panose="020B0504020201010104" pitchFamily="34" charset="0"/>
              </a:rPr>
              <a:t>slow</a:t>
            </a:r>
            <a:r>
              <a:rPr lang="en-US" sz="3349" u="none" strike="noStrike" dirty="0">
                <a:solidFill>
                  <a:srgbClr val="274E4A"/>
                </a:solidFill>
                <a:latin typeface="Mark Pro" panose="020B0504020201010104" pitchFamily="34" charset="0"/>
              </a:rPr>
              <a:t> functional decline</a:t>
            </a:r>
          </a:p>
        </p:txBody>
      </p:sp>
      <p:sp>
        <p:nvSpPr>
          <p:cNvPr id="3" name="TextBox 2">
            <a:extLst>
              <a:ext uri="{FF2B5EF4-FFF2-40B4-BE49-F238E27FC236}">
                <a16:creationId xmlns:a16="http://schemas.microsoft.com/office/drawing/2014/main" id="{AB770805-5ECD-086C-79FB-464AC46BAC46}"/>
              </a:ext>
            </a:extLst>
          </p:cNvPr>
          <p:cNvSpPr txBox="1"/>
          <p:nvPr/>
        </p:nvSpPr>
        <p:spPr>
          <a:xfrm>
            <a:off x="731837" y="2592169"/>
            <a:ext cx="16565563" cy="1200329"/>
          </a:xfrm>
          <a:prstGeom prst="rect">
            <a:avLst/>
          </a:prstGeom>
          <a:noFill/>
        </p:spPr>
        <p:txBody>
          <a:bodyPr wrap="square" rtlCol="0">
            <a:spAutoFit/>
          </a:bodyPr>
          <a:lstStyle/>
          <a:p>
            <a:r>
              <a:rPr lang="en-US" sz="3600" dirty="0">
                <a:solidFill>
                  <a:srgbClr val="274E4A"/>
                </a:solidFill>
                <a:latin typeface="Mark Pro" panose="020B0504020201010104" pitchFamily="34" charset="0"/>
              </a:rPr>
              <a:t>The two curves (</a:t>
            </a:r>
            <a:r>
              <a:rPr lang="en-US" sz="3600" b="1" dirty="0">
                <a:solidFill>
                  <a:schemeClr val="tx2">
                    <a:lumMod val="60000"/>
                    <a:lumOff val="40000"/>
                  </a:schemeClr>
                </a:solidFill>
                <a:latin typeface="Mark Pro" panose="020B0504020201010104" pitchFamily="34" charset="0"/>
              </a:rPr>
              <a:t>blue</a:t>
            </a:r>
            <a:r>
              <a:rPr lang="en-US" sz="3600" dirty="0">
                <a:solidFill>
                  <a:srgbClr val="274E4A"/>
                </a:solidFill>
                <a:latin typeface="Mark Pro" panose="020B0504020201010104" pitchFamily="34" charset="0"/>
              </a:rPr>
              <a:t> and </a:t>
            </a:r>
            <a:r>
              <a:rPr lang="en-US" sz="3600" b="1" dirty="0">
                <a:solidFill>
                  <a:schemeClr val="accent4">
                    <a:lumMod val="75000"/>
                  </a:schemeClr>
                </a:solidFill>
                <a:latin typeface="Mark Pro" panose="020B0504020201010104" pitchFamily="34" charset="0"/>
              </a:rPr>
              <a:t>purple</a:t>
            </a:r>
            <a:r>
              <a:rPr lang="en-US" sz="3600" dirty="0">
                <a:solidFill>
                  <a:srgbClr val="274E4A"/>
                </a:solidFill>
                <a:latin typeface="Mark Pro" panose="020B0504020201010104" pitchFamily="34" charset="0"/>
              </a:rPr>
              <a:t>) represent possible trajectories of functional losses. </a:t>
            </a:r>
            <a:endParaRPr lang="en-AU" sz="3600" dirty="0">
              <a:solidFill>
                <a:srgbClr val="274E4A"/>
              </a:solidFill>
              <a:latin typeface="Mark Pro" panose="020B0504020201010104" pitchFamily="34" charset="0"/>
            </a:endParaRPr>
          </a:p>
        </p:txBody>
      </p:sp>
      <p:grpSp>
        <p:nvGrpSpPr>
          <p:cNvPr id="9" name="Group 8">
            <a:extLst>
              <a:ext uri="{FF2B5EF4-FFF2-40B4-BE49-F238E27FC236}">
                <a16:creationId xmlns:a16="http://schemas.microsoft.com/office/drawing/2014/main" id="{ED780BBC-859C-7ED7-19A9-7215324446E7}"/>
              </a:ext>
            </a:extLst>
          </p:cNvPr>
          <p:cNvGrpSpPr/>
          <p:nvPr/>
        </p:nvGrpSpPr>
        <p:grpSpPr>
          <a:xfrm>
            <a:off x="1025115" y="6900125"/>
            <a:ext cx="1163550" cy="1163550"/>
            <a:chOff x="1298498" y="4261178"/>
            <a:chExt cx="1163550" cy="1163550"/>
          </a:xfrm>
        </p:grpSpPr>
        <p:sp>
          <p:nvSpPr>
            <p:cNvPr id="15" name="Freeform 14">
              <a:extLst>
                <a:ext uri="{FF2B5EF4-FFF2-40B4-BE49-F238E27FC236}">
                  <a16:creationId xmlns:a16="http://schemas.microsoft.com/office/drawing/2014/main" id="{176F9045-FB0A-A2F6-B311-6927D16B515E}"/>
                </a:ext>
              </a:extLst>
            </p:cNvPr>
            <p:cNvSpPr/>
            <p:nvPr/>
          </p:nvSpPr>
          <p:spPr>
            <a:xfrm>
              <a:off x="1298498" y="4261178"/>
              <a:ext cx="1163550" cy="1163550"/>
            </a:xfrm>
            <a:custGeom>
              <a:avLst/>
              <a:gdLst/>
              <a:ahLst/>
              <a:cxnLst/>
              <a:rect l="l" t="t" r="r" b="b"/>
              <a:pathLst>
                <a:path w="1163550" h="1163550">
                  <a:moveTo>
                    <a:pt x="0" y="0"/>
                  </a:moveTo>
                  <a:lnTo>
                    <a:pt x="1163550" y="0"/>
                  </a:lnTo>
                  <a:lnTo>
                    <a:pt x="1163550" y="1163551"/>
                  </a:lnTo>
                  <a:lnTo>
                    <a:pt x="0" y="1163551"/>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AU" dirty="0"/>
            </a:p>
          </p:txBody>
        </p:sp>
        <p:sp>
          <p:nvSpPr>
            <p:cNvPr id="16" name="Freeform 29">
              <a:extLst>
                <a:ext uri="{FF2B5EF4-FFF2-40B4-BE49-F238E27FC236}">
                  <a16:creationId xmlns:a16="http://schemas.microsoft.com/office/drawing/2014/main" id="{D7894FAB-9FBF-F838-F5C5-64B198FDE00E}"/>
                </a:ext>
              </a:extLst>
            </p:cNvPr>
            <p:cNvSpPr/>
            <p:nvPr/>
          </p:nvSpPr>
          <p:spPr>
            <a:xfrm>
              <a:off x="1471448" y="4432889"/>
              <a:ext cx="783956" cy="783956"/>
            </a:xfrm>
            <a:custGeom>
              <a:avLst/>
              <a:gdLst/>
              <a:ahLst/>
              <a:cxnLst/>
              <a:rect l="l" t="t" r="r" b="b"/>
              <a:pathLst>
                <a:path w="783956" h="783956">
                  <a:moveTo>
                    <a:pt x="0" y="0"/>
                  </a:moveTo>
                  <a:lnTo>
                    <a:pt x="783956" y="0"/>
                  </a:lnTo>
                  <a:lnTo>
                    <a:pt x="783956" y="783955"/>
                  </a:lnTo>
                  <a:lnTo>
                    <a:pt x="0" y="7839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dirty="0"/>
            </a:p>
          </p:txBody>
        </p:sp>
      </p:grpSp>
    </p:spTree>
    <p:custDataLst>
      <p:tags r:id="rId1"/>
    </p:custDataLst>
    <p:extLst>
      <p:ext uri="{BB962C8B-B14F-4D97-AF65-F5344CB8AC3E}">
        <p14:creationId xmlns:p14="http://schemas.microsoft.com/office/powerpoint/2010/main" val="99356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062F4-977F-6E2A-7BB1-BB9C0EDDF7BA}"/>
            </a:ext>
          </a:extLst>
        </p:cNvPr>
        <p:cNvGrpSpPr/>
        <p:nvPr/>
      </p:nvGrpSpPr>
      <p:grpSpPr>
        <a:xfrm>
          <a:off x="0" y="0"/>
          <a:ext cx="0" cy="0"/>
          <a:chOff x="0" y="0"/>
          <a:chExt cx="0" cy="0"/>
        </a:xfrm>
      </p:grpSpPr>
      <p:pic>
        <p:nvPicPr>
          <p:cNvPr id="2" name="Picture 1" descr="A picture of the LifeCurve, a tool for showcasing age-related functional losses. ">
            <a:extLst>
              <a:ext uri="{FF2B5EF4-FFF2-40B4-BE49-F238E27FC236}">
                <a16:creationId xmlns:a16="http://schemas.microsoft.com/office/drawing/2014/main" id="{993A9010-546C-4FDA-C340-D80FBA3ADD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7447" y="2781300"/>
            <a:ext cx="8429953" cy="7066812"/>
          </a:xfrm>
          <a:prstGeom prst="rect">
            <a:avLst/>
          </a:prstGeom>
        </p:spPr>
      </p:pic>
      <p:sp>
        <p:nvSpPr>
          <p:cNvPr id="11" name="Freeform 20">
            <a:extLst>
              <a:ext uri="{FF2B5EF4-FFF2-40B4-BE49-F238E27FC236}">
                <a16:creationId xmlns:a16="http://schemas.microsoft.com/office/drawing/2014/main" id="{F725AEF9-8E5B-DB3A-8BC6-16AB883C1A64}"/>
              </a:ext>
            </a:extLst>
          </p:cNvPr>
          <p:cNvSpPr/>
          <p:nvPr/>
        </p:nvSpPr>
        <p:spPr>
          <a:xfrm rot="10800000">
            <a:off x="-2057400" y="1041318"/>
            <a:ext cx="7162800" cy="1206582"/>
          </a:xfrm>
          <a:custGeom>
            <a:avLst/>
            <a:gdLst/>
            <a:ahLst/>
            <a:cxnLst/>
            <a:rect l="l" t="t" r="r" b="b"/>
            <a:pathLst>
              <a:path w="10703548" h="1206582">
                <a:moveTo>
                  <a:pt x="0" y="0"/>
                </a:moveTo>
                <a:lnTo>
                  <a:pt x="10703548" y="0"/>
                </a:lnTo>
                <a:lnTo>
                  <a:pt x="10703548" y="1206582"/>
                </a:lnTo>
                <a:lnTo>
                  <a:pt x="0" y="12065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dirty="0"/>
          </a:p>
        </p:txBody>
      </p:sp>
      <p:sp>
        <p:nvSpPr>
          <p:cNvPr id="4" name="TextBox 6">
            <a:extLst>
              <a:ext uri="{FF2B5EF4-FFF2-40B4-BE49-F238E27FC236}">
                <a16:creationId xmlns:a16="http://schemas.microsoft.com/office/drawing/2014/main" id="{DB80D46E-0F8E-5EC3-741F-350EA3B11426}"/>
              </a:ext>
            </a:extLst>
          </p:cNvPr>
          <p:cNvSpPr txBox="1"/>
          <p:nvPr/>
        </p:nvSpPr>
        <p:spPr>
          <a:xfrm>
            <a:off x="709532" y="1034927"/>
            <a:ext cx="4762500" cy="882934"/>
          </a:xfrm>
          <a:prstGeom prst="rect">
            <a:avLst/>
          </a:prstGeom>
        </p:spPr>
        <p:txBody>
          <a:bodyPr wrap="square" lIns="0" tIns="0" rIns="0" bIns="0" rtlCol="0" anchor="t">
            <a:spAutoFit/>
          </a:bodyPr>
          <a:lstStyle/>
          <a:p>
            <a:pPr algn="l">
              <a:lnSpc>
                <a:spcPts val="7934"/>
              </a:lnSpc>
            </a:pPr>
            <a:r>
              <a:rPr lang="en-US" sz="4000" b="1" dirty="0">
                <a:solidFill>
                  <a:srgbClr val="FFFFFF"/>
                </a:solidFill>
                <a:latin typeface="Mark Pro" panose="020B0504020201010104" pitchFamily="34" charset="0"/>
              </a:rPr>
              <a:t>Choose a curve</a:t>
            </a:r>
          </a:p>
        </p:txBody>
      </p:sp>
      <p:sp>
        <p:nvSpPr>
          <p:cNvPr id="9" name="TextBox 8">
            <a:extLst>
              <a:ext uri="{FF2B5EF4-FFF2-40B4-BE49-F238E27FC236}">
                <a16:creationId xmlns:a16="http://schemas.microsoft.com/office/drawing/2014/main" id="{C4ED18C5-ED2A-9C2D-0500-E5F2152E9A7C}"/>
              </a:ext>
            </a:extLst>
          </p:cNvPr>
          <p:cNvSpPr txBox="1"/>
          <p:nvPr/>
        </p:nvSpPr>
        <p:spPr>
          <a:xfrm>
            <a:off x="709532" y="2695427"/>
            <a:ext cx="13803889" cy="1200329"/>
          </a:xfrm>
          <a:prstGeom prst="rect">
            <a:avLst/>
          </a:prstGeom>
          <a:noFill/>
        </p:spPr>
        <p:txBody>
          <a:bodyPr wrap="square">
            <a:spAutoFit/>
          </a:bodyPr>
          <a:lstStyle/>
          <a:p>
            <a:r>
              <a:rPr lang="en-US" sz="3600" dirty="0">
                <a:solidFill>
                  <a:srgbClr val="274E4A"/>
                </a:solidFill>
                <a:latin typeface="Mark Pro" panose="020B0504020201010104" pitchFamily="34" charset="0"/>
                <a:cs typeface="Arial" panose="020B0604020202020204" pitchFamily="34" charset="0"/>
              </a:rPr>
              <a:t>If you were an old older adult, what would be your preferred path?</a:t>
            </a:r>
          </a:p>
        </p:txBody>
      </p:sp>
      <p:grpSp>
        <p:nvGrpSpPr>
          <p:cNvPr id="13" name="Group 12">
            <a:extLst>
              <a:ext uri="{FF2B5EF4-FFF2-40B4-BE49-F238E27FC236}">
                <a16:creationId xmlns:a16="http://schemas.microsoft.com/office/drawing/2014/main" id="{211E341C-D08B-A590-C9C0-C1783111629E}"/>
              </a:ext>
            </a:extLst>
          </p:cNvPr>
          <p:cNvGrpSpPr/>
          <p:nvPr/>
        </p:nvGrpSpPr>
        <p:grpSpPr>
          <a:xfrm>
            <a:off x="596953" y="3963424"/>
            <a:ext cx="1065335" cy="1108870"/>
            <a:chOff x="595478" y="3460344"/>
            <a:chExt cx="1065335" cy="1108870"/>
          </a:xfrm>
        </p:grpSpPr>
        <p:grpSp>
          <p:nvGrpSpPr>
            <p:cNvPr id="10" name="Group 4">
              <a:extLst>
                <a:ext uri="{FF2B5EF4-FFF2-40B4-BE49-F238E27FC236}">
                  <a16:creationId xmlns:a16="http://schemas.microsoft.com/office/drawing/2014/main" id="{764D7D7D-6378-3877-851B-27E5830AC7F7}"/>
                </a:ext>
              </a:extLst>
            </p:cNvPr>
            <p:cNvGrpSpPr/>
            <p:nvPr/>
          </p:nvGrpSpPr>
          <p:grpSpPr>
            <a:xfrm>
              <a:off x="595478" y="3460344"/>
              <a:ext cx="1065335" cy="1108870"/>
              <a:chOff x="76200" y="38100"/>
              <a:chExt cx="932355" cy="970456"/>
            </a:xfrm>
          </p:grpSpPr>
          <p:sp>
            <p:nvSpPr>
              <p:cNvPr id="16" name="Freeform 5">
                <a:extLst>
                  <a:ext uri="{FF2B5EF4-FFF2-40B4-BE49-F238E27FC236}">
                    <a16:creationId xmlns:a16="http://schemas.microsoft.com/office/drawing/2014/main" id="{7B12F3DA-C932-7FE7-A19D-83FECB0071C6}"/>
                  </a:ext>
                </a:extLst>
              </p:cNvPr>
              <p:cNvSpPr/>
              <p:nvPr/>
            </p:nvSpPr>
            <p:spPr>
              <a:xfrm>
                <a:off x="195755" y="1957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6AD"/>
              </a:solidFill>
            </p:spPr>
            <p:txBody>
              <a:bodyPr/>
              <a:lstStyle/>
              <a:p>
                <a:endParaRPr lang="en-AU" dirty="0"/>
              </a:p>
            </p:txBody>
          </p:sp>
          <p:sp>
            <p:nvSpPr>
              <p:cNvPr id="17" name="TextBox 6">
                <a:extLst>
                  <a:ext uri="{FF2B5EF4-FFF2-40B4-BE49-F238E27FC236}">
                    <a16:creationId xmlns:a16="http://schemas.microsoft.com/office/drawing/2014/main" id="{004DBEFB-98AC-E68B-44FF-3CECFC1441CE}"/>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18" name="Freeform 19">
              <a:extLst>
                <a:ext uri="{FF2B5EF4-FFF2-40B4-BE49-F238E27FC236}">
                  <a16:creationId xmlns:a16="http://schemas.microsoft.com/office/drawing/2014/main" id="{9FDD8309-5046-1299-D15D-C5D6578857D2}"/>
                </a:ext>
              </a:extLst>
            </p:cNvPr>
            <p:cNvSpPr/>
            <p:nvPr/>
          </p:nvSpPr>
          <p:spPr>
            <a:xfrm>
              <a:off x="901252" y="3812137"/>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dirty="0"/>
            </a:p>
          </p:txBody>
        </p:sp>
      </p:grpSp>
      <p:sp>
        <p:nvSpPr>
          <p:cNvPr id="19" name="TextBox 18">
            <a:extLst>
              <a:ext uri="{FF2B5EF4-FFF2-40B4-BE49-F238E27FC236}">
                <a16:creationId xmlns:a16="http://schemas.microsoft.com/office/drawing/2014/main" id="{42E86041-EB5B-4EE9-D29E-60EEAE8BEB70}"/>
              </a:ext>
            </a:extLst>
          </p:cNvPr>
          <p:cNvSpPr txBox="1"/>
          <p:nvPr/>
        </p:nvSpPr>
        <p:spPr>
          <a:xfrm>
            <a:off x="1831455" y="4286021"/>
            <a:ext cx="12474533" cy="646331"/>
          </a:xfrm>
          <a:prstGeom prst="rect">
            <a:avLst/>
          </a:prstGeom>
          <a:noFill/>
        </p:spPr>
        <p:txBody>
          <a:bodyPr wrap="square">
            <a:spAutoFit/>
          </a:bodyPr>
          <a:lstStyle/>
          <a:p>
            <a:r>
              <a:rPr lang="en-US" sz="3600" dirty="0">
                <a:solidFill>
                  <a:srgbClr val="274E4A"/>
                </a:solidFill>
                <a:latin typeface="Mark Pro" panose="020B0504020201010104" pitchFamily="34" charset="0"/>
                <a:cs typeface="Arial" panose="020B0604020202020204" pitchFamily="34" charset="0"/>
              </a:rPr>
              <a:t>The </a:t>
            </a:r>
            <a:r>
              <a:rPr lang="en-US" sz="3600" b="1" dirty="0">
                <a:solidFill>
                  <a:srgbClr val="6087CE"/>
                </a:solidFill>
                <a:latin typeface="Mark Pro" panose="020B0504020201010104" pitchFamily="34" charset="0"/>
                <a:cs typeface="Arial" panose="020B0604020202020204" pitchFamily="34" charset="0"/>
              </a:rPr>
              <a:t>blue</a:t>
            </a:r>
            <a:r>
              <a:rPr lang="en-US" sz="3600" dirty="0">
                <a:solidFill>
                  <a:srgbClr val="274E4A"/>
                </a:solidFill>
                <a:latin typeface="Mark Pro" panose="020B0504020201010104" pitchFamily="34" charset="0"/>
                <a:cs typeface="Arial" panose="020B0604020202020204" pitchFamily="34" charset="0"/>
              </a:rPr>
              <a:t> curve?</a:t>
            </a:r>
          </a:p>
        </p:txBody>
      </p:sp>
      <p:grpSp>
        <p:nvGrpSpPr>
          <p:cNvPr id="12" name="Group 11">
            <a:extLst>
              <a:ext uri="{FF2B5EF4-FFF2-40B4-BE49-F238E27FC236}">
                <a16:creationId xmlns:a16="http://schemas.microsoft.com/office/drawing/2014/main" id="{2D761BBE-3CF0-A8AF-48C0-A59C3B219D73}"/>
              </a:ext>
            </a:extLst>
          </p:cNvPr>
          <p:cNvGrpSpPr/>
          <p:nvPr/>
        </p:nvGrpSpPr>
        <p:grpSpPr>
          <a:xfrm>
            <a:off x="595478" y="5149766"/>
            <a:ext cx="1065335" cy="1108870"/>
            <a:chOff x="595478" y="4737579"/>
            <a:chExt cx="1065335" cy="1108870"/>
          </a:xfrm>
        </p:grpSpPr>
        <p:grpSp>
          <p:nvGrpSpPr>
            <p:cNvPr id="20" name="Group 4">
              <a:extLst>
                <a:ext uri="{FF2B5EF4-FFF2-40B4-BE49-F238E27FC236}">
                  <a16:creationId xmlns:a16="http://schemas.microsoft.com/office/drawing/2014/main" id="{7A8F63CA-F633-8CE3-5634-D7086B7069B2}"/>
                </a:ext>
              </a:extLst>
            </p:cNvPr>
            <p:cNvGrpSpPr/>
            <p:nvPr/>
          </p:nvGrpSpPr>
          <p:grpSpPr>
            <a:xfrm>
              <a:off x="595478" y="4737579"/>
              <a:ext cx="1065335" cy="1108870"/>
              <a:chOff x="76200" y="38100"/>
              <a:chExt cx="932355" cy="970456"/>
            </a:xfrm>
          </p:grpSpPr>
          <p:sp>
            <p:nvSpPr>
              <p:cNvPr id="21" name="Freeform 5">
                <a:extLst>
                  <a:ext uri="{FF2B5EF4-FFF2-40B4-BE49-F238E27FC236}">
                    <a16:creationId xmlns:a16="http://schemas.microsoft.com/office/drawing/2014/main" id="{15A06BE7-1C2F-7EBB-BD8C-A3E9454C417E}"/>
                  </a:ext>
                </a:extLst>
              </p:cNvPr>
              <p:cNvSpPr/>
              <p:nvPr/>
            </p:nvSpPr>
            <p:spPr>
              <a:xfrm>
                <a:off x="195755" y="1957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6AD"/>
              </a:solidFill>
            </p:spPr>
            <p:txBody>
              <a:bodyPr/>
              <a:lstStyle/>
              <a:p>
                <a:endParaRPr lang="en-AU" dirty="0"/>
              </a:p>
            </p:txBody>
          </p:sp>
          <p:sp>
            <p:nvSpPr>
              <p:cNvPr id="22" name="TextBox 6">
                <a:extLst>
                  <a:ext uri="{FF2B5EF4-FFF2-40B4-BE49-F238E27FC236}">
                    <a16:creationId xmlns:a16="http://schemas.microsoft.com/office/drawing/2014/main" id="{8F4B3EEA-E014-01F4-7552-B0122F8F652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23" name="Freeform 19">
              <a:extLst>
                <a:ext uri="{FF2B5EF4-FFF2-40B4-BE49-F238E27FC236}">
                  <a16:creationId xmlns:a16="http://schemas.microsoft.com/office/drawing/2014/main" id="{7A62982C-06FF-E355-56EA-A11AD4BC9096}"/>
                </a:ext>
              </a:extLst>
            </p:cNvPr>
            <p:cNvSpPr/>
            <p:nvPr/>
          </p:nvSpPr>
          <p:spPr>
            <a:xfrm>
              <a:off x="899656" y="5089372"/>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dirty="0"/>
            </a:p>
          </p:txBody>
        </p:sp>
      </p:grpSp>
      <p:sp>
        <p:nvSpPr>
          <p:cNvPr id="24" name="TextBox 23">
            <a:extLst>
              <a:ext uri="{FF2B5EF4-FFF2-40B4-BE49-F238E27FC236}">
                <a16:creationId xmlns:a16="http://schemas.microsoft.com/office/drawing/2014/main" id="{21C683BB-D34A-7A24-09A4-1DE3533D69BA}"/>
              </a:ext>
            </a:extLst>
          </p:cNvPr>
          <p:cNvSpPr txBox="1"/>
          <p:nvPr/>
        </p:nvSpPr>
        <p:spPr>
          <a:xfrm>
            <a:off x="1781091" y="5471105"/>
            <a:ext cx="10798133" cy="646331"/>
          </a:xfrm>
          <a:prstGeom prst="rect">
            <a:avLst/>
          </a:prstGeom>
          <a:noFill/>
        </p:spPr>
        <p:txBody>
          <a:bodyPr wrap="square">
            <a:spAutoFit/>
          </a:bodyPr>
          <a:lstStyle/>
          <a:p>
            <a:r>
              <a:rPr lang="en-US" sz="3600" dirty="0">
                <a:solidFill>
                  <a:srgbClr val="274E4A"/>
                </a:solidFill>
                <a:latin typeface="Mark Pro" panose="020B0504020201010104" pitchFamily="34" charset="0"/>
                <a:cs typeface="Arial" panose="020B0604020202020204" pitchFamily="34" charset="0"/>
              </a:rPr>
              <a:t>The </a:t>
            </a:r>
            <a:r>
              <a:rPr lang="en-US" sz="3600" b="1" dirty="0">
                <a:solidFill>
                  <a:srgbClr val="7030A0"/>
                </a:solidFill>
                <a:latin typeface="Mark Pro" panose="020B0504020201010104" pitchFamily="34" charset="0"/>
                <a:cs typeface="Arial" panose="020B0604020202020204" pitchFamily="34" charset="0"/>
              </a:rPr>
              <a:t>purple</a:t>
            </a:r>
            <a:r>
              <a:rPr lang="en-US" sz="3600" dirty="0">
                <a:solidFill>
                  <a:srgbClr val="274E4A"/>
                </a:solidFill>
                <a:latin typeface="Mark Pro" panose="020B0504020201010104" pitchFamily="34" charset="0"/>
                <a:cs typeface="Arial" panose="020B0604020202020204" pitchFamily="34" charset="0"/>
              </a:rPr>
              <a:t> curve?</a:t>
            </a:r>
          </a:p>
        </p:txBody>
      </p:sp>
      <p:sp>
        <p:nvSpPr>
          <p:cNvPr id="33" name="Freeform 19">
            <a:extLst>
              <a:ext uri="{FF2B5EF4-FFF2-40B4-BE49-F238E27FC236}">
                <a16:creationId xmlns:a16="http://schemas.microsoft.com/office/drawing/2014/main" id="{09DC2C01-2BAA-505F-6AE8-C8AD0BE3CD23}"/>
              </a:ext>
            </a:extLst>
          </p:cNvPr>
          <p:cNvSpPr/>
          <p:nvPr/>
        </p:nvSpPr>
        <p:spPr>
          <a:xfrm>
            <a:off x="881184" y="7990022"/>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dirty="0"/>
          </a:p>
        </p:txBody>
      </p:sp>
      <p:sp>
        <p:nvSpPr>
          <p:cNvPr id="6" name="Freeform 35">
            <a:extLst>
              <a:ext uri="{FF2B5EF4-FFF2-40B4-BE49-F238E27FC236}">
                <a16:creationId xmlns:a16="http://schemas.microsoft.com/office/drawing/2014/main" id="{EFFD87D8-CC27-35B2-9517-C1DB3709CAB9}"/>
              </a:ext>
            </a:extLst>
          </p:cNvPr>
          <p:cNvSpPr/>
          <p:nvPr/>
        </p:nvSpPr>
        <p:spPr>
          <a:xfrm>
            <a:off x="63725" y="8854043"/>
            <a:ext cx="2128842" cy="1423432"/>
          </a:xfrm>
          <a:custGeom>
            <a:avLst/>
            <a:gdLst/>
            <a:ahLst/>
            <a:cxnLst/>
            <a:rect l="l" t="t" r="r" b="b"/>
            <a:pathLst>
              <a:path w="2128842" h="1423432">
                <a:moveTo>
                  <a:pt x="0" y="0"/>
                </a:moveTo>
                <a:lnTo>
                  <a:pt x="2128842" y="0"/>
                </a:lnTo>
                <a:lnTo>
                  <a:pt x="2128842" y="1423432"/>
                </a:lnTo>
                <a:lnTo>
                  <a:pt x="0" y="1423432"/>
                </a:lnTo>
                <a:lnTo>
                  <a:pt x="0" y="0"/>
                </a:lnTo>
                <a:close/>
              </a:path>
            </a:pathLst>
          </a:custGeom>
          <a:blipFill dpi="0" rotWithShape="1">
            <a:blip r:embed="rId9">
              <a:alphaModFix amt="50000"/>
            </a:blip>
            <a:srcRect/>
            <a:stretch>
              <a:fillRect l="-16549" t="-15649" r="-14543" b="-11625"/>
            </a:stretch>
          </a:blipFill>
        </p:spPr>
        <p:txBody>
          <a:bodyPr/>
          <a:lstStyle/>
          <a:p>
            <a:endParaRPr lang="en-AU" dirty="0"/>
          </a:p>
        </p:txBody>
      </p:sp>
    </p:spTree>
    <p:custDataLst>
      <p:tags r:id="rId1"/>
    </p:custDataLst>
    <p:extLst>
      <p:ext uri="{BB962C8B-B14F-4D97-AF65-F5344CB8AC3E}">
        <p14:creationId xmlns:p14="http://schemas.microsoft.com/office/powerpoint/2010/main" val="181214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72F4B-4EE7-8D48-4FFE-3E36FAAD28ED}"/>
            </a:ext>
          </a:extLst>
        </p:cNvPr>
        <p:cNvGrpSpPr/>
        <p:nvPr/>
      </p:nvGrpSpPr>
      <p:grpSpPr>
        <a:xfrm>
          <a:off x="0" y="0"/>
          <a:ext cx="0" cy="0"/>
          <a:chOff x="0" y="0"/>
          <a:chExt cx="0" cy="0"/>
        </a:xfrm>
      </p:grpSpPr>
      <p:pic>
        <p:nvPicPr>
          <p:cNvPr id="7" name="Picture 6" descr="A picture of the LifeCurve, a tool for showcasing age-related functional losses. ">
            <a:extLst>
              <a:ext uri="{FF2B5EF4-FFF2-40B4-BE49-F238E27FC236}">
                <a16:creationId xmlns:a16="http://schemas.microsoft.com/office/drawing/2014/main" id="{E0497348-7EEE-58F4-852B-CBC9E145CD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1181100"/>
            <a:ext cx="11410390" cy="9565306"/>
          </a:xfrm>
          <a:prstGeom prst="rect">
            <a:avLst/>
          </a:prstGeom>
        </p:spPr>
      </p:pic>
      <p:sp>
        <p:nvSpPr>
          <p:cNvPr id="11" name="Freeform 20">
            <a:extLst>
              <a:ext uri="{FF2B5EF4-FFF2-40B4-BE49-F238E27FC236}">
                <a16:creationId xmlns:a16="http://schemas.microsoft.com/office/drawing/2014/main" id="{67A0ED3D-CBDB-D9AE-BBC8-CC3D84223A7F}"/>
              </a:ext>
            </a:extLst>
          </p:cNvPr>
          <p:cNvSpPr/>
          <p:nvPr/>
        </p:nvSpPr>
        <p:spPr>
          <a:xfrm rot="10800000">
            <a:off x="-2057400" y="1041318"/>
            <a:ext cx="6705600" cy="1206582"/>
          </a:xfrm>
          <a:custGeom>
            <a:avLst/>
            <a:gdLst/>
            <a:ahLst/>
            <a:cxnLst/>
            <a:rect l="l" t="t" r="r" b="b"/>
            <a:pathLst>
              <a:path w="10703548" h="1206582">
                <a:moveTo>
                  <a:pt x="0" y="0"/>
                </a:moveTo>
                <a:lnTo>
                  <a:pt x="10703548" y="0"/>
                </a:lnTo>
                <a:lnTo>
                  <a:pt x="10703548" y="1206582"/>
                </a:lnTo>
                <a:lnTo>
                  <a:pt x="0" y="12065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dirty="0"/>
          </a:p>
        </p:txBody>
      </p:sp>
      <p:sp>
        <p:nvSpPr>
          <p:cNvPr id="4" name="TextBox 6">
            <a:extLst>
              <a:ext uri="{FF2B5EF4-FFF2-40B4-BE49-F238E27FC236}">
                <a16:creationId xmlns:a16="http://schemas.microsoft.com/office/drawing/2014/main" id="{489193C0-77C6-5F3E-4F68-1B5961233ADC}"/>
              </a:ext>
            </a:extLst>
          </p:cNvPr>
          <p:cNvSpPr txBox="1"/>
          <p:nvPr/>
        </p:nvSpPr>
        <p:spPr>
          <a:xfrm>
            <a:off x="709532" y="1034927"/>
            <a:ext cx="4762500" cy="882934"/>
          </a:xfrm>
          <a:prstGeom prst="rect">
            <a:avLst/>
          </a:prstGeom>
        </p:spPr>
        <p:txBody>
          <a:bodyPr wrap="square" lIns="0" tIns="0" rIns="0" bIns="0" rtlCol="0" anchor="t">
            <a:spAutoFit/>
          </a:bodyPr>
          <a:lstStyle/>
          <a:p>
            <a:pPr algn="l">
              <a:lnSpc>
                <a:spcPts val="7934"/>
              </a:lnSpc>
            </a:pPr>
            <a:r>
              <a:rPr lang="en-US" sz="4000" b="1" dirty="0">
                <a:solidFill>
                  <a:srgbClr val="FFFFFF"/>
                </a:solidFill>
                <a:latin typeface="Mark Pro" panose="020B0504020201010104" pitchFamily="34" charset="0"/>
              </a:rPr>
              <a:t>Interventions</a:t>
            </a:r>
          </a:p>
        </p:txBody>
      </p:sp>
      <p:sp>
        <p:nvSpPr>
          <p:cNvPr id="33" name="Freeform 19">
            <a:extLst>
              <a:ext uri="{FF2B5EF4-FFF2-40B4-BE49-F238E27FC236}">
                <a16:creationId xmlns:a16="http://schemas.microsoft.com/office/drawing/2014/main" id="{57D763E5-68EA-389A-64C9-20626A97B80D}"/>
              </a:ext>
            </a:extLst>
          </p:cNvPr>
          <p:cNvSpPr/>
          <p:nvPr/>
        </p:nvSpPr>
        <p:spPr>
          <a:xfrm>
            <a:off x="881184" y="7990022"/>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dirty="0"/>
          </a:p>
        </p:txBody>
      </p:sp>
      <p:sp>
        <p:nvSpPr>
          <p:cNvPr id="6" name="Freeform 35">
            <a:extLst>
              <a:ext uri="{FF2B5EF4-FFF2-40B4-BE49-F238E27FC236}">
                <a16:creationId xmlns:a16="http://schemas.microsoft.com/office/drawing/2014/main" id="{C7263D6C-F462-00D0-5683-3332490ABAE9}"/>
              </a:ext>
            </a:extLst>
          </p:cNvPr>
          <p:cNvSpPr/>
          <p:nvPr/>
        </p:nvSpPr>
        <p:spPr>
          <a:xfrm>
            <a:off x="63725" y="8854043"/>
            <a:ext cx="2128842" cy="1423432"/>
          </a:xfrm>
          <a:custGeom>
            <a:avLst/>
            <a:gdLst/>
            <a:ahLst/>
            <a:cxnLst/>
            <a:rect l="l" t="t" r="r" b="b"/>
            <a:pathLst>
              <a:path w="2128842" h="1423432">
                <a:moveTo>
                  <a:pt x="0" y="0"/>
                </a:moveTo>
                <a:lnTo>
                  <a:pt x="2128842" y="0"/>
                </a:lnTo>
                <a:lnTo>
                  <a:pt x="2128842" y="1423432"/>
                </a:lnTo>
                <a:lnTo>
                  <a:pt x="0" y="1423432"/>
                </a:lnTo>
                <a:lnTo>
                  <a:pt x="0" y="0"/>
                </a:lnTo>
                <a:close/>
              </a:path>
            </a:pathLst>
          </a:custGeom>
          <a:blipFill dpi="0" rotWithShape="1">
            <a:blip r:embed="rId9">
              <a:alphaModFix amt="50000"/>
            </a:blip>
            <a:srcRect/>
            <a:stretch>
              <a:fillRect l="-16549" t="-15649" r="-14543" b="-11625"/>
            </a:stretch>
          </a:blipFill>
        </p:spPr>
        <p:txBody>
          <a:bodyPr/>
          <a:lstStyle/>
          <a:p>
            <a:endParaRPr lang="en-AU" dirty="0"/>
          </a:p>
        </p:txBody>
      </p:sp>
      <p:sp>
        <p:nvSpPr>
          <p:cNvPr id="8" name="TextBox 7">
            <a:extLst>
              <a:ext uri="{FF2B5EF4-FFF2-40B4-BE49-F238E27FC236}">
                <a16:creationId xmlns:a16="http://schemas.microsoft.com/office/drawing/2014/main" id="{5191F25E-431A-88F7-84F2-EC4E648EF9D8}"/>
              </a:ext>
            </a:extLst>
          </p:cNvPr>
          <p:cNvSpPr txBox="1"/>
          <p:nvPr/>
        </p:nvSpPr>
        <p:spPr>
          <a:xfrm>
            <a:off x="6400800" y="4912667"/>
            <a:ext cx="1676400" cy="523220"/>
          </a:xfrm>
          <a:prstGeom prst="rect">
            <a:avLst/>
          </a:prstGeom>
          <a:noFill/>
        </p:spPr>
        <p:txBody>
          <a:bodyPr wrap="square" rtlCol="0">
            <a:spAutoFit/>
          </a:bodyPr>
          <a:lstStyle/>
          <a:p>
            <a:r>
              <a:rPr lang="en-AU" sz="2800" dirty="0">
                <a:solidFill>
                  <a:srgbClr val="525252"/>
                </a:solidFill>
                <a:latin typeface="Mark Pro Medium" panose="020B0604020201010104" pitchFamily="34" charset="0"/>
              </a:rPr>
              <a:t>Re-able</a:t>
            </a:r>
          </a:p>
        </p:txBody>
      </p:sp>
      <p:sp>
        <p:nvSpPr>
          <p:cNvPr id="9" name="TextBox 8">
            <a:extLst>
              <a:ext uri="{FF2B5EF4-FFF2-40B4-BE49-F238E27FC236}">
                <a16:creationId xmlns:a16="http://schemas.microsoft.com/office/drawing/2014/main" id="{69444629-F689-25DF-8DAA-4965CE8E4FA2}"/>
              </a:ext>
            </a:extLst>
          </p:cNvPr>
          <p:cNvSpPr txBox="1"/>
          <p:nvPr/>
        </p:nvSpPr>
        <p:spPr>
          <a:xfrm>
            <a:off x="8610600" y="6286500"/>
            <a:ext cx="2743200" cy="523220"/>
          </a:xfrm>
          <a:prstGeom prst="rect">
            <a:avLst/>
          </a:prstGeom>
          <a:noFill/>
        </p:spPr>
        <p:txBody>
          <a:bodyPr wrap="square" rtlCol="0">
            <a:spAutoFit/>
          </a:bodyPr>
          <a:lstStyle/>
          <a:p>
            <a:r>
              <a:rPr lang="en-AU" sz="2800" dirty="0">
                <a:solidFill>
                  <a:schemeClr val="accent6">
                    <a:lumMod val="75000"/>
                  </a:schemeClr>
                </a:solidFill>
                <a:latin typeface="Mark Pro Medium" panose="020B0604020201010104" pitchFamily="34" charset="0"/>
              </a:rPr>
              <a:t>Compensate</a:t>
            </a:r>
          </a:p>
        </p:txBody>
      </p:sp>
      <p:sp>
        <p:nvSpPr>
          <p:cNvPr id="12" name="TextBox 11">
            <a:extLst>
              <a:ext uri="{FF2B5EF4-FFF2-40B4-BE49-F238E27FC236}">
                <a16:creationId xmlns:a16="http://schemas.microsoft.com/office/drawing/2014/main" id="{088B36DC-005F-F39E-E3BD-9B811834E953}"/>
              </a:ext>
            </a:extLst>
          </p:cNvPr>
          <p:cNvSpPr txBox="1"/>
          <p:nvPr/>
        </p:nvSpPr>
        <p:spPr>
          <a:xfrm>
            <a:off x="11506200" y="7728412"/>
            <a:ext cx="10173768" cy="523220"/>
          </a:xfrm>
          <a:prstGeom prst="rect">
            <a:avLst/>
          </a:prstGeom>
          <a:noFill/>
        </p:spPr>
        <p:txBody>
          <a:bodyPr wrap="square">
            <a:spAutoFit/>
          </a:bodyPr>
          <a:lstStyle/>
          <a:p>
            <a:r>
              <a:rPr lang="en-AU" sz="2800" dirty="0">
                <a:solidFill>
                  <a:srgbClr val="C00000"/>
                </a:solidFill>
                <a:latin typeface="Mark Pro Medium" panose="020B0604020201010104" pitchFamily="34" charset="0"/>
              </a:rPr>
              <a:t>Care</a:t>
            </a:r>
          </a:p>
        </p:txBody>
      </p:sp>
    </p:spTree>
    <p:custDataLst>
      <p:tags r:id="rId1"/>
    </p:custDataLst>
    <p:extLst>
      <p:ext uri="{BB962C8B-B14F-4D97-AF65-F5344CB8AC3E}">
        <p14:creationId xmlns:p14="http://schemas.microsoft.com/office/powerpoint/2010/main" val="297535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C4F15-B275-CF04-46D1-AD74B8084300}"/>
            </a:ext>
          </a:extLst>
        </p:cNvPr>
        <p:cNvGrpSpPr/>
        <p:nvPr/>
      </p:nvGrpSpPr>
      <p:grpSpPr>
        <a:xfrm>
          <a:off x="0" y="0"/>
          <a:ext cx="0" cy="0"/>
          <a:chOff x="0" y="0"/>
          <a:chExt cx="0" cy="0"/>
        </a:xfrm>
      </p:grpSpPr>
      <p:sp>
        <p:nvSpPr>
          <p:cNvPr id="11" name="Freeform 20">
            <a:extLst>
              <a:ext uri="{FF2B5EF4-FFF2-40B4-BE49-F238E27FC236}">
                <a16:creationId xmlns:a16="http://schemas.microsoft.com/office/drawing/2014/main" id="{2BCFC6A6-3EBF-2692-7737-94381AC0737E}"/>
              </a:ext>
            </a:extLst>
          </p:cNvPr>
          <p:cNvSpPr/>
          <p:nvPr/>
        </p:nvSpPr>
        <p:spPr>
          <a:xfrm rot="10800000">
            <a:off x="-2057400" y="1041318"/>
            <a:ext cx="6705600" cy="1206582"/>
          </a:xfrm>
          <a:custGeom>
            <a:avLst/>
            <a:gdLst/>
            <a:ahLst/>
            <a:cxnLst/>
            <a:rect l="l" t="t" r="r" b="b"/>
            <a:pathLst>
              <a:path w="10703548" h="1206582">
                <a:moveTo>
                  <a:pt x="0" y="0"/>
                </a:moveTo>
                <a:lnTo>
                  <a:pt x="10703548" y="0"/>
                </a:lnTo>
                <a:lnTo>
                  <a:pt x="10703548" y="1206582"/>
                </a:lnTo>
                <a:lnTo>
                  <a:pt x="0" y="12065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dirty="0"/>
          </a:p>
        </p:txBody>
      </p:sp>
      <p:sp>
        <p:nvSpPr>
          <p:cNvPr id="4" name="TextBox 6">
            <a:extLst>
              <a:ext uri="{FF2B5EF4-FFF2-40B4-BE49-F238E27FC236}">
                <a16:creationId xmlns:a16="http://schemas.microsoft.com/office/drawing/2014/main" id="{E5D392DD-6489-3B9F-E626-5C0B2A5DB62C}"/>
              </a:ext>
            </a:extLst>
          </p:cNvPr>
          <p:cNvSpPr txBox="1"/>
          <p:nvPr/>
        </p:nvSpPr>
        <p:spPr>
          <a:xfrm>
            <a:off x="709532" y="1034927"/>
            <a:ext cx="5767468" cy="882934"/>
          </a:xfrm>
          <a:prstGeom prst="rect">
            <a:avLst/>
          </a:prstGeom>
        </p:spPr>
        <p:txBody>
          <a:bodyPr wrap="square" lIns="0" tIns="0" rIns="0" bIns="0" rtlCol="0" anchor="t">
            <a:spAutoFit/>
          </a:bodyPr>
          <a:lstStyle/>
          <a:p>
            <a:pPr algn="l">
              <a:lnSpc>
                <a:spcPts val="7934"/>
              </a:lnSpc>
            </a:pPr>
            <a:r>
              <a:rPr lang="en-US" sz="4000" b="1" dirty="0">
                <a:solidFill>
                  <a:srgbClr val="FFFFFF"/>
                </a:solidFill>
                <a:latin typeface="Mark Pro" panose="020B0504020201010104" pitchFamily="34" charset="0"/>
              </a:rPr>
              <a:t>Interventions</a:t>
            </a:r>
          </a:p>
        </p:txBody>
      </p:sp>
      <p:sp>
        <p:nvSpPr>
          <p:cNvPr id="9" name="TextBox 8">
            <a:extLst>
              <a:ext uri="{FF2B5EF4-FFF2-40B4-BE49-F238E27FC236}">
                <a16:creationId xmlns:a16="http://schemas.microsoft.com/office/drawing/2014/main" id="{7608C416-5920-CDFB-8BE7-77309D038E01}"/>
              </a:ext>
            </a:extLst>
          </p:cNvPr>
          <p:cNvSpPr txBox="1"/>
          <p:nvPr/>
        </p:nvSpPr>
        <p:spPr>
          <a:xfrm>
            <a:off x="709533" y="3449388"/>
            <a:ext cx="9120268" cy="2862322"/>
          </a:xfrm>
          <a:prstGeom prst="rect">
            <a:avLst/>
          </a:prstGeom>
          <a:noFill/>
        </p:spPr>
        <p:txBody>
          <a:bodyPr wrap="square">
            <a:spAutoFit/>
          </a:bodyPr>
          <a:lstStyle/>
          <a:p>
            <a:r>
              <a:rPr lang="en-AU" sz="3600" i="0" u="none" strike="noStrike" dirty="0">
                <a:solidFill>
                  <a:srgbClr val="274E4A"/>
                </a:solidFill>
                <a:effectLst/>
                <a:latin typeface="Mark Pro Medium" panose="020B0604020201010104" pitchFamily="34" charset="0"/>
              </a:rPr>
              <a:t>“My client broke her arm and is in a cast. Now she can’t eat on her own. If she is at the bottom of the LifeCurve, does this mean she isn’t suitable for reablement?”</a:t>
            </a:r>
            <a:endParaRPr lang="en-US" sz="3600" dirty="0">
              <a:solidFill>
                <a:srgbClr val="274E4A"/>
              </a:solidFill>
              <a:latin typeface="Mark Pro Medium" panose="020B0604020201010104" pitchFamily="34" charset="0"/>
              <a:cs typeface="Arial" panose="020B0604020202020204" pitchFamily="34" charset="0"/>
            </a:endParaRPr>
          </a:p>
        </p:txBody>
      </p:sp>
      <p:sp>
        <p:nvSpPr>
          <p:cNvPr id="33" name="Freeform 19">
            <a:extLst>
              <a:ext uri="{FF2B5EF4-FFF2-40B4-BE49-F238E27FC236}">
                <a16:creationId xmlns:a16="http://schemas.microsoft.com/office/drawing/2014/main" id="{128E904B-C660-D78F-A46D-950265D6DEC1}"/>
              </a:ext>
            </a:extLst>
          </p:cNvPr>
          <p:cNvSpPr/>
          <p:nvPr/>
        </p:nvSpPr>
        <p:spPr>
          <a:xfrm>
            <a:off x="881184" y="7990022"/>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dirty="0"/>
          </a:p>
        </p:txBody>
      </p:sp>
      <p:sp>
        <p:nvSpPr>
          <p:cNvPr id="6" name="Freeform 35">
            <a:extLst>
              <a:ext uri="{FF2B5EF4-FFF2-40B4-BE49-F238E27FC236}">
                <a16:creationId xmlns:a16="http://schemas.microsoft.com/office/drawing/2014/main" id="{F291F387-0EF1-A5CA-80FE-DA2CD4865DF5}"/>
              </a:ext>
            </a:extLst>
          </p:cNvPr>
          <p:cNvSpPr/>
          <p:nvPr/>
        </p:nvSpPr>
        <p:spPr>
          <a:xfrm>
            <a:off x="63725" y="8854043"/>
            <a:ext cx="2128842" cy="1423432"/>
          </a:xfrm>
          <a:custGeom>
            <a:avLst/>
            <a:gdLst/>
            <a:ahLst/>
            <a:cxnLst/>
            <a:rect l="l" t="t" r="r" b="b"/>
            <a:pathLst>
              <a:path w="2128842" h="1423432">
                <a:moveTo>
                  <a:pt x="0" y="0"/>
                </a:moveTo>
                <a:lnTo>
                  <a:pt x="2128842" y="0"/>
                </a:lnTo>
                <a:lnTo>
                  <a:pt x="2128842" y="1423432"/>
                </a:lnTo>
                <a:lnTo>
                  <a:pt x="0" y="1423432"/>
                </a:lnTo>
                <a:lnTo>
                  <a:pt x="0" y="0"/>
                </a:lnTo>
                <a:close/>
              </a:path>
            </a:pathLst>
          </a:custGeom>
          <a:blipFill dpi="0" rotWithShape="1">
            <a:blip r:embed="rId9">
              <a:alphaModFix amt="50000"/>
            </a:blip>
            <a:srcRect/>
            <a:stretch>
              <a:fillRect l="-16549" t="-15649" r="-14543" b="-11625"/>
            </a:stretch>
          </a:blipFill>
        </p:spPr>
        <p:txBody>
          <a:bodyPr/>
          <a:lstStyle/>
          <a:p>
            <a:endParaRPr lang="en-AU" dirty="0"/>
          </a:p>
        </p:txBody>
      </p:sp>
      <p:pic>
        <p:nvPicPr>
          <p:cNvPr id="40" name="Picture 39" descr="An arm in a blue cast">
            <a:extLst>
              <a:ext uri="{FF2B5EF4-FFF2-40B4-BE49-F238E27FC236}">
                <a16:creationId xmlns:a16="http://schemas.microsoft.com/office/drawing/2014/main" id="{20FD6312-4D49-AE2B-F499-14515244BAE2}"/>
              </a:ext>
            </a:extLst>
          </p:cNvPr>
          <p:cNvPicPr>
            <a:picLocks noChangeAspect="1"/>
          </p:cNvPicPr>
          <p:nvPr/>
        </p:nvPicPr>
        <p:blipFill>
          <a:blip r:embed="rId10">
            <a:extLst>
              <a:ext uri="{28A0092B-C50C-407E-A947-70E740481C1C}">
                <a14:useLocalDpi xmlns:a14="http://schemas.microsoft.com/office/drawing/2010/main" val="0"/>
              </a:ext>
            </a:extLst>
          </a:blip>
          <a:srcRect l="-3387" t="11606" r="5357" b="-9637"/>
          <a:stretch/>
        </p:blipFill>
        <p:spPr>
          <a:xfrm flipH="1">
            <a:off x="10820400" y="3543300"/>
            <a:ext cx="8366302" cy="8366302"/>
          </a:xfrm>
          <a:prstGeom prst="ellipse">
            <a:avLst/>
          </a:prstGeom>
          <a:ln w="76200">
            <a:solidFill>
              <a:srgbClr val="04B5AC"/>
            </a:solidFill>
          </a:ln>
        </p:spPr>
      </p:pic>
    </p:spTree>
    <p:custDataLst>
      <p:tags r:id="rId1"/>
    </p:custDataLst>
    <p:extLst>
      <p:ext uri="{BB962C8B-B14F-4D97-AF65-F5344CB8AC3E}">
        <p14:creationId xmlns:p14="http://schemas.microsoft.com/office/powerpoint/2010/main" val="299689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9EB5D-3DE1-D51F-8AD8-9C8FDFA94E18}"/>
            </a:ext>
          </a:extLst>
        </p:cNvPr>
        <p:cNvGrpSpPr/>
        <p:nvPr/>
      </p:nvGrpSpPr>
      <p:grpSpPr>
        <a:xfrm>
          <a:off x="0" y="0"/>
          <a:ext cx="0" cy="0"/>
          <a:chOff x="0" y="0"/>
          <a:chExt cx="0" cy="0"/>
        </a:xfrm>
      </p:grpSpPr>
      <p:sp>
        <p:nvSpPr>
          <p:cNvPr id="11" name="Freeform 20">
            <a:extLst>
              <a:ext uri="{FF2B5EF4-FFF2-40B4-BE49-F238E27FC236}">
                <a16:creationId xmlns:a16="http://schemas.microsoft.com/office/drawing/2014/main" id="{CED59194-5F39-58B8-BAFE-E4EE60F58050}"/>
              </a:ext>
            </a:extLst>
          </p:cNvPr>
          <p:cNvSpPr/>
          <p:nvPr/>
        </p:nvSpPr>
        <p:spPr>
          <a:xfrm rot="10800000">
            <a:off x="-2057400" y="1041318"/>
            <a:ext cx="6705600" cy="1206582"/>
          </a:xfrm>
          <a:custGeom>
            <a:avLst/>
            <a:gdLst/>
            <a:ahLst/>
            <a:cxnLst/>
            <a:rect l="l" t="t" r="r" b="b"/>
            <a:pathLst>
              <a:path w="10703548" h="1206582">
                <a:moveTo>
                  <a:pt x="0" y="0"/>
                </a:moveTo>
                <a:lnTo>
                  <a:pt x="10703548" y="0"/>
                </a:lnTo>
                <a:lnTo>
                  <a:pt x="10703548" y="1206582"/>
                </a:lnTo>
                <a:lnTo>
                  <a:pt x="0" y="12065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dirty="0"/>
          </a:p>
        </p:txBody>
      </p:sp>
      <p:sp>
        <p:nvSpPr>
          <p:cNvPr id="4" name="TextBox 6">
            <a:extLst>
              <a:ext uri="{FF2B5EF4-FFF2-40B4-BE49-F238E27FC236}">
                <a16:creationId xmlns:a16="http://schemas.microsoft.com/office/drawing/2014/main" id="{687A52AD-16E6-020E-F13D-4BAB3C8455B2}"/>
              </a:ext>
            </a:extLst>
          </p:cNvPr>
          <p:cNvSpPr txBox="1"/>
          <p:nvPr/>
        </p:nvSpPr>
        <p:spPr>
          <a:xfrm>
            <a:off x="709532" y="1034927"/>
            <a:ext cx="5767468" cy="882934"/>
          </a:xfrm>
          <a:prstGeom prst="rect">
            <a:avLst/>
          </a:prstGeom>
        </p:spPr>
        <p:txBody>
          <a:bodyPr wrap="square" lIns="0" tIns="0" rIns="0" bIns="0" rtlCol="0" anchor="t">
            <a:spAutoFit/>
          </a:bodyPr>
          <a:lstStyle/>
          <a:p>
            <a:pPr algn="l">
              <a:lnSpc>
                <a:spcPts val="7934"/>
              </a:lnSpc>
            </a:pPr>
            <a:r>
              <a:rPr lang="en-US" sz="4000" b="1" dirty="0">
                <a:solidFill>
                  <a:srgbClr val="FFFFFF"/>
                </a:solidFill>
                <a:latin typeface="Mark Pro" panose="020B0504020201010104" pitchFamily="34" charset="0"/>
              </a:rPr>
              <a:t>Interventions</a:t>
            </a:r>
          </a:p>
        </p:txBody>
      </p:sp>
      <p:sp>
        <p:nvSpPr>
          <p:cNvPr id="33" name="Freeform 19">
            <a:extLst>
              <a:ext uri="{FF2B5EF4-FFF2-40B4-BE49-F238E27FC236}">
                <a16:creationId xmlns:a16="http://schemas.microsoft.com/office/drawing/2014/main" id="{B0B6379D-6C77-7D96-5F38-D9032A1ED6E8}"/>
              </a:ext>
            </a:extLst>
          </p:cNvPr>
          <p:cNvSpPr/>
          <p:nvPr/>
        </p:nvSpPr>
        <p:spPr>
          <a:xfrm>
            <a:off x="881184" y="7990022"/>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dirty="0"/>
          </a:p>
        </p:txBody>
      </p:sp>
      <p:sp>
        <p:nvSpPr>
          <p:cNvPr id="6" name="Freeform 35">
            <a:extLst>
              <a:ext uri="{FF2B5EF4-FFF2-40B4-BE49-F238E27FC236}">
                <a16:creationId xmlns:a16="http://schemas.microsoft.com/office/drawing/2014/main" id="{B1DFEC6B-6DFF-978F-B1A0-442E4DD6E589}"/>
              </a:ext>
            </a:extLst>
          </p:cNvPr>
          <p:cNvSpPr/>
          <p:nvPr/>
        </p:nvSpPr>
        <p:spPr>
          <a:xfrm>
            <a:off x="63725" y="8854043"/>
            <a:ext cx="2128842" cy="1423432"/>
          </a:xfrm>
          <a:custGeom>
            <a:avLst/>
            <a:gdLst/>
            <a:ahLst/>
            <a:cxnLst/>
            <a:rect l="l" t="t" r="r" b="b"/>
            <a:pathLst>
              <a:path w="2128842" h="1423432">
                <a:moveTo>
                  <a:pt x="0" y="0"/>
                </a:moveTo>
                <a:lnTo>
                  <a:pt x="2128842" y="0"/>
                </a:lnTo>
                <a:lnTo>
                  <a:pt x="2128842" y="1423432"/>
                </a:lnTo>
                <a:lnTo>
                  <a:pt x="0" y="1423432"/>
                </a:lnTo>
                <a:lnTo>
                  <a:pt x="0" y="0"/>
                </a:lnTo>
                <a:close/>
              </a:path>
            </a:pathLst>
          </a:custGeom>
          <a:blipFill dpi="0" rotWithShape="1">
            <a:blip r:embed="rId8">
              <a:alphaModFix amt="50000"/>
            </a:blip>
            <a:srcRect/>
            <a:stretch>
              <a:fillRect l="-16549" t="-15649" r="-14543" b="-11625"/>
            </a:stretch>
          </a:blipFill>
        </p:spPr>
        <p:txBody>
          <a:bodyPr/>
          <a:lstStyle/>
          <a:p>
            <a:endParaRPr lang="en-AU" dirty="0"/>
          </a:p>
        </p:txBody>
      </p:sp>
      <p:pic>
        <p:nvPicPr>
          <p:cNvPr id="40" name="Picture 39" descr="An older man doing light exercises outdoors ">
            <a:extLst>
              <a:ext uri="{FF2B5EF4-FFF2-40B4-BE49-F238E27FC236}">
                <a16:creationId xmlns:a16="http://schemas.microsoft.com/office/drawing/2014/main" id="{AB3AB03E-23A8-DC4B-531A-72D6D7CAE7A5}"/>
              </a:ext>
            </a:extLst>
          </p:cNvPr>
          <p:cNvPicPr>
            <a:picLocks noChangeAspect="1"/>
          </p:cNvPicPr>
          <p:nvPr/>
        </p:nvPicPr>
        <p:blipFill>
          <a:blip r:embed="rId9">
            <a:extLst>
              <a:ext uri="{28A0092B-C50C-407E-A947-70E740481C1C}">
                <a14:useLocalDpi xmlns:a14="http://schemas.microsoft.com/office/drawing/2010/main" val="0"/>
              </a:ext>
            </a:extLst>
          </a:blip>
          <a:srcRect l="1132" t="15484" r="-1132" b="-15484"/>
          <a:stretch/>
        </p:blipFill>
        <p:spPr>
          <a:xfrm>
            <a:off x="10820400" y="3543300"/>
            <a:ext cx="8366302" cy="8366302"/>
          </a:xfrm>
          <a:prstGeom prst="ellipse">
            <a:avLst/>
          </a:prstGeom>
          <a:ln w="76200">
            <a:solidFill>
              <a:srgbClr val="04B5AC"/>
            </a:solidFill>
          </a:ln>
        </p:spPr>
      </p:pic>
      <p:sp>
        <p:nvSpPr>
          <p:cNvPr id="2" name="TextBox 1">
            <a:extLst>
              <a:ext uri="{FF2B5EF4-FFF2-40B4-BE49-F238E27FC236}">
                <a16:creationId xmlns:a16="http://schemas.microsoft.com/office/drawing/2014/main" id="{7AF5E017-8AE1-B6F1-989F-3D556A0BE197}"/>
              </a:ext>
            </a:extLst>
          </p:cNvPr>
          <p:cNvSpPr txBox="1"/>
          <p:nvPr/>
        </p:nvSpPr>
        <p:spPr>
          <a:xfrm>
            <a:off x="704088" y="2873410"/>
            <a:ext cx="9737547" cy="1077218"/>
          </a:xfrm>
          <a:prstGeom prst="rect">
            <a:avLst/>
          </a:prstGeom>
          <a:noFill/>
        </p:spPr>
        <p:txBody>
          <a:bodyPr wrap="square">
            <a:spAutoFit/>
          </a:bodyPr>
          <a:lstStyle>
            <a:defPPr>
              <a:defRPr lang="en-US"/>
            </a:defPPr>
            <a:lvl1pPr>
              <a:defRPr sz="3600" i="0" u="none" strike="noStrike">
                <a:solidFill>
                  <a:srgbClr val="274E4A"/>
                </a:solidFill>
                <a:effectLst/>
                <a:latin typeface="Mark Pro" panose="020B0504020201010104" pitchFamily="34" charset="0"/>
              </a:defRPr>
            </a:lvl1pPr>
          </a:lstStyle>
          <a:p>
            <a:r>
              <a:rPr lang="en-US" sz="3200" i="0" u="none" strike="noStrike" dirty="0">
                <a:effectLst/>
                <a:cs typeface="Arial" panose="020B0604020202020204" pitchFamily="34" charset="0"/>
              </a:rPr>
              <a:t>T</a:t>
            </a:r>
            <a:r>
              <a:rPr lang="en-US" sz="3200" dirty="0"/>
              <a:t>hese are examples of incidents that are </a:t>
            </a:r>
            <a:r>
              <a:rPr lang="en-US" sz="3200" b="1" dirty="0"/>
              <a:t>not</a:t>
            </a:r>
            <a:r>
              <a:rPr lang="en-US" sz="3200" dirty="0"/>
              <a:t> part of the normal ageing process:</a:t>
            </a:r>
          </a:p>
        </p:txBody>
      </p:sp>
      <p:grpSp>
        <p:nvGrpSpPr>
          <p:cNvPr id="15" name="Group 14">
            <a:extLst>
              <a:ext uri="{FF2B5EF4-FFF2-40B4-BE49-F238E27FC236}">
                <a16:creationId xmlns:a16="http://schemas.microsoft.com/office/drawing/2014/main" id="{5E42A0F7-354E-0556-AF19-CEC7AFB0132D}"/>
              </a:ext>
            </a:extLst>
          </p:cNvPr>
          <p:cNvGrpSpPr/>
          <p:nvPr/>
        </p:nvGrpSpPr>
        <p:grpSpPr>
          <a:xfrm>
            <a:off x="776738" y="4215690"/>
            <a:ext cx="9686668" cy="2562578"/>
            <a:chOff x="776738" y="4215690"/>
            <a:chExt cx="9686668" cy="2562578"/>
          </a:xfrm>
        </p:grpSpPr>
        <p:grpSp>
          <p:nvGrpSpPr>
            <p:cNvPr id="7" name="Group 11">
              <a:extLst>
                <a:ext uri="{FF2B5EF4-FFF2-40B4-BE49-F238E27FC236}">
                  <a16:creationId xmlns:a16="http://schemas.microsoft.com/office/drawing/2014/main" id="{543B8C62-136F-ADF2-444F-40A5C3B0D336}"/>
                </a:ext>
              </a:extLst>
            </p:cNvPr>
            <p:cNvGrpSpPr/>
            <p:nvPr/>
          </p:nvGrpSpPr>
          <p:grpSpPr>
            <a:xfrm>
              <a:off x="776738" y="4215690"/>
              <a:ext cx="9026217" cy="2562578"/>
              <a:chOff x="18495" y="-38100"/>
              <a:chExt cx="7800691" cy="736600"/>
            </a:xfrm>
          </p:grpSpPr>
          <p:sp>
            <p:nvSpPr>
              <p:cNvPr id="8" name="Freeform 12">
                <a:extLst>
                  <a:ext uri="{FF2B5EF4-FFF2-40B4-BE49-F238E27FC236}">
                    <a16:creationId xmlns:a16="http://schemas.microsoft.com/office/drawing/2014/main" id="{4AFC20B0-7D1A-7153-15E9-E42558AC05F5}"/>
                  </a:ext>
                </a:extLst>
              </p:cNvPr>
              <p:cNvSpPr/>
              <p:nvPr/>
            </p:nvSpPr>
            <p:spPr>
              <a:xfrm>
                <a:off x="18495" y="-27910"/>
                <a:ext cx="7800691" cy="698500"/>
              </a:xfrm>
              <a:prstGeom prst="roundRect">
                <a:avLst/>
              </a:prstGeom>
              <a:solidFill>
                <a:srgbClr val="00B6AD"/>
              </a:solidFill>
            </p:spPr>
            <p:txBody>
              <a:bodyPr/>
              <a:lstStyle/>
              <a:p>
                <a:endParaRPr lang="en-AU" dirty="0"/>
              </a:p>
            </p:txBody>
          </p:sp>
          <p:sp>
            <p:nvSpPr>
              <p:cNvPr id="14" name="TextBox 13">
                <a:extLst>
                  <a:ext uri="{FF2B5EF4-FFF2-40B4-BE49-F238E27FC236}">
                    <a16:creationId xmlns:a16="http://schemas.microsoft.com/office/drawing/2014/main" id="{F196D62E-3D5E-8067-6E42-0C632949F7D3}"/>
                  </a:ext>
                </a:extLst>
              </p:cNvPr>
              <p:cNvSpPr txBox="1"/>
              <p:nvPr/>
            </p:nvSpPr>
            <p:spPr>
              <a:xfrm>
                <a:off x="114300" y="-38100"/>
                <a:ext cx="7609081" cy="736600"/>
              </a:xfrm>
              <a:prstGeom prst="roundRect">
                <a:avLst/>
              </a:prstGeom>
            </p:spPr>
            <p:txBody>
              <a:bodyPr lIns="50800" tIns="50800" rIns="50800" bIns="50800" rtlCol="0" anchor="ctr"/>
              <a:lstStyle/>
              <a:p>
                <a:pPr algn="ctr">
                  <a:lnSpc>
                    <a:spcPts val="3359"/>
                  </a:lnSpc>
                </a:pPr>
                <a:endParaRPr dirty="0"/>
              </a:p>
            </p:txBody>
          </p:sp>
        </p:grpSp>
        <p:sp>
          <p:nvSpPr>
            <p:cNvPr id="3" name="TextBox 2">
              <a:extLst>
                <a:ext uri="{FF2B5EF4-FFF2-40B4-BE49-F238E27FC236}">
                  <a16:creationId xmlns:a16="http://schemas.microsoft.com/office/drawing/2014/main" id="{DB80E81C-D049-B332-26C4-461C05CF07B0}"/>
                </a:ext>
              </a:extLst>
            </p:cNvPr>
            <p:cNvSpPr txBox="1"/>
            <p:nvPr/>
          </p:nvSpPr>
          <p:spPr>
            <a:xfrm>
              <a:off x="1149917" y="4432666"/>
              <a:ext cx="9313489" cy="2062103"/>
            </a:xfrm>
            <a:prstGeom prst="rect">
              <a:avLst/>
            </a:prstGeom>
            <a:noFill/>
          </p:spPr>
          <p:txBody>
            <a:bodyPr wrap="square">
              <a:spAutoFit/>
            </a:bodyPr>
            <a:lstStyle>
              <a:defPPr>
                <a:defRPr lang="en-US"/>
              </a:defPPr>
              <a:lvl1pPr>
                <a:defRPr sz="3600" i="0" u="none" strike="noStrike">
                  <a:solidFill>
                    <a:srgbClr val="274E4A"/>
                  </a:solidFill>
                  <a:effectLst/>
                  <a:latin typeface="Mark Pro" panose="020B0504020201010104" pitchFamily="34" charset="0"/>
                </a:defRPr>
              </a:lvl1pPr>
            </a:lstStyle>
            <a:p>
              <a:pPr marL="571500" indent="-571500">
                <a:buFont typeface="Arial" panose="020B0604020202020204" pitchFamily="34" charset="0"/>
                <a:buChar char="•"/>
              </a:pPr>
              <a:r>
                <a:rPr lang="en-US" sz="3200" dirty="0">
                  <a:solidFill>
                    <a:schemeClr val="bg1"/>
                  </a:solidFill>
                </a:rPr>
                <a:t>Sickness (e.g., pneumonia)</a:t>
              </a:r>
            </a:p>
            <a:p>
              <a:pPr marL="571500" indent="-571500">
                <a:buFont typeface="Arial" panose="020B0604020202020204" pitchFamily="34" charset="0"/>
                <a:buChar char="•"/>
              </a:pPr>
              <a:r>
                <a:rPr lang="en-US" sz="3200" dirty="0">
                  <a:solidFill>
                    <a:schemeClr val="bg1"/>
                  </a:solidFill>
                </a:rPr>
                <a:t>Fractures</a:t>
              </a:r>
            </a:p>
            <a:p>
              <a:pPr marL="571500" indent="-571500">
                <a:buFont typeface="Arial" panose="020B0604020202020204" pitchFamily="34" charset="0"/>
                <a:buChar char="•"/>
              </a:pPr>
              <a:r>
                <a:rPr lang="en-US" sz="3200" dirty="0">
                  <a:solidFill>
                    <a:schemeClr val="bg1"/>
                  </a:solidFill>
                </a:rPr>
                <a:t>Elective surgery (e.g., hip replacement)</a:t>
              </a:r>
            </a:p>
            <a:p>
              <a:pPr marL="571500" indent="-571500">
                <a:buFont typeface="Arial" panose="020B0604020202020204" pitchFamily="34" charset="0"/>
                <a:buChar char="•"/>
              </a:pPr>
              <a:r>
                <a:rPr lang="en-US" sz="3200" dirty="0">
                  <a:solidFill>
                    <a:schemeClr val="bg1"/>
                  </a:solidFill>
                </a:rPr>
                <a:t>Stroke</a:t>
              </a:r>
            </a:p>
          </p:txBody>
        </p:sp>
      </p:grpSp>
      <p:sp>
        <p:nvSpPr>
          <p:cNvPr id="5" name="TextBox 4">
            <a:extLst>
              <a:ext uri="{FF2B5EF4-FFF2-40B4-BE49-F238E27FC236}">
                <a16:creationId xmlns:a16="http://schemas.microsoft.com/office/drawing/2014/main" id="{2F9197B8-C754-6A01-155F-0CB3CF05E78E}"/>
              </a:ext>
            </a:extLst>
          </p:cNvPr>
          <p:cNvSpPr txBox="1"/>
          <p:nvPr/>
        </p:nvSpPr>
        <p:spPr>
          <a:xfrm>
            <a:off x="704088" y="7031325"/>
            <a:ext cx="9313489" cy="1569660"/>
          </a:xfrm>
          <a:prstGeom prst="rect">
            <a:avLst/>
          </a:prstGeom>
          <a:noFill/>
        </p:spPr>
        <p:txBody>
          <a:bodyPr wrap="square">
            <a:spAutoFit/>
          </a:bodyPr>
          <a:lstStyle>
            <a:defPPr>
              <a:defRPr lang="en-US"/>
            </a:defPPr>
            <a:lvl1pPr>
              <a:defRPr sz="3600" i="0" u="none" strike="noStrike">
                <a:solidFill>
                  <a:srgbClr val="274E4A"/>
                </a:solidFill>
                <a:effectLst/>
                <a:latin typeface="Mark Pro" panose="020B0504020201010104" pitchFamily="34" charset="0"/>
              </a:defRPr>
            </a:lvl1pPr>
          </a:lstStyle>
          <a:p>
            <a:r>
              <a:rPr lang="en-US" sz="3200" dirty="0"/>
              <a:t>Conditions such as Parkinson’s Disease and Dementia are also </a:t>
            </a:r>
            <a:r>
              <a:rPr lang="en-US" sz="3200" b="1" dirty="0"/>
              <a:t>not </a:t>
            </a:r>
            <a:r>
              <a:rPr lang="en-US" sz="3200" dirty="0"/>
              <a:t>part of the ‘normal’ ageing process.</a:t>
            </a:r>
          </a:p>
        </p:txBody>
      </p:sp>
      <p:sp>
        <p:nvSpPr>
          <p:cNvPr id="10" name="TextBox 9">
            <a:extLst>
              <a:ext uri="{FF2B5EF4-FFF2-40B4-BE49-F238E27FC236}">
                <a16:creationId xmlns:a16="http://schemas.microsoft.com/office/drawing/2014/main" id="{DC9571A6-E6E0-402C-B0D4-4453662D6E21}"/>
              </a:ext>
            </a:extLst>
          </p:cNvPr>
          <p:cNvSpPr txBox="1"/>
          <p:nvPr/>
        </p:nvSpPr>
        <p:spPr>
          <a:xfrm>
            <a:off x="5324823" y="1290666"/>
            <a:ext cx="10665500" cy="707886"/>
          </a:xfrm>
          <a:prstGeom prst="rect">
            <a:avLst/>
          </a:prstGeom>
          <a:noFill/>
        </p:spPr>
        <p:txBody>
          <a:bodyPr wrap="square">
            <a:spAutoFit/>
          </a:bodyPr>
          <a:lstStyle/>
          <a:p>
            <a:r>
              <a:rPr lang="en-AU" sz="4000" i="0" u="none" strike="noStrike" dirty="0">
                <a:solidFill>
                  <a:srgbClr val="274E4A"/>
                </a:solidFill>
                <a:effectLst/>
                <a:latin typeface="Mark Pro" panose="020B0504020201010104" pitchFamily="34" charset="0"/>
              </a:rPr>
              <a:t>Good question! </a:t>
            </a:r>
            <a:endParaRPr lang="en-AU" sz="4000" dirty="0"/>
          </a:p>
        </p:txBody>
      </p:sp>
    </p:spTree>
    <p:custDataLst>
      <p:tags r:id="rId1"/>
    </p:custDataLst>
    <p:extLst>
      <p:ext uri="{BB962C8B-B14F-4D97-AF65-F5344CB8AC3E}">
        <p14:creationId xmlns:p14="http://schemas.microsoft.com/office/powerpoint/2010/main" val="54525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EECDC-F111-B844-3AB4-AE16C4EA3EF3}"/>
            </a:ext>
          </a:extLst>
        </p:cNvPr>
        <p:cNvGrpSpPr/>
        <p:nvPr/>
      </p:nvGrpSpPr>
      <p:grpSpPr>
        <a:xfrm>
          <a:off x="0" y="0"/>
          <a:ext cx="0" cy="0"/>
          <a:chOff x="0" y="0"/>
          <a:chExt cx="0" cy="0"/>
        </a:xfrm>
      </p:grpSpPr>
      <p:sp>
        <p:nvSpPr>
          <p:cNvPr id="11" name="Freeform 20">
            <a:extLst>
              <a:ext uri="{FF2B5EF4-FFF2-40B4-BE49-F238E27FC236}">
                <a16:creationId xmlns:a16="http://schemas.microsoft.com/office/drawing/2014/main" id="{97D8DF11-2672-D667-0812-A28F3F03B21A}"/>
              </a:ext>
            </a:extLst>
          </p:cNvPr>
          <p:cNvSpPr/>
          <p:nvPr/>
        </p:nvSpPr>
        <p:spPr>
          <a:xfrm rot="10800000">
            <a:off x="-2057400" y="1041318"/>
            <a:ext cx="12192000" cy="1206582"/>
          </a:xfrm>
          <a:custGeom>
            <a:avLst/>
            <a:gdLst/>
            <a:ahLst/>
            <a:cxnLst/>
            <a:rect l="l" t="t" r="r" b="b"/>
            <a:pathLst>
              <a:path w="10703548" h="1206582">
                <a:moveTo>
                  <a:pt x="0" y="0"/>
                </a:moveTo>
                <a:lnTo>
                  <a:pt x="10703548" y="0"/>
                </a:lnTo>
                <a:lnTo>
                  <a:pt x="10703548" y="1206582"/>
                </a:lnTo>
                <a:lnTo>
                  <a:pt x="0" y="12065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dirty="0"/>
          </a:p>
        </p:txBody>
      </p:sp>
      <p:sp>
        <p:nvSpPr>
          <p:cNvPr id="4" name="TextBox 6">
            <a:extLst>
              <a:ext uri="{FF2B5EF4-FFF2-40B4-BE49-F238E27FC236}">
                <a16:creationId xmlns:a16="http://schemas.microsoft.com/office/drawing/2014/main" id="{971A95A6-4D8F-201A-FE37-8583383C187C}"/>
              </a:ext>
            </a:extLst>
          </p:cNvPr>
          <p:cNvSpPr txBox="1"/>
          <p:nvPr/>
        </p:nvSpPr>
        <p:spPr>
          <a:xfrm>
            <a:off x="709532" y="1034927"/>
            <a:ext cx="9577468" cy="882934"/>
          </a:xfrm>
          <a:prstGeom prst="rect">
            <a:avLst/>
          </a:prstGeom>
        </p:spPr>
        <p:txBody>
          <a:bodyPr wrap="square" lIns="0" tIns="0" rIns="0" bIns="0" rtlCol="0" anchor="t">
            <a:spAutoFit/>
          </a:bodyPr>
          <a:lstStyle/>
          <a:p>
            <a:pPr algn="l">
              <a:lnSpc>
                <a:spcPts val="7934"/>
              </a:lnSpc>
            </a:pPr>
            <a:r>
              <a:rPr lang="en-US" sz="4000" b="1" dirty="0">
                <a:solidFill>
                  <a:srgbClr val="FFFFFF"/>
                </a:solidFill>
                <a:latin typeface="Mark Pro" panose="020B0504020201010104" pitchFamily="34" charset="0"/>
              </a:rPr>
              <a:t>Taking control of the ageing journey</a:t>
            </a:r>
          </a:p>
        </p:txBody>
      </p:sp>
      <p:sp>
        <p:nvSpPr>
          <p:cNvPr id="33" name="Freeform 19">
            <a:extLst>
              <a:ext uri="{FF2B5EF4-FFF2-40B4-BE49-F238E27FC236}">
                <a16:creationId xmlns:a16="http://schemas.microsoft.com/office/drawing/2014/main" id="{177F0284-18F6-7D1A-4A80-20540B97ABA0}"/>
              </a:ext>
            </a:extLst>
          </p:cNvPr>
          <p:cNvSpPr/>
          <p:nvPr/>
        </p:nvSpPr>
        <p:spPr>
          <a:xfrm>
            <a:off x="881184" y="7990022"/>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dirty="0"/>
          </a:p>
        </p:txBody>
      </p:sp>
      <p:sp>
        <p:nvSpPr>
          <p:cNvPr id="2" name="TextBox 1">
            <a:extLst>
              <a:ext uri="{FF2B5EF4-FFF2-40B4-BE49-F238E27FC236}">
                <a16:creationId xmlns:a16="http://schemas.microsoft.com/office/drawing/2014/main" id="{36024921-FC92-3068-BAE9-C47436C75E82}"/>
              </a:ext>
            </a:extLst>
          </p:cNvPr>
          <p:cNvSpPr txBox="1"/>
          <p:nvPr/>
        </p:nvSpPr>
        <p:spPr>
          <a:xfrm>
            <a:off x="709532" y="2342389"/>
            <a:ext cx="15831312" cy="1077218"/>
          </a:xfrm>
          <a:prstGeom prst="rect">
            <a:avLst/>
          </a:prstGeom>
          <a:noFill/>
        </p:spPr>
        <p:txBody>
          <a:bodyPr wrap="square">
            <a:spAutoFit/>
          </a:bodyPr>
          <a:lstStyle>
            <a:defPPr>
              <a:defRPr lang="en-US"/>
            </a:defPPr>
            <a:lvl1pPr>
              <a:defRPr sz="3600" i="0" u="none" strike="noStrike">
                <a:solidFill>
                  <a:srgbClr val="274E4A"/>
                </a:solidFill>
                <a:effectLst/>
                <a:latin typeface="Mark Pro" panose="020B0504020201010104" pitchFamily="34" charset="0"/>
              </a:defRPr>
            </a:lvl1pPr>
          </a:lstStyle>
          <a:p>
            <a:r>
              <a:rPr lang="en-US" sz="3200" b="0" i="0" u="none" strike="noStrike" dirty="0">
                <a:effectLst/>
                <a:latin typeface="Aptos" panose="020B0004020202020204" pitchFamily="34" charset="0"/>
              </a:rPr>
              <a:t>Research shows that 70% of our ageing journey is related to factors other than genetics, such as lifestyle.</a:t>
            </a:r>
            <a:endParaRPr lang="en-US" sz="3200" dirty="0"/>
          </a:p>
        </p:txBody>
      </p:sp>
      <p:sp>
        <p:nvSpPr>
          <p:cNvPr id="14" name="TextBox 13">
            <a:extLst>
              <a:ext uri="{FF2B5EF4-FFF2-40B4-BE49-F238E27FC236}">
                <a16:creationId xmlns:a16="http://schemas.microsoft.com/office/drawing/2014/main" id="{A008BAB2-BCA9-084B-5A50-24BBBD565198}"/>
              </a:ext>
            </a:extLst>
          </p:cNvPr>
          <p:cNvSpPr txBox="1"/>
          <p:nvPr/>
        </p:nvSpPr>
        <p:spPr>
          <a:xfrm>
            <a:off x="887594" y="4215690"/>
            <a:ext cx="8804504" cy="2562578"/>
          </a:xfrm>
          <a:prstGeom prst="roundRect">
            <a:avLst/>
          </a:prstGeom>
        </p:spPr>
        <p:txBody>
          <a:bodyPr lIns="50800" tIns="50800" rIns="50800" bIns="50800" rtlCol="0" anchor="ctr"/>
          <a:lstStyle/>
          <a:p>
            <a:pPr algn="ctr">
              <a:lnSpc>
                <a:spcPts val="3359"/>
              </a:lnSpc>
            </a:pPr>
            <a:endParaRPr dirty="0"/>
          </a:p>
        </p:txBody>
      </p:sp>
      <p:pic>
        <p:nvPicPr>
          <p:cNvPr id="10" name="Picture 9" descr="A graph on a white background&#10;&#10;Description automatically generated">
            <a:extLst>
              <a:ext uri="{FF2B5EF4-FFF2-40B4-BE49-F238E27FC236}">
                <a16:creationId xmlns:a16="http://schemas.microsoft.com/office/drawing/2014/main" id="{23E5AB2D-F85C-AED3-0301-EC95338942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14377" y="3191268"/>
            <a:ext cx="4369331" cy="3662801"/>
          </a:xfrm>
          <a:prstGeom prst="rect">
            <a:avLst/>
          </a:prstGeom>
        </p:spPr>
      </p:pic>
      <p:pic>
        <p:nvPicPr>
          <p:cNvPr id="13" name="Picture 12" descr="A graph on a white sheet&#10;&#10;Description automatically generated">
            <a:extLst>
              <a:ext uri="{FF2B5EF4-FFF2-40B4-BE49-F238E27FC236}">
                <a16:creationId xmlns:a16="http://schemas.microsoft.com/office/drawing/2014/main" id="{3DCC1582-C236-0155-D067-5722940FB7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14377" y="6353754"/>
            <a:ext cx="4369331" cy="3662801"/>
          </a:xfrm>
          <a:prstGeom prst="rect">
            <a:avLst/>
          </a:prstGeom>
        </p:spPr>
      </p:pic>
      <p:pic>
        <p:nvPicPr>
          <p:cNvPr id="16" name="Picture 15" descr="An sad older woman sitting with her head in her hand">
            <a:extLst>
              <a:ext uri="{FF2B5EF4-FFF2-40B4-BE49-F238E27FC236}">
                <a16:creationId xmlns:a16="http://schemas.microsoft.com/office/drawing/2014/main" id="{73104C88-5477-A634-C358-3BF6AAA03EB2}"/>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493824" y="3505309"/>
            <a:ext cx="2857323" cy="2857323"/>
          </a:xfrm>
          <a:prstGeom prst="ellipse">
            <a:avLst/>
          </a:prstGeom>
          <a:ln w="76200">
            <a:solidFill>
              <a:srgbClr val="04B5AC"/>
            </a:solidFill>
          </a:ln>
        </p:spPr>
      </p:pic>
      <p:pic>
        <p:nvPicPr>
          <p:cNvPr id="17" name="Picture 16">
            <a:extLst>
              <a:ext uri="{FF2B5EF4-FFF2-40B4-BE49-F238E27FC236}">
                <a16:creationId xmlns:a16="http://schemas.microsoft.com/office/drawing/2014/main" id="{4FEB8AEC-7C8F-0756-8F86-1A732573D350}"/>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601749" y="3505309"/>
            <a:ext cx="2857323" cy="2857323"/>
          </a:xfrm>
          <a:prstGeom prst="ellipse">
            <a:avLst/>
          </a:prstGeom>
          <a:ln w="76200">
            <a:solidFill>
              <a:srgbClr val="04B5AC"/>
            </a:solidFill>
          </a:ln>
        </p:spPr>
      </p:pic>
      <p:pic>
        <p:nvPicPr>
          <p:cNvPr id="18" name="Picture 17" descr="An older couple happily cooking in the kitchen together">
            <a:extLst>
              <a:ext uri="{FF2B5EF4-FFF2-40B4-BE49-F238E27FC236}">
                <a16:creationId xmlns:a16="http://schemas.microsoft.com/office/drawing/2014/main" id="{411D73D4-5DA6-8E59-B24B-6A7988C5A44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477495" y="6756494"/>
            <a:ext cx="2857323" cy="2857323"/>
          </a:xfrm>
          <a:prstGeom prst="ellipse">
            <a:avLst/>
          </a:prstGeom>
          <a:ln w="76200">
            <a:solidFill>
              <a:srgbClr val="04B5AC"/>
            </a:solidFill>
          </a:ln>
        </p:spPr>
      </p:pic>
      <p:pic>
        <p:nvPicPr>
          <p:cNvPr id="19" name="Picture 18" descr="A group of older people happily doing chair yoga">
            <a:extLst>
              <a:ext uri="{FF2B5EF4-FFF2-40B4-BE49-F238E27FC236}">
                <a16:creationId xmlns:a16="http://schemas.microsoft.com/office/drawing/2014/main" id="{AAC54690-A05F-8F58-5AE9-B3BCD4DB1F6A}"/>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695782" y="6756494"/>
            <a:ext cx="2857323" cy="2857323"/>
          </a:xfrm>
          <a:prstGeom prst="ellipse">
            <a:avLst/>
          </a:prstGeom>
          <a:ln w="76200">
            <a:solidFill>
              <a:srgbClr val="04B5AC"/>
            </a:solidFill>
          </a:ln>
        </p:spPr>
      </p:pic>
      <p:sp>
        <p:nvSpPr>
          <p:cNvPr id="20" name="Equals 19">
            <a:extLst>
              <a:ext uri="{FF2B5EF4-FFF2-40B4-BE49-F238E27FC236}">
                <a16:creationId xmlns:a16="http://schemas.microsoft.com/office/drawing/2014/main" id="{AB4C97B3-1C37-BC3B-13A4-064745B453FA}"/>
              </a:ext>
            </a:extLst>
          </p:cNvPr>
          <p:cNvSpPr/>
          <p:nvPr/>
        </p:nvSpPr>
        <p:spPr>
          <a:xfrm>
            <a:off x="10431326" y="4670487"/>
            <a:ext cx="967375" cy="685800"/>
          </a:xfrm>
          <a:prstGeom prst="mathEqual">
            <a:avLst/>
          </a:prstGeom>
          <a:solidFill>
            <a:srgbClr val="00B6AD"/>
          </a:solidFill>
          <a:ln>
            <a:solidFill>
              <a:srgbClr val="00B6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1" name="Equals 20">
            <a:extLst>
              <a:ext uri="{FF2B5EF4-FFF2-40B4-BE49-F238E27FC236}">
                <a16:creationId xmlns:a16="http://schemas.microsoft.com/office/drawing/2014/main" id="{4070D5B0-9F6A-65BF-4982-4F9E396FABCA}"/>
              </a:ext>
            </a:extLst>
          </p:cNvPr>
          <p:cNvSpPr/>
          <p:nvPr/>
        </p:nvSpPr>
        <p:spPr>
          <a:xfrm>
            <a:off x="10431326" y="7842254"/>
            <a:ext cx="967375" cy="685800"/>
          </a:xfrm>
          <a:prstGeom prst="mathEqual">
            <a:avLst/>
          </a:prstGeom>
          <a:solidFill>
            <a:srgbClr val="00B6AD"/>
          </a:solidFill>
          <a:ln>
            <a:solidFill>
              <a:srgbClr val="00B6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22" name="Plus Sign 21">
            <a:extLst>
              <a:ext uri="{FF2B5EF4-FFF2-40B4-BE49-F238E27FC236}">
                <a16:creationId xmlns:a16="http://schemas.microsoft.com/office/drawing/2014/main" id="{787FE39F-C162-051F-D69B-8F4C1FCCB2B2}"/>
              </a:ext>
            </a:extLst>
          </p:cNvPr>
          <p:cNvSpPr/>
          <p:nvPr/>
        </p:nvSpPr>
        <p:spPr>
          <a:xfrm>
            <a:off x="5019248" y="4564093"/>
            <a:ext cx="914400" cy="898587"/>
          </a:xfrm>
          <a:prstGeom prst="mathPlus">
            <a:avLst/>
          </a:prstGeom>
          <a:solidFill>
            <a:srgbClr val="00B6AD"/>
          </a:solidFill>
          <a:ln>
            <a:solidFill>
              <a:srgbClr val="00B6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Plus Sign 22">
            <a:extLst>
              <a:ext uri="{FF2B5EF4-FFF2-40B4-BE49-F238E27FC236}">
                <a16:creationId xmlns:a16="http://schemas.microsoft.com/office/drawing/2014/main" id="{D5CB08E4-FA6A-E249-B568-5C3D48CF7E23}"/>
              </a:ext>
            </a:extLst>
          </p:cNvPr>
          <p:cNvSpPr/>
          <p:nvPr/>
        </p:nvSpPr>
        <p:spPr>
          <a:xfrm>
            <a:off x="5019248" y="7735860"/>
            <a:ext cx="914400" cy="898587"/>
          </a:xfrm>
          <a:prstGeom prst="mathPlus">
            <a:avLst/>
          </a:prstGeom>
          <a:solidFill>
            <a:srgbClr val="00B6AD"/>
          </a:solidFill>
          <a:ln>
            <a:solidFill>
              <a:srgbClr val="00B6A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custDataLst>
      <p:tags r:id="rId1"/>
    </p:custDataLst>
    <p:extLst>
      <p:ext uri="{BB962C8B-B14F-4D97-AF65-F5344CB8AC3E}">
        <p14:creationId xmlns:p14="http://schemas.microsoft.com/office/powerpoint/2010/main" val="234592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P spid="21" grpId="0" animBg="1"/>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312B6F19-AF10-688A-210B-7934EC6B132E}"/>
              </a:ext>
            </a:extLst>
          </p:cNvPr>
          <p:cNvSpPr txBox="1"/>
          <p:nvPr/>
        </p:nvSpPr>
        <p:spPr>
          <a:xfrm>
            <a:off x="421103" y="1225145"/>
            <a:ext cx="5105400" cy="1231106"/>
          </a:xfrm>
          <a:prstGeom prst="rect">
            <a:avLst/>
          </a:prstGeom>
        </p:spPr>
        <p:txBody>
          <a:bodyPr wrap="square" lIns="0" tIns="0" rIns="0" bIns="0" rtlCol="0" anchor="t">
            <a:spAutoFit/>
          </a:bodyPr>
          <a:lstStyle/>
          <a:p>
            <a:pPr algn="l"/>
            <a:r>
              <a:rPr lang="en-US" sz="4000" b="1" dirty="0">
                <a:solidFill>
                  <a:srgbClr val="FFFFFF"/>
                </a:solidFill>
                <a:latin typeface="Mark Pro" panose="020B0504020201010104" pitchFamily="34" charset="0"/>
              </a:rPr>
              <a:t>Staying active supports…</a:t>
            </a:r>
          </a:p>
        </p:txBody>
      </p:sp>
      <p:grpSp>
        <p:nvGrpSpPr>
          <p:cNvPr id="37" name="Group 36">
            <a:extLst>
              <a:ext uri="{FF2B5EF4-FFF2-40B4-BE49-F238E27FC236}">
                <a16:creationId xmlns:a16="http://schemas.microsoft.com/office/drawing/2014/main" id="{360CF561-AF11-E23C-A99C-E42818F0EACE}"/>
              </a:ext>
            </a:extLst>
          </p:cNvPr>
          <p:cNvGrpSpPr/>
          <p:nvPr/>
        </p:nvGrpSpPr>
        <p:grpSpPr>
          <a:xfrm>
            <a:off x="709532" y="2520693"/>
            <a:ext cx="4403646" cy="1108870"/>
            <a:chOff x="6264354" y="872200"/>
            <a:chExt cx="4403646" cy="1108870"/>
          </a:xfrm>
        </p:grpSpPr>
        <p:grpSp>
          <p:nvGrpSpPr>
            <p:cNvPr id="2" name="Group 4">
              <a:extLst>
                <a:ext uri="{FF2B5EF4-FFF2-40B4-BE49-F238E27FC236}">
                  <a16:creationId xmlns:a16="http://schemas.microsoft.com/office/drawing/2014/main" id="{B33EAA1B-6872-1E59-2E90-2E2B53730E7B}"/>
                </a:ext>
              </a:extLst>
            </p:cNvPr>
            <p:cNvGrpSpPr/>
            <p:nvPr/>
          </p:nvGrpSpPr>
          <p:grpSpPr>
            <a:xfrm>
              <a:off x="6264354" y="872200"/>
              <a:ext cx="1065335" cy="1108870"/>
              <a:chOff x="76200" y="38100"/>
              <a:chExt cx="932355" cy="970456"/>
            </a:xfrm>
          </p:grpSpPr>
          <p:sp>
            <p:nvSpPr>
              <p:cNvPr id="5" name="Freeform 5">
                <a:extLst>
                  <a:ext uri="{FF2B5EF4-FFF2-40B4-BE49-F238E27FC236}">
                    <a16:creationId xmlns:a16="http://schemas.microsoft.com/office/drawing/2014/main" id="{BBA9C584-848B-A660-5993-836D15BFBFB1}"/>
                  </a:ext>
                </a:extLst>
              </p:cNvPr>
              <p:cNvSpPr/>
              <p:nvPr/>
            </p:nvSpPr>
            <p:spPr>
              <a:xfrm>
                <a:off x="195755" y="1957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6AD"/>
              </a:solidFill>
            </p:spPr>
            <p:txBody>
              <a:bodyPr/>
              <a:lstStyle/>
              <a:p>
                <a:endParaRPr lang="en-AU" dirty="0"/>
              </a:p>
            </p:txBody>
          </p:sp>
          <p:sp>
            <p:nvSpPr>
              <p:cNvPr id="7" name="TextBox 6">
                <a:extLst>
                  <a:ext uri="{FF2B5EF4-FFF2-40B4-BE49-F238E27FC236}">
                    <a16:creationId xmlns:a16="http://schemas.microsoft.com/office/drawing/2014/main" id="{85971C38-561C-2EB8-7B01-B1AB96F3BC8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8" name="Freeform 19">
              <a:extLst>
                <a:ext uri="{FF2B5EF4-FFF2-40B4-BE49-F238E27FC236}">
                  <a16:creationId xmlns:a16="http://schemas.microsoft.com/office/drawing/2014/main" id="{79F0C260-F498-09F6-F73B-546ED9FEBA6A}"/>
                </a:ext>
              </a:extLst>
            </p:cNvPr>
            <p:cNvSpPr/>
            <p:nvPr/>
          </p:nvSpPr>
          <p:spPr>
            <a:xfrm>
              <a:off x="6572613" y="1223994"/>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dirty="0"/>
            </a:p>
          </p:txBody>
        </p:sp>
        <p:sp>
          <p:nvSpPr>
            <p:cNvPr id="9" name="TextBox 8">
              <a:extLst>
                <a:ext uri="{FF2B5EF4-FFF2-40B4-BE49-F238E27FC236}">
                  <a16:creationId xmlns:a16="http://schemas.microsoft.com/office/drawing/2014/main" id="{D2C09541-032B-0D35-05C5-657CBE861A94}"/>
                </a:ext>
              </a:extLst>
            </p:cNvPr>
            <p:cNvSpPr txBox="1"/>
            <p:nvPr/>
          </p:nvSpPr>
          <p:spPr>
            <a:xfrm>
              <a:off x="7501341" y="1223994"/>
              <a:ext cx="3166659" cy="584775"/>
            </a:xfrm>
            <a:prstGeom prst="rect">
              <a:avLst/>
            </a:prstGeom>
            <a:noFill/>
          </p:spPr>
          <p:txBody>
            <a:bodyPr wrap="square">
              <a:spAutoFit/>
            </a:bodyPr>
            <a:lstStyle/>
            <a:p>
              <a:r>
                <a:rPr lang="en-US" sz="3200" dirty="0">
                  <a:solidFill>
                    <a:srgbClr val="274E4A"/>
                  </a:solidFill>
                  <a:latin typeface="Mark Pro" panose="020B0504020201010104" pitchFamily="34" charset="0"/>
                  <a:cs typeface="Arial" panose="020B0604020202020204" pitchFamily="34" charset="0"/>
                </a:rPr>
                <a:t>Physical health</a:t>
              </a:r>
            </a:p>
          </p:txBody>
        </p:sp>
      </p:grpSp>
      <p:grpSp>
        <p:nvGrpSpPr>
          <p:cNvPr id="38" name="Group 37">
            <a:extLst>
              <a:ext uri="{FF2B5EF4-FFF2-40B4-BE49-F238E27FC236}">
                <a16:creationId xmlns:a16="http://schemas.microsoft.com/office/drawing/2014/main" id="{04C40785-A2AB-88A3-17D8-9CE8B4DD1286}"/>
              </a:ext>
            </a:extLst>
          </p:cNvPr>
          <p:cNvGrpSpPr/>
          <p:nvPr/>
        </p:nvGrpSpPr>
        <p:grpSpPr>
          <a:xfrm>
            <a:off x="6705600" y="2520693"/>
            <a:ext cx="3790659" cy="1108870"/>
            <a:chOff x="892070" y="7012310"/>
            <a:chExt cx="3790659" cy="1108870"/>
          </a:xfrm>
        </p:grpSpPr>
        <p:grpSp>
          <p:nvGrpSpPr>
            <p:cNvPr id="10" name="Group 4">
              <a:extLst>
                <a:ext uri="{FF2B5EF4-FFF2-40B4-BE49-F238E27FC236}">
                  <a16:creationId xmlns:a16="http://schemas.microsoft.com/office/drawing/2014/main" id="{DBEF54FD-0E06-0F64-709A-F5B406B15B2D}"/>
                </a:ext>
              </a:extLst>
            </p:cNvPr>
            <p:cNvGrpSpPr/>
            <p:nvPr/>
          </p:nvGrpSpPr>
          <p:grpSpPr>
            <a:xfrm>
              <a:off x="892070" y="7012310"/>
              <a:ext cx="1065335" cy="1108870"/>
              <a:chOff x="76200" y="38100"/>
              <a:chExt cx="932355" cy="970456"/>
            </a:xfrm>
          </p:grpSpPr>
          <p:sp>
            <p:nvSpPr>
              <p:cNvPr id="16" name="Freeform 5">
                <a:extLst>
                  <a:ext uri="{FF2B5EF4-FFF2-40B4-BE49-F238E27FC236}">
                    <a16:creationId xmlns:a16="http://schemas.microsoft.com/office/drawing/2014/main" id="{0741BE7A-A274-D838-4A3A-AE301651C4CF}"/>
                  </a:ext>
                </a:extLst>
              </p:cNvPr>
              <p:cNvSpPr/>
              <p:nvPr/>
            </p:nvSpPr>
            <p:spPr>
              <a:xfrm>
                <a:off x="195755" y="1957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6AD"/>
              </a:solidFill>
            </p:spPr>
            <p:txBody>
              <a:bodyPr/>
              <a:lstStyle/>
              <a:p>
                <a:endParaRPr lang="en-AU" dirty="0"/>
              </a:p>
            </p:txBody>
          </p:sp>
          <p:sp>
            <p:nvSpPr>
              <p:cNvPr id="17" name="TextBox 6">
                <a:extLst>
                  <a:ext uri="{FF2B5EF4-FFF2-40B4-BE49-F238E27FC236}">
                    <a16:creationId xmlns:a16="http://schemas.microsoft.com/office/drawing/2014/main" id="{3DE6D3DD-B83B-79F9-605A-20F81039CCDE}"/>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18" name="Freeform 19">
              <a:extLst>
                <a:ext uri="{FF2B5EF4-FFF2-40B4-BE49-F238E27FC236}">
                  <a16:creationId xmlns:a16="http://schemas.microsoft.com/office/drawing/2014/main" id="{0DD4B2F2-350F-7C8A-CBB6-9323553BDF2F}"/>
                </a:ext>
              </a:extLst>
            </p:cNvPr>
            <p:cNvSpPr/>
            <p:nvPr/>
          </p:nvSpPr>
          <p:spPr>
            <a:xfrm>
              <a:off x="1200329" y="7364104"/>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dirty="0"/>
            </a:p>
          </p:txBody>
        </p:sp>
        <p:sp>
          <p:nvSpPr>
            <p:cNvPr id="19" name="TextBox 18">
              <a:extLst>
                <a:ext uri="{FF2B5EF4-FFF2-40B4-BE49-F238E27FC236}">
                  <a16:creationId xmlns:a16="http://schemas.microsoft.com/office/drawing/2014/main" id="{A1AAFB95-CC4C-3E09-7859-A050BC10463E}"/>
                </a:ext>
              </a:extLst>
            </p:cNvPr>
            <p:cNvSpPr txBox="1"/>
            <p:nvPr/>
          </p:nvSpPr>
          <p:spPr>
            <a:xfrm>
              <a:off x="2094012" y="7364754"/>
              <a:ext cx="2588717" cy="584775"/>
            </a:xfrm>
            <a:prstGeom prst="rect">
              <a:avLst/>
            </a:prstGeom>
            <a:noFill/>
          </p:spPr>
          <p:txBody>
            <a:bodyPr wrap="square">
              <a:spAutoFit/>
            </a:bodyPr>
            <a:lstStyle/>
            <a:p>
              <a:r>
                <a:rPr lang="en-US" sz="3200" dirty="0">
                  <a:solidFill>
                    <a:srgbClr val="274E4A"/>
                  </a:solidFill>
                  <a:latin typeface="Mark Pro" panose="020B0504020201010104" pitchFamily="34" charset="0"/>
                  <a:cs typeface="Arial" panose="020B0604020202020204" pitchFamily="34" charset="0"/>
                </a:rPr>
                <a:t>Brain health</a:t>
              </a:r>
            </a:p>
          </p:txBody>
        </p:sp>
      </p:grpSp>
      <p:grpSp>
        <p:nvGrpSpPr>
          <p:cNvPr id="39" name="Group 38">
            <a:extLst>
              <a:ext uri="{FF2B5EF4-FFF2-40B4-BE49-F238E27FC236}">
                <a16:creationId xmlns:a16="http://schemas.microsoft.com/office/drawing/2014/main" id="{25A992D7-593D-2BA4-9904-79C7F06B6509}"/>
              </a:ext>
            </a:extLst>
          </p:cNvPr>
          <p:cNvGrpSpPr/>
          <p:nvPr/>
        </p:nvGrpSpPr>
        <p:grpSpPr>
          <a:xfrm>
            <a:off x="12358268" y="2520693"/>
            <a:ext cx="4229123" cy="1108870"/>
            <a:chOff x="13030200" y="6856938"/>
            <a:chExt cx="4229123" cy="1108870"/>
          </a:xfrm>
        </p:grpSpPr>
        <p:grpSp>
          <p:nvGrpSpPr>
            <p:cNvPr id="20" name="Group 4">
              <a:extLst>
                <a:ext uri="{FF2B5EF4-FFF2-40B4-BE49-F238E27FC236}">
                  <a16:creationId xmlns:a16="http://schemas.microsoft.com/office/drawing/2014/main" id="{E9487CBA-BB0E-B884-5085-71BAA1ADE89F}"/>
                </a:ext>
              </a:extLst>
            </p:cNvPr>
            <p:cNvGrpSpPr/>
            <p:nvPr/>
          </p:nvGrpSpPr>
          <p:grpSpPr>
            <a:xfrm>
              <a:off x="13030200" y="6856938"/>
              <a:ext cx="1065335" cy="1108870"/>
              <a:chOff x="76200" y="38100"/>
              <a:chExt cx="932355" cy="970456"/>
            </a:xfrm>
          </p:grpSpPr>
          <p:sp>
            <p:nvSpPr>
              <p:cNvPr id="21" name="Freeform 5">
                <a:extLst>
                  <a:ext uri="{FF2B5EF4-FFF2-40B4-BE49-F238E27FC236}">
                    <a16:creationId xmlns:a16="http://schemas.microsoft.com/office/drawing/2014/main" id="{D3E129D9-0EE3-93BC-4C88-8E34F3AFBAB5}"/>
                  </a:ext>
                </a:extLst>
              </p:cNvPr>
              <p:cNvSpPr/>
              <p:nvPr/>
            </p:nvSpPr>
            <p:spPr>
              <a:xfrm>
                <a:off x="195755" y="1957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6AD"/>
              </a:solidFill>
            </p:spPr>
            <p:txBody>
              <a:bodyPr/>
              <a:lstStyle/>
              <a:p>
                <a:endParaRPr lang="en-AU" dirty="0"/>
              </a:p>
            </p:txBody>
          </p:sp>
          <p:sp>
            <p:nvSpPr>
              <p:cNvPr id="22" name="TextBox 6">
                <a:extLst>
                  <a:ext uri="{FF2B5EF4-FFF2-40B4-BE49-F238E27FC236}">
                    <a16:creationId xmlns:a16="http://schemas.microsoft.com/office/drawing/2014/main" id="{43EF4214-8AD8-6EFD-8A34-B85A6324D492}"/>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23" name="Freeform 19">
              <a:extLst>
                <a:ext uri="{FF2B5EF4-FFF2-40B4-BE49-F238E27FC236}">
                  <a16:creationId xmlns:a16="http://schemas.microsoft.com/office/drawing/2014/main" id="{C5898B63-28E4-F03F-A986-0401DBBD6BF4}"/>
                </a:ext>
              </a:extLst>
            </p:cNvPr>
            <p:cNvSpPr/>
            <p:nvPr/>
          </p:nvSpPr>
          <p:spPr>
            <a:xfrm>
              <a:off x="13338459" y="7208732"/>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dirty="0"/>
            </a:p>
          </p:txBody>
        </p:sp>
        <p:sp>
          <p:nvSpPr>
            <p:cNvPr id="24" name="TextBox 23">
              <a:extLst>
                <a:ext uri="{FF2B5EF4-FFF2-40B4-BE49-F238E27FC236}">
                  <a16:creationId xmlns:a16="http://schemas.microsoft.com/office/drawing/2014/main" id="{24AA45F1-C57B-20DF-E3C1-107BC2A5336C}"/>
                </a:ext>
              </a:extLst>
            </p:cNvPr>
            <p:cNvSpPr txBox="1"/>
            <p:nvPr/>
          </p:nvSpPr>
          <p:spPr>
            <a:xfrm>
              <a:off x="14232142" y="7208732"/>
              <a:ext cx="3027181" cy="584775"/>
            </a:xfrm>
            <a:prstGeom prst="rect">
              <a:avLst/>
            </a:prstGeom>
            <a:noFill/>
          </p:spPr>
          <p:txBody>
            <a:bodyPr wrap="square">
              <a:spAutoFit/>
            </a:bodyPr>
            <a:lstStyle/>
            <a:p>
              <a:r>
                <a:rPr lang="en-US" sz="3200" dirty="0">
                  <a:solidFill>
                    <a:srgbClr val="274E4A"/>
                  </a:solidFill>
                  <a:latin typeface="Mark Pro" panose="020B0504020201010104" pitchFamily="34" charset="0"/>
                  <a:cs typeface="Arial" panose="020B0604020202020204" pitchFamily="34" charset="0"/>
                </a:rPr>
                <a:t>Mental health</a:t>
              </a:r>
              <a:endParaRPr lang="en-US" sz="2900" dirty="0">
                <a:solidFill>
                  <a:srgbClr val="274E4A"/>
                </a:solidFill>
                <a:latin typeface="Mark Pro" panose="020B0504020201010104" pitchFamily="34" charset="0"/>
                <a:cs typeface="Arial" panose="020B0604020202020204" pitchFamily="34" charset="0"/>
              </a:endParaRPr>
            </a:p>
          </p:txBody>
        </p:sp>
      </p:grpSp>
      <p:sp>
        <p:nvSpPr>
          <p:cNvPr id="28" name="Freeform 19">
            <a:extLst>
              <a:ext uri="{FF2B5EF4-FFF2-40B4-BE49-F238E27FC236}">
                <a16:creationId xmlns:a16="http://schemas.microsoft.com/office/drawing/2014/main" id="{8F06814D-1A55-C365-86A6-FFFEC732D951}"/>
              </a:ext>
            </a:extLst>
          </p:cNvPr>
          <p:cNvSpPr/>
          <p:nvPr/>
        </p:nvSpPr>
        <p:spPr>
          <a:xfrm>
            <a:off x="881184" y="6690272"/>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dirty="0"/>
          </a:p>
        </p:txBody>
      </p:sp>
      <p:sp>
        <p:nvSpPr>
          <p:cNvPr id="6" name="Freeform 35">
            <a:extLst>
              <a:ext uri="{FF2B5EF4-FFF2-40B4-BE49-F238E27FC236}">
                <a16:creationId xmlns:a16="http://schemas.microsoft.com/office/drawing/2014/main" id="{2BCC7855-2628-B238-D126-6CC98F1A4076}"/>
              </a:ext>
            </a:extLst>
          </p:cNvPr>
          <p:cNvSpPr/>
          <p:nvPr/>
        </p:nvSpPr>
        <p:spPr>
          <a:xfrm>
            <a:off x="63725" y="8854043"/>
            <a:ext cx="2128842" cy="1423432"/>
          </a:xfrm>
          <a:custGeom>
            <a:avLst/>
            <a:gdLst/>
            <a:ahLst/>
            <a:cxnLst/>
            <a:rect l="l" t="t" r="r" b="b"/>
            <a:pathLst>
              <a:path w="2128842" h="1423432">
                <a:moveTo>
                  <a:pt x="0" y="0"/>
                </a:moveTo>
                <a:lnTo>
                  <a:pt x="2128842" y="0"/>
                </a:lnTo>
                <a:lnTo>
                  <a:pt x="2128842" y="1423432"/>
                </a:lnTo>
                <a:lnTo>
                  <a:pt x="0" y="1423432"/>
                </a:lnTo>
                <a:lnTo>
                  <a:pt x="0" y="0"/>
                </a:lnTo>
                <a:close/>
              </a:path>
            </a:pathLst>
          </a:custGeom>
          <a:blipFill dpi="0" rotWithShape="1">
            <a:blip r:embed="rId6">
              <a:alphaModFix amt="50000"/>
            </a:blip>
            <a:srcRect/>
            <a:stretch>
              <a:fillRect l="-16549" t="-15649" r="-14543" b="-11625"/>
            </a:stretch>
          </a:blipFill>
        </p:spPr>
        <p:txBody>
          <a:bodyPr/>
          <a:lstStyle/>
          <a:p>
            <a:endParaRPr lang="en-AU" dirty="0"/>
          </a:p>
        </p:txBody>
      </p:sp>
      <p:pic>
        <p:nvPicPr>
          <p:cNvPr id="40" name="Picture 39">
            <a:extLst>
              <a:ext uri="{FF2B5EF4-FFF2-40B4-BE49-F238E27FC236}">
                <a16:creationId xmlns:a16="http://schemas.microsoft.com/office/drawing/2014/main" id="{CFB1248D-BE41-5B7D-AD1A-0A897E7E5F5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173896" y="3873498"/>
            <a:ext cx="4044032" cy="4044032"/>
          </a:xfrm>
          <a:prstGeom prst="ellipse">
            <a:avLst/>
          </a:prstGeom>
          <a:ln w="76200">
            <a:solidFill>
              <a:srgbClr val="04B5AC"/>
            </a:solidFill>
          </a:ln>
        </p:spPr>
      </p:pic>
      <p:pic>
        <p:nvPicPr>
          <p:cNvPr id="35" name="Picture 34">
            <a:extLst>
              <a:ext uri="{FF2B5EF4-FFF2-40B4-BE49-F238E27FC236}">
                <a16:creationId xmlns:a16="http://schemas.microsoft.com/office/drawing/2014/main" id="{681B9C2F-BDBE-422C-66CC-BF109F2E5AE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893192" y="3869527"/>
            <a:ext cx="4044032" cy="4044032"/>
          </a:xfrm>
          <a:prstGeom prst="ellipse">
            <a:avLst/>
          </a:prstGeom>
          <a:ln w="76200">
            <a:solidFill>
              <a:srgbClr val="04B5AC"/>
            </a:solidFill>
          </a:ln>
        </p:spPr>
      </p:pic>
      <p:pic>
        <p:nvPicPr>
          <p:cNvPr id="36" name="Picture 35">
            <a:extLst>
              <a:ext uri="{FF2B5EF4-FFF2-40B4-BE49-F238E27FC236}">
                <a16:creationId xmlns:a16="http://schemas.microsoft.com/office/drawing/2014/main" id="{2D49CE98-A23B-8F62-C22F-249B368941D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2666527" y="3878242"/>
            <a:ext cx="4044031" cy="4044031"/>
          </a:xfrm>
          <a:prstGeom prst="ellipse">
            <a:avLst/>
          </a:prstGeom>
          <a:ln w="76200">
            <a:solidFill>
              <a:srgbClr val="04B5AC"/>
            </a:solidFill>
          </a:ln>
        </p:spPr>
      </p:pic>
      <p:sp>
        <p:nvSpPr>
          <p:cNvPr id="41" name="Freeform 20">
            <a:extLst>
              <a:ext uri="{FF2B5EF4-FFF2-40B4-BE49-F238E27FC236}">
                <a16:creationId xmlns:a16="http://schemas.microsoft.com/office/drawing/2014/main" id="{12975050-B2AB-64ED-103E-C8C791914333}"/>
              </a:ext>
            </a:extLst>
          </p:cNvPr>
          <p:cNvSpPr/>
          <p:nvPr/>
        </p:nvSpPr>
        <p:spPr>
          <a:xfrm rot="10800000">
            <a:off x="-2057400" y="1041318"/>
            <a:ext cx="10363200" cy="1206582"/>
          </a:xfrm>
          <a:custGeom>
            <a:avLst/>
            <a:gdLst/>
            <a:ahLst/>
            <a:cxnLst/>
            <a:rect l="l" t="t" r="r" b="b"/>
            <a:pathLst>
              <a:path w="10703548" h="1206582">
                <a:moveTo>
                  <a:pt x="0" y="0"/>
                </a:moveTo>
                <a:lnTo>
                  <a:pt x="10703548" y="0"/>
                </a:lnTo>
                <a:lnTo>
                  <a:pt x="10703548" y="1206582"/>
                </a:lnTo>
                <a:lnTo>
                  <a:pt x="0" y="12065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AU" dirty="0"/>
          </a:p>
        </p:txBody>
      </p:sp>
      <p:sp>
        <p:nvSpPr>
          <p:cNvPr id="42" name="TextBox 6">
            <a:extLst>
              <a:ext uri="{FF2B5EF4-FFF2-40B4-BE49-F238E27FC236}">
                <a16:creationId xmlns:a16="http://schemas.microsoft.com/office/drawing/2014/main" id="{34CB4C55-047A-37AE-AB28-62C023D43B5F}"/>
              </a:ext>
            </a:extLst>
          </p:cNvPr>
          <p:cNvSpPr txBox="1"/>
          <p:nvPr/>
        </p:nvSpPr>
        <p:spPr>
          <a:xfrm>
            <a:off x="709532" y="1034927"/>
            <a:ext cx="9577468" cy="882934"/>
          </a:xfrm>
          <a:prstGeom prst="rect">
            <a:avLst/>
          </a:prstGeom>
        </p:spPr>
        <p:txBody>
          <a:bodyPr wrap="square" lIns="0" tIns="0" rIns="0" bIns="0" rtlCol="0" anchor="t">
            <a:spAutoFit/>
          </a:bodyPr>
          <a:lstStyle/>
          <a:p>
            <a:pPr algn="l">
              <a:lnSpc>
                <a:spcPts val="7934"/>
              </a:lnSpc>
            </a:pPr>
            <a:r>
              <a:rPr lang="en-US" sz="4000" b="1" dirty="0">
                <a:solidFill>
                  <a:srgbClr val="FFFFFF"/>
                </a:solidFill>
                <a:latin typeface="Mark Pro" panose="020B0504020201010104" pitchFamily="34" charset="0"/>
              </a:rPr>
              <a:t>Staying active supports…</a:t>
            </a:r>
          </a:p>
        </p:txBody>
      </p:sp>
      <p:sp>
        <p:nvSpPr>
          <p:cNvPr id="43" name="Freeform 20">
            <a:extLst>
              <a:ext uri="{FF2B5EF4-FFF2-40B4-BE49-F238E27FC236}">
                <a16:creationId xmlns:a16="http://schemas.microsoft.com/office/drawing/2014/main" id="{62EBBB77-C9F3-C457-4192-1487B9AB2282}"/>
              </a:ext>
            </a:extLst>
          </p:cNvPr>
          <p:cNvSpPr/>
          <p:nvPr/>
        </p:nvSpPr>
        <p:spPr>
          <a:xfrm rot="10800000">
            <a:off x="4114800" y="8627153"/>
            <a:ext cx="10363200" cy="1206582"/>
          </a:xfrm>
          <a:custGeom>
            <a:avLst/>
            <a:gdLst/>
            <a:ahLst/>
            <a:cxnLst/>
            <a:rect l="l" t="t" r="r" b="b"/>
            <a:pathLst>
              <a:path w="10703548" h="1206582">
                <a:moveTo>
                  <a:pt x="0" y="0"/>
                </a:moveTo>
                <a:lnTo>
                  <a:pt x="10703548" y="0"/>
                </a:lnTo>
                <a:lnTo>
                  <a:pt x="10703548" y="1206582"/>
                </a:lnTo>
                <a:lnTo>
                  <a:pt x="0" y="1206582"/>
                </a:lnTo>
                <a:lnTo>
                  <a:pt x="0" y="0"/>
                </a:lnTo>
                <a:close/>
              </a:path>
            </a:pathLst>
          </a:custGeom>
          <a:solidFill>
            <a:srgbClr val="00B6AD"/>
          </a:solidFill>
        </p:spPr>
        <p:txBody>
          <a:bodyPr/>
          <a:lstStyle/>
          <a:p>
            <a:endParaRPr lang="en-AU" dirty="0"/>
          </a:p>
        </p:txBody>
      </p:sp>
      <p:sp>
        <p:nvSpPr>
          <p:cNvPr id="44" name="TextBox 6">
            <a:extLst>
              <a:ext uri="{FF2B5EF4-FFF2-40B4-BE49-F238E27FC236}">
                <a16:creationId xmlns:a16="http://schemas.microsoft.com/office/drawing/2014/main" id="{1D688E28-1F54-BDC1-9D83-A01173DBB066}"/>
              </a:ext>
            </a:extLst>
          </p:cNvPr>
          <p:cNvSpPr txBox="1"/>
          <p:nvPr/>
        </p:nvSpPr>
        <p:spPr>
          <a:xfrm>
            <a:off x="4606619" y="8644725"/>
            <a:ext cx="9577468" cy="882934"/>
          </a:xfrm>
          <a:prstGeom prst="rect">
            <a:avLst/>
          </a:prstGeom>
        </p:spPr>
        <p:txBody>
          <a:bodyPr wrap="square" lIns="0" tIns="0" rIns="0" bIns="0" rtlCol="0" anchor="t">
            <a:spAutoFit/>
          </a:bodyPr>
          <a:lstStyle/>
          <a:p>
            <a:pPr algn="l">
              <a:lnSpc>
                <a:spcPts val="7934"/>
              </a:lnSpc>
            </a:pPr>
            <a:r>
              <a:rPr lang="en-US" sz="4000" b="1" dirty="0">
                <a:solidFill>
                  <a:srgbClr val="FDBE43"/>
                </a:solidFill>
                <a:effectLst>
                  <a:outerShdw blurRad="50800" dist="50800" dir="5400000" algn="ctr" rotWithShape="0">
                    <a:schemeClr val="tx1"/>
                  </a:outerShdw>
                </a:effectLst>
                <a:latin typeface="Mark Pro" panose="020B0504020201010104" pitchFamily="34" charset="0"/>
              </a:rPr>
              <a:t>Premature help = Premature disability!</a:t>
            </a:r>
          </a:p>
        </p:txBody>
      </p:sp>
    </p:spTree>
    <p:custDataLst>
      <p:tags r:id="rId1"/>
    </p:custDataLst>
    <p:extLst>
      <p:ext uri="{BB962C8B-B14F-4D97-AF65-F5344CB8AC3E}">
        <p14:creationId xmlns:p14="http://schemas.microsoft.com/office/powerpoint/2010/main" val="98051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500" fill="hold"/>
                                        <p:tgtEl>
                                          <p:spTgt spid="38"/>
                                        </p:tgtEl>
                                        <p:attrNameLst>
                                          <p:attrName>ppt_x</p:attrName>
                                        </p:attrNameLst>
                                      </p:cBhvr>
                                      <p:tavLst>
                                        <p:tav tm="0">
                                          <p:val>
                                            <p:strVal val="#ppt_x"/>
                                          </p:val>
                                        </p:tav>
                                        <p:tav tm="100000">
                                          <p:val>
                                            <p:strVal val="#ppt_x"/>
                                          </p:val>
                                        </p:tav>
                                      </p:tavLst>
                                    </p:anim>
                                    <p:anim calcmode="lin" valueType="num">
                                      <p:cBhvr additive="base">
                                        <p:cTn id="18" dur="5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ppt_x"/>
                                          </p:val>
                                        </p:tav>
                                        <p:tav tm="100000">
                                          <p:val>
                                            <p:strVal val="#ppt_x"/>
                                          </p:val>
                                        </p:tav>
                                      </p:tavLst>
                                    </p:anim>
                                    <p:anim calcmode="lin" valueType="num">
                                      <p:cBhvr additive="base">
                                        <p:cTn id="2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fill="hold"/>
                                        <p:tgtEl>
                                          <p:spTgt spid="39"/>
                                        </p:tgtEl>
                                        <p:attrNameLst>
                                          <p:attrName>ppt_x</p:attrName>
                                        </p:attrNameLst>
                                      </p:cBhvr>
                                      <p:tavLst>
                                        <p:tav tm="0">
                                          <p:val>
                                            <p:strVal val="#ppt_x"/>
                                          </p:val>
                                        </p:tav>
                                        <p:tav tm="100000">
                                          <p:val>
                                            <p:strVal val="#ppt_x"/>
                                          </p:val>
                                        </p:tav>
                                      </p:tavLst>
                                    </p:anim>
                                    <p:anim calcmode="lin" valueType="num">
                                      <p:cBhvr additive="base">
                                        <p:cTn id="28" dur="500" fill="hold"/>
                                        <p:tgtEl>
                                          <p:spTgt spid="3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ppt_x"/>
                                          </p:val>
                                        </p:tav>
                                        <p:tav tm="100000">
                                          <p:val>
                                            <p:strVal val="#ppt_x"/>
                                          </p:val>
                                        </p:tav>
                                      </p:tavLst>
                                    </p:anim>
                                    <p:anim calcmode="lin" valueType="num">
                                      <p:cBhvr additive="base">
                                        <p:cTn id="3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additive="base">
                                        <p:cTn id="37" dur="500" fill="hold"/>
                                        <p:tgtEl>
                                          <p:spTgt spid="43"/>
                                        </p:tgtEl>
                                        <p:attrNameLst>
                                          <p:attrName>ppt_x</p:attrName>
                                        </p:attrNameLst>
                                      </p:cBhvr>
                                      <p:tavLst>
                                        <p:tav tm="0">
                                          <p:val>
                                            <p:strVal val="#ppt_x"/>
                                          </p:val>
                                        </p:tav>
                                        <p:tav tm="100000">
                                          <p:val>
                                            <p:strVal val="#ppt_x"/>
                                          </p:val>
                                        </p:tav>
                                      </p:tavLst>
                                    </p:anim>
                                    <p:anim calcmode="lin" valueType="num">
                                      <p:cBhvr additive="base">
                                        <p:cTn id="38" dur="500" fill="hold"/>
                                        <p:tgtEl>
                                          <p:spTgt spid="4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additive="base">
                                        <p:cTn id="41" dur="500" fill="hold"/>
                                        <p:tgtEl>
                                          <p:spTgt spid="44"/>
                                        </p:tgtEl>
                                        <p:attrNameLst>
                                          <p:attrName>ppt_x</p:attrName>
                                        </p:attrNameLst>
                                      </p:cBhvr>
                                      <p:tavLst>
                                        <p:tav tm="0">
                                          <p:val>
                                            <p:strVal val="#ppt_x"/>
                                          </p:val>
                                        </p:tav>
                                        <p:tav tm="100000">
                                          <p:val>
                                            <p:strVal val="#ppt_x"/>
                                          </p:val>
                                        </p:tav>
                                      </p:tavLst>
                                    </p:anim>
                                    <p:anim calcmode="lin" valueType="num">
                                      <p:cBhvr additive="base">
                                        <p:cTn id="4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4903B-59CA-357E-94E8-C57025A6BA08}"/>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B59434-991A-1AF9-FE82-B083B557EA11}"/>
              </a:ext>
            </a:extLst>
          </p:cNvPr>
          <p:cNvSpPr/>
          <p:nvPr/>
        </p:nvSpPr>
        <p:spPr>
          <a:xfrm>
            <a:off x="2884714" y="2281375"/>
            <a:ext cx="12289194" cy="703093"/>
          </a:xfrm>
          <a:prstGeom prst="roundRect">
            <a:avLst/>
          </a:prstGeom>
          <a:solidFill>
            <a:srgbClr val="09B4AB"/>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pPr algn="ctr" fontAlgn="base"/>
            <a:r>
              <a:rPr lang="en-US" sz="2800" b="1" dirty="0" err="1">
                <a:solidFill>
                  <a:schemeClr val="bg1"/>
                </a:solidFill>
                <a:latin typeface="Mark Pro" panose="020B0504020201010104" pitchFamily="34" charset="0"/>
              </a:rPr>
              <a:t>LifeCurve</a:t>
            </a:r>
            <a:r>
              <a:rPr lang="en-US" sz="2800" b="1" dirty="0">
                <a:solidFill>
                  <a:schemeClr val="bg1"/>
                </a:solidFill>
                <a:latin typeface="Mark Pro" panose="020B0504020201010104" pitchFamily="34" charset="0"/>
              </a:rPr>
              <a:t>™ can help older people:</a:t>
            </a:r>
          </a:p>
        </p:txBody>
      </p:sp>
      <p:sp>
        <p:nvSpPr>
          <p:cNvPr id="87" name="Rectangle: Rounded Corners 86">
            <a:extLst>
              <a:ext uri="{FF2B5EF4-FFF2-40B4-BE49-F238E27FC236}">
                <a16:creationId xmlns:a16="http://schemas.microsoft.com/office/drawing/2014/main" id="{A4890F4D-2073-A057-9E8F-41456C6ED838}"/>
              </a:ext>
            </a:extLst>
          </p:cNvPr>
          <p:cNvSpPr/>
          <p:nvPr/>
        </p:nvSpPr>
        <p:spPr>
          <a:xfrm>
            <a:off x="2906485" y="3198335"/>
            <a:ext cx="12289194" cy="1185255"/>
          </a:xfrm>
          <a:prstGeom prst="roundRect">
            <a:avLst/>
          </a:prstGeom>
          <a:solidFill>
            <a:srgbClr val="FED88C"/>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pPr algn="ctr"/>
            <a:r>
              <a:rPr lang="en-AU" sz="2600" dirty="0">
                <a:latin typeface="Mark Pro" panose="020B0504020201010104" pitchFamily="34" charset="0"/>
              </a:rPr>
              <a:t>Think realistically about their current ageing journey</a:t>
            </a:r>
          </a:p>
        </p:txBody>
      </p:sp>
      <p:sp>
        <p:nvSpPr>
          <p:cNvPr id="35" name="Freeform 5">
            <a:extLst>
              <a:ext uri="{FF2B5EF4-FFF2-40B4-BE49-F238E27FC236}">
                <a16:creationId xmlns:a16="http://schemas.microsoft.com/office/drawing/2014/main" id="{465794D7-82A2-BC4B-C263-F28F1DAD94E4}"/>
              </a:ext>
            </a:extLst>
          </p:cNvPr>
          <p:cNvSpPr/>
          <p:nvPr/>
        </p:nvSpPr>
        <p:spPr>
          <a:xfrm rot="10800000">
            <a:off x="2895600" y="419101"/>
            <a:ext cx="12289194" cy="1206582"/>
          </a:xfrm>
          <a:custGeom>
            <a:avLst/>
            <a:gdLst/>
            <a:ahLst/>
            <a:cxnLst/>
            <a:rect l="l" t="t" r="r" b="b"/>
            <a:pathLst>
              <a:path w="10703548" h="1206582">
                <a:moveTo>
                  <a:pt x="0" y="0"/>
                </a:moveTo>
                <a:lnTo>
                  <a:pt x="10703549" y="0"/>
                </a:lnTo>
                <a:lnTo>
                  <a:pt x="10703549" y="1206581"/>
                </a:lnTo>
                <a:lnTo>
                  <a:pt x="0" y="12065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dirty="0"/>
          </a:p>
        </p:txBody>
      </p:sp>
      <p:sp>
        <p:nvSpPr>
          <p:cNvPr id="36" name="TextBox 6">
            <a:extLst>
              <a:ext uri="{FF2B5EF4-FFF2-40B4-BE49-F238E27FC236}">
                <a16:creationId xmlns:a16="http://schemas.microsoft.com/office/drawing/2014/main" id="{B5CCC863-9E67-23EE-6421-D6D9D443CCAC}"/>
              </a:ext>
            </a:extLst>
          </p:cNvPr>
          <p:cNvSpPr txBox="1"/>
          <p:nvPr/>
        </p:nvSpPr>
        <p:spPr>
          <a:xfrm>
            <a:off x="5173048" y="432788"/>
            <a:ext cx="7941904" cy="882934"/>
          </a:xfrm>
          <a:prstGeom prst="rect">
            <a:avLst/>
          </a:prstGeom>
        </p:spPr>
        <p:txBody>
          <a:bodyPr wrap="square" lIns="0" tIns="0" rIns="0" bIns="0" rtlCol="0" anchor="t">
            <a:spAutoFit/>
          </a:bodyPr>
          <a:lstStyle/>
          <a:p>
            <a:pPr algn="l">
              <a:lnSpc>
                <a:spcPts val="7934"/>
              </a:lnSpc>
            </a:pPr>
            <a:r>
              <a:rPr lang="en-US" sz="4000" b="1" dirty="0">
                <a:solidFill>
                  <a:srgbClr val="FFFFFF"/>
                </a:solidFill>
                <a:latin typeface="Mark Pro" panose="020B0504020201010104" pitchFamily="34" charset="0"/>
              </a:rPr>
              <a:t>How LifeCurve™ can help clients</a:t>
            </a:r>
          </a:p>
        </p:txBody>
      </p:sp>
      <p:sp>
        <p:nvSpPr>
          <p:cNvPr id="79" name="Rectangle: Rounded Corners 78">
            <a:extLst>
              <a:ext uri="{FF2B5EF4-FFF2-40B4-BE49-F238E27FC236}">
                <a16:creationId xmlns:a16="http://schemas.microsoft.com/office/drawing/2014/main" id="{818D560B-C077-4211-7E72-A100BAF6D310}"/>
              </a:ext>
            </a:extLst>
          </p:cNvPr>
          <p:cNvSpPr/>
          <p:nvPr/>
        </p:nvSpPr>
        <p:spPr>
          <a:xfrm>
            <a:off x="9526035" y="8507822"/>
            <a:ext cx="4455006" cy="1228713"/>
          </a:xfrm>
          <a:prstGeom prst="round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19050" rIns="19050" bIns="19050" numCol="1" spcCol="1270" anchor="t" anchorCtr="0">
            <a:noAutofit/>
          </a:bodyPr>
          <a:lstStyle/>
          <a:p>
            <a:pPr algn="ctr" defTabSz="666750">
              <a:lnSpc>
                <a:spcPct val="90000"/>
              </a:lnSpc>
              <a:spcBef>
                <a:spcPct val="0"/>
              </a:spcBef>
              <a:spcAft>
                <a:spcPct val="35000"/>
              </a:spcAft>
            </a:pPr>
            <a:endParaRPr lang="en-US" sz="1500" dirty="0">
              <a:latin typeface="Mark Pro" panose="020B0504020201010104" pitchFamily="34" charset="0"/>
            </a:endParaRPr>
          </a:p>
        </p:txBody>
      </p:sp>
      <p:sp>
        <p:nvSpPr>
          <p:cNvPr id="89" name="Rectangle: Rounded Corners 88">
            <a:extLst>
              <a:ext uri="{FF2B5EF4-FFF2-40B4-BE49-F238E27FC236}">
                <a16:creationId xmlns:a16="http://schemas.microsoft.com/office/drawing/2014/main" id="{3D617C8E-E412-AF60-8EF7-904AF79737BB}"/>
              </a:ext>
            </a:extLst>
          </p:cNvPr>
          <p:cNvSpPr/>
          <p:nvPr/>
        </p:nvSpPr>
        <p:spPr>
          <a:xfrm>
            <a:off x="2884714" y="1799213"/>
            <a:ext cx="12289194" cy="675215"/>
          </a:xfrm>
          <a:prstGeom prst="roundRect">
            <a:avLst/>
          </a:prstGeom>
          <a:solidFill>
            <a:srgbClr val="09B4AB"/>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pPr algn="ctr" fontAlgn="base"/>
            <a:r>
              <a:rPr lang="en-US" sz="2800" b="1" dirty="0">
                <a:solidFill>
                  <a:schemeClr val="bg1"/>
                </a:solidFill>
                <a:latin typeface="Mark Pro" panose="020B0504020201010104" pitchFamily="34" charset="0"/>
              </a:rPr>
              <a:t>LifeCurve™ can help share ageing science with older adults.</a:t>
            </a:r>
          </a:p>
        </p:txBody>
      </p:sp>
      <p:sp>
        <p:nvSpPr>
          <p:cNvPr id="5" name="Rectangle: Rounded Corners 4">
            <a:extLst>
              <a:ext uri="{FF2B5EF4-FFF2-40B4-BE49-F238E27FC236}">
                <a16:creationId xmlns:a16="http://schemas.microsoft.com/office/drawing/2014/main" id="{17C517FE-9052-2568-C4B5-63C7A4979F0E}"/>
              </a:ext>
            </a:extLst>
          </p:cNvPr>
          <p:cNvSpPr/>
          <p:nvPr/>
        </p:nvSpPr>
        <p:spPr>
          <a:xfrm>
            <a:off x="2884714" y="4550872"/>
            <a:ext cx="12289194" cy="1185255"/>
          </a:xfrm>
          <a:prstGeom prst="roundRect">
            <a:avLst/>
          </a:prstGeom>
          <a:solidFill>
            <a:srgbClr val="FED88C"/>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pPr algn="ctr"/>
            <a:r>
              <a:rPr lang="en-AU" sz="2600" dirty="0">
                <a:latin typeface="Mark Pro" panose="020B0504020201010104" pitchFamily="34" charset="0"/>
              </a:rPr>
              <a:t>Understand the potential ageing paths</a:t>
            </a:r>
          </a:p>
        </p:txBody>
      </p:sp>
      <p:sp>
        <p:nvSpPr>
          <p:cNvPr id="6" name="Rectangle: Rounded Corners 5">
            <a:extLst>
              <a:ext uri="{FF2B5EF4-FFF2-40B4-BE49-F238E27FC236}">
                <a16:creationId xmlns:a16="http://schemas.microsoft.com/office/drawing/2014/main" id="{9C3BA0D9-5B44-8BCB-6A3F-844C7958FB17}"/>
              </a:ext>
            </a:extLst>
          </p:cNvPr>
          <p:cNvSpPr/>
          <p:nvPr/>
        </p:nvSpPr>
        <p:spPr>
          <a:xfrm>
            <a:off x="2884714" y="5949994"/>
            <a:ext cx="12289194" cy="1185255"/>
          </a:xfrm>
          <a:prstGeom prst="roundRect">
            <a:avLst/>
          </a:prstGeom>
          <a:solidFill>
            <a:srgbClr val="FED88C"/>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pPr algn="ctr"/>
            <a:r>
              <a:rPr lang="en-AU" sz="2600" dirty="0">
                <a:latin typeface="Mark Pro" panose="020B0504020201010104" pitchFamily="34" charset="0"/>
              </a:rPr>
              <a:t>Make informed lifestyle choices to best support their ageing journey</a:t>
            </a:r>
          </a:p>
        </p:txBody>
      </p:sp>
      <p:sp>
        <p:nvSpPr>
          <p:cNvPr id="7" name="Rectangle: Rounded Corners 6">
            <a:extLst>
              <a:ext uri="{FF2B5EF4-FFF2-40B4-BE49-F238E27FC236}">
                <a16:creationId xmlns:a16="http://schemas.microsoft.com/office/drawing/2014/main" id="{4EF609A4-74F3-CC35-E293-2F1E8F630981}"/>
              </a:ext>
            </a:extLst>
          </p:cNvPr>
          <p:cNvSpPr/>
          <p:nvPr/>
        </p:nvSpPr>
        <p:spPr>
          <a:xfrm>
            <a:off x="2884714" y="7349116"/>
            <a:ext cx="12289194" cy="1185255"/>
          </a:xfrm>
          <a:prstGeom prst="roundRect">
            <a:avLst/>
          </a:prstGeom>
          <a:solidFill>
            <a:srgbClr val="FED88C"/>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pPr algn="ctr"/>
            <a:r>
              <a:rPr lang="en-AU" sz="2600" dirty="0">
                <a:latin typeface="Mark Pro" panose="020B0504020201010104" pitchFamily="34" charset="0"/>
              </a:rPr>
              <a:t>Recognise that wellness and reablement can improve the ageing journey</a:t>
            </a:r>
          </a:p>
        </p:txBody>
      </p:sp>
      <p:sp>
        <p:nvSpPr>
          <p:cNvPr id="8" name="Rectangle: Rounded Corners 7">
            <a:extLst>
              <a:ext uri="{FF2B5EF4-FFF2-40B4-BE49-F238E27FC236}">
                <a16:creationId xmlns:a16="http://schemas.microsoft.com/office/drawing/2014/main" id="{44D73B2C-5616-41BA-2F3B-4965819DF0B9}"/>
              </a:ext>
            </a:extLst>
          </p:cNvPr>
          <p:cNvSpPr/>
          <p:nvPr/>
        </p:nvSpPr>
        <p:spPr>
          <a:xfrm>
            <a:off x="2906485" y="8748238"/>
            <a:ext cx="12289194" cy="1185255"/>
          </a:xfrm>
          <a:prstGeom prst="roundRect">
            <a:avLst/>
          </a:prstGeom>
          <a:solidFill>
            <a:srgbClr val="FED88C"/>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pPr algn="ctr"/>
            <a:r>
              <a:rPr lang="en-AU" sz="2600" dirty="0">
                <a:latin typeface="Mark Pro" panose="020B0504020201010104" pitchFamily="34" charset="0"/>
              </a:rPr>
              <a:t>Be inspired to set goals for improved functional ability and quality of life</a:t>
            </a:r>
          </a:p>
        </p:txBody>
      </p:sp>
      <p:sp>
        <p:nvSpPr>
          <p:cNvPr id="9" name="Freeform 35">
            <a:extLst>
              <a:ext uri="{FF2B5EF4-FFF2-40B4-BE49-F238E27FC236}">
                <a16:creationId xmlns:a16="http://schemas.microsoft.com/office/drawing/2014/main" id="{AB5C9E76-F5A4-DB69-5CAF-2FACD2E31B07}"/>
              </a:ext>
            </a:extLst>
          </p:cNvPr>
          <p:cNvSpPr/>
          <p:nvPr/>
        </p:nvSpPr>
        <p:spPr>
          <a:xfrm>
            <a:off x="63725" y="8854043"/>
            <a:ext cx="2128842" cy="1423432"/>
          </a:xfrm>
          <a:custGeom>
            <a:avLst/>
            <a:gdLst/>
            <a:ahLst/>
            <a:cxnLst/>
            <a:rect l="l" t="t" r="r" b="b"/>
            <a:pathLst>
              <a:path w="2128842" h="1423432">
                <a:moveTo>
                  <a:pt x="0" y="0"/>
                </a:moveTo>
                <a:lnTo>
                  <a:pt x="2128842" y="0"/>
                </a:lnTo>
                <a:lnTo>
                  <a:pt x="2128842" y="1423432"/>
                </a:lnTo>
                <a:lnTo>
                  <a:pt x="0" y="1423432"/>
                </a:lnTo>
                <a:lnTo>
                  <a:pt x="0" y="0"/>
                </a:lnTo>
                <a:close/>
              </a:path>
            </a:pathLst>
          </a:custGeom>
          <a:blipFill dpi="0" rotWithShape="1">
            <a:blip r:embed="rId7">
              <a:alphaModFix amt="50000"/>
            </a:blip>
            <a:srcRect/>
            <a:stretch>
              <a:fillRect l="-16549" t="-15649" r="-14543" b="-11625"/>
            </a:stretch>
          </a:blipFill>
        </p:spPr>
        <p:txBody>
          <a:bodyPr/>
          <a:lstStyle/>
          <a:p>
            <a:endParaRPr lang="en-AU" dirty="0"/>
          </a:p>
        </p:txBody>
      </p:sp>
    </p:spTree>
    <p:custDataLst>
      <p:tags r:id="rId1"/>
    </p:custDataLst>
    <p:extLst>
      <p:ext uri="{BB962C8B-B14F-4D97-AF65-F5344CB8AC3E}">
        <p14:creationId xmlns:p14="http://schemas.microsoft.com/office/powerpoint/2010/main" val="4264495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ipe(down)">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7"/>
                                        </p:tgtEl>
                                        <p:attrNameLst>
                                          <p:attrName>style.visibility</p:attrName>
                                        </p:attrNameLst>
                                      </p:cBhvr>
                                      <p:to>
                                        <p:strVal val="visible"/>
                                      </p:to>
                                    </p:set>
                                    <p:animEffect transition="in" filter="wipe(down)">
                                      <p:cBhvr>
                                        <p:cTn id="17" dur="500"/>
                                        <p:tgtEl>
                                          <p:spTgt spid="8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7" grpId="0" animBg="1"/>
      <p:bldP spid="89" grpId="0" animBg="1"/>
      <p:bldP spid="5" grpId="0" animBg="1"/>
      <p:bldP spid="6" grpId="0" animBg="1"/>
      <p:bldP spid="7" grpId="0" animBg="1"/>
      <p:bldP spid="8" grpId="0" animBg="1"/>
    </p:bldLst>
  </p:timing>
  <p:extLst>
    <p:ext uri="{6950BFC3-D8DA-4A85-94F7-54DA5524770B}">
      <p188:commentRel xmlns:p188="http://schemas.microsoft.com/office/powerpoint/2018/8/main" r:id="rId4"/>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7A0C9-2D08-4325-F14C-AD4C3051F873}"/>
            </a:ext>
          </a:extLst>
        </p:cNvPr>
        <p:cNvGrpSpPr/>
        <p:nvPr/>
      </p:nvGrpSpPr>
      <p:grpSpPr>
        <a:xfrm>
          <a:off x="0" y="0"/>
          <a:ext cx="0" cy="0"/>
          <a:chOff x="0" y="0"/>
          <a:chExt cx="0" cy="0"/>
        </a:xfrm>
      </p:grpSpPr>
      <p:sp>
        <p:nvSpPr>
          <p:cNvPr id="87" name="Rectangle: Rounded Corners 86">
            <a:extLst>
              <a:ext uri="{FF2B5EF4-FFF2-40B4-BE49-F238E27FC236}">
                <a16:creationId xmlns:a16="http://schemas.microsoft.com/office/drawing/2014/main" id="{9BB350E0-1938-FD41-701A-38A299E06690}"/>
              </a:ext>
            </a:extLst>
          </p:cNvPr>
          <p:cNvSpPr/>
          <p:nvPr/>
        </p:nvSpPr>
        <p:spPr>
          <a:xfrm>
            <a:off x="2906485" y="3198335"/>
            <a:ext cx="12289194" cy="1185255"/>
          </a:xfrm>
          <a:prstGeom prst="roundRect">
            <a:avLst/>
          </a:prstGeom>
          <a:solidFill>
            <a:srgbClr val="9CFAF6">
              <a:alpha val="60000"/>
            </a:srgb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pPr algn="ctr"/>
            <a:r>
              <a:rPr lang="en-AU" sz="2600" dirty="0">
                <a:latin typeface="Mark Pro" panose="020B0504020201010104" pitchFamily="34" charset="0"/>
              </a:rPr>
              <a:t>Identify clients who are suitable for reablement and/or other approaches</a:t>
            </a:r>
          </a:p>
        </p:txBody>
      </p:sp>
      <p:sp>
        <p:nvSpPr>
          <p:cNvPr id="35" name="Freeform 5">
            <a:extLst>
              <a:ext uri="{FF2B5EF4-FFF2-40B4-BE49-F238E27FC236}">
                <a16:creationId xmlns:a16="http://schemas.microsoft.com/office/drawing/2014/main" id="{254E9DC9-83B5-C54A-D901-CF3B213FCEEE}"/>
              </a:ext>
            </a:extLst>
          </p:cNvPr>
          <p:cNvSpPr/>
          <p:nvPr/>
        </p:nvSpPr>
        <p:spPr>
          <a:xfrm rot="10800000">
            <a:off x="2895600" y="419101"/>
            <a:ext cx="12289194" cy="1206582"/>
          </a:xfrm>
          <a:custGeom>
            <a:avLst/>
            <a:gdLst/>
            <a:ahLst/>
            <a:cxnLst/>
            <a:rect l="l" t="t" r="r" b="b"/>
            <a:pathLst>
              <a:path w="10703548" h="1206582">
                <a:moveTo>
                  <a:pt x="0" y="0"/>
                </a:moveTo>
                <a:lnTo>
                  <a:pt x="10703549" y="0"/>
                </a:lnTo>
                <a:lnTo>
                  <a:pt x="10703549" y="1206581"/>
                </a:lnTo>
                <a:lnTo>
                  <a:pt x="0" y="12065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dirty="0"/>
          </a:p>
        </p:txBody>
      </p:sp>
      <p:sp>
        <p:nvSpPr>
          <p:cNvPr id="36" name="TextBox 6">
            <a:extLst>
              <a:ext uri="{FF2B5EF4-FFF2-40B4-BE49-F238E27FC236}">
                <a16:creationId xmlns:a16="http://schemas.microsoft.com/office/drawing/2014/main" id="{579D9BF4-0B73-6944-7188-1D3C9A87E047}"/>
              </a:ext>
            </a:extLst>
          </p:cNvPr>
          <p:cNvSpPr txBox="1"/>
          <p:nvPr/>
        </p:nvSpPr>
        <p:spPr>
          <a:xfrm>
            <a:off x="3843824" y="419100"/>
            <a:ext cx="10600352" cy="882934"/>
          </a:xfrm>
          <a:prstGeom prst="rect">
            <a:avLst/>
          </a:prstGeom>
        </p:spPr>
        <p:txBody>
          <a:bodyPr wrap="square" lIns="0" tIns="0" rIns="0" bIns="0" rtlCol="0" anchor="t">
            <a:spAutoFit/>
          </a:bodyPr>
          <a:lstStyle/>
          <a:p>
            <a:pPr algn="l">
              <a:lnSpc>
                <a:spcPts val="7934"/>
              </a:lnSpc>
            </a:pPr>
            <a:r>
              <a:rPr lang="en-US" sz="4000" b="1" dirty="0">
                <a:solidFill>
                  <a:srgbClr val="FFFFFF"/>
                </a:solidFill>
                <a:latin typeface="Mark Pro" panose="020B0504020201010104" pitchFamily="34" charset="0"/>
              </a:rPr>
              <a:t>How LifeCurve™ can help service providers</a:t>
            </a:r>
          </a:p>
        </p:txBody>
      </p:sp>
      <p:sp>
        <p:nvSpPr>
          <p:cNvPr id="79" name="Rectangle: Rounded Corners 78">
            <a:extLst>
              <a:ext uri="{FF2B5EF4-FFF2-40B4-BE49-F238E27FC236}">
                <a16:creationId xmlns:a16="http://schemas.microsoft.com/office/drawing/2014/main" id="{F40D50F3-54F8-05B3-0A5B-0DC037421A66}"/>
              </a:ext>
            </a:extLst>
          </p:cNvPr>
          <p:cNvSpPr/>
          <p:nvPr/>
        </p:nvSpPr>
        <p:spPr>
          <a:xfrm>
            <a:off x="9526035" y="8507822"/>
            <a:ext cx="4455006" cy="1228713"/>
          </a:xfrm>
          <a:prstGeom prst="round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19050" rIns="19050" bIns="19050" numCol="1" spcCol="1270" anchor="t" anchorCtr="0">
            <a:noAutofit/>
          </a:bodyPr>
          <a:lstStyle/>
          <a:p>
            <a:pPr algn="ctr" defTabSz="666750">
              <a:lnSpc>
                <a:spcPct val="90000"/>
              </a:lnSpc>
              <a:spcBef>
                <a:spcPct val="0"/>
              </a:spcBef>
              <a:spcAft>
                <a:spcPct val="35000"/>
              </a:spcAft>
            </a:pPr>
            <a:endParaRPr lang="en-US" sz="1500" dirty="0">
              <a:latin typeface="Mark Pro" panose="020B0504020201010104" pitchFamily="34" charset="0"/>
            </a:endParaRPr>
          </a:p>
        </p:txBody>
      </p:sp>
      <p:sp>
        <p:nvSpPr>
          <p:cNvPr id="89" name="Rectangle: Rounded Corners 88">
            <a:extLst>
              <a:ext uri="{FF2B5EF4-FFF2-40B4-BE49-F238E27FC236}">
                <a16:creationId xmlns:a16="http://schemas.microsoft.com/office/drawing/2014/main" id="{FE7B6883-6B2A-AA31-3111-53B9824063F1}"/>
              </a:ext>
            </a:extLst>
          </p:cNvPr>
          <p:cNvSpPr/>
          <p:nvPr/>
        </p:nvSpPr>
        <p:spPr>
          <a:xfrm>
            <a:off x="2884714" y="1799213"/>
            <a:ext cx="12289194" cy="1185255"/>
          </a:xfrm>
          <a:prstGeom prst="roundRect">
            <a:avLst/>
          </a:prstGeom>
          <a:solidFill>
            <a:srgbClr val="09B4AB"/>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pPr algn="ctr" fontAlgn="base"/>
            <a:r>
              <a:rPr lang="en-US" sz="2800" b="1" dirty="0">
                <a:solidFill>
                  <a:schemeClr val="bg1"/>
                </a:solidFill>
                <a:latin typeface="Mark Pro" panose="020B0504020201010104" pitchFamily="34" charset="0"/>
              </a:rPr>
              <a:t>LifeCurve™ can help service providers:</a:t>
            </a:r>
          </a:p>
        </p:txBody>
      </p:sp>
      <p:sp>
        <p:nvSpPr>
          <p:cNvPr id="5" name="Rectangle: Rounded Corners 4">
            <a:extLst>
              <a:ext uri="{FF2B5EF4-FFF2-40B4-BE49-F238E27FC236}">
                <a16:creationId xmlns:a16="http://schemas.microsoft.com/office/drawing/2014/main" id="{84C3A31D-F800-BAEE-4844-80A38C00710C}"/>
              </a:ext>
            </a:extLst>
          </p:cNvPr>
          <p:cNvSpPr/>
          <p:nvPr/>
        </p:nvSpPr>
        <p:spPr>
          <a:xfrm>
            <a:off x="2884714" y="4550872"/>
            <a:ext cx="12289194" cy="1185255"/>
          </a:xfrm>
          <a:prstGeom prst="roundRect">
            <a:avLst/>
          </a:prstGeom>
          <a:solidFill>
            <a:srgbClr val="9CFAF6">
              <a:alpha val="60000"/>
            </a:srgb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pPr algn="ctr"/>
            <a:r>
              <a:rPr lang="en-AU" sz="2600" dirty="0">
                <a:latin typeface="Mark Pro" panose="020B0504020201010104" pitchFamily="34" charset="0"/>
              </a:rPr>
              <a:t>Motivate clients to participate in reablement</a:t>
            </a:r>
          </a:p>
        </p:txBody>
      </p:sp>
      <p:sp>
        <p:nvSpPr>
          <p:cNvPr id="9" name="Freeform 35">
            <a:extLst>
              <a:ext uri="{FF2B5EF4-FFF2-40B4-BE49-F238E27FC236}">
                <a16:creationId xmlns:a16="http://schemas.microsoft.com/office/drawing/2014/main" id="{AE977827-0C72-DEA5-7011-578420E1E4BA}"/>
              </a:ext>
            </a:extLst>
          </p:cNvPr>
          <p:cNvSpPr/>
          <p:nvPr/>
        </p:nvSpPr>
        <p:spPr>
          <a:xfrm>
            <a:off x="63725" y="8854043"/>
            <a:ext cx="2128842" cy="1423432"/>
          </a:xfrm>
          <a:custGeom>
            <a:avLst/>
            <a:gdLst/>
            <a:ahLst/>
            <a:cxnLst/>
            <a:rect l="l" t="t" r="r" b="b"/>
            <a:pathLst>
              <a:path w="2128842" h="1423432">
                <a:moveTo>
                  <a:pt x="0" y="0"/>
                </a:moveTo>
                <a:lnTo>
                  <a:pt x="2128842" y="0"/>
                </a:lnTo>
                <a:lnTo>
                  <a:pt x="2128842" y="1423432"/>
                </a:lnTo>
                <a:lnTo>
                  <a:pt x="0" y="1423432"/>
                </a:lnTo>
                <a:lnTo>
                  <a:pt x="0" y="0"/>
                </a:lnTo>
                <a:close/>
              </a:path>
            </a:pathLst>
          </a:custGeom>
          <a:blipFill dpi="0" rotWithShape="1">
            <a:blip r:embed="rId7">
              <a:alphaModFix amt="50000"/>
            </a:blip>
            <a:srcRect/>
            <a:stretch>
              <a:fillRect l="-16549" t="-15649" r="-14543" b="-11625"/>
            </a:stretch>
          </a:blipFill>
        </p:spPr>
        <p:txBody>
          <a:bodyPr/>
          <a:lstStyle/>
          <a:p>
            <a:endParaRPr lang="en-AU" dirty="0"/>
          </a:p>
        </p:txBody>
      </p:sp>
      <p:sp>
        <p:nvSpPr>
          <p:cNvPr id="2" name="Rectangle: Rounded Corners 1">
            <a:extLst>
              <a:ext uri="{FF2B5EF4-FFF2-40B4-BE49-F238E27FC236}">
                <a16:creationId xmlns:a16="http://schemas.microsoft.com/office/drawing/2014/main" id="{317111D4-4D18-F1BD-15C6-1A6707AFC790}"/>
              </a:ext>
            </a:extLst>
          </p:cNvPr>
          <p:cNvSpPr/>
          <p:nvPr/>
        </p:nvSpPr>
        <p:spPr>
          <a:xfrm>
            <a:off x="2906485" y="5911533"/>
            <a:ext cx="12289194" cy="2942510"/>
          </a:xfrm>
          <a:prstGeom prst="roundRect">
            <a:avLst/>
          </a:prstGeom>
          <a:solidFill>
            <a:srgbClr val="9CFAF6">
              <a:alpha val="60000"/>
            </a:srgbClr>
          </a:solid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97834" tIns="60960" rIns="341376" bIns="60960" numCol="1" spcCol="1270" anchor="ctr" anchorCtr="0">
            <a:noAutofit/>
          </a:bodyPr>
          <a:lstStyle/>
          <a:p>
            <a:pPr algn="ctr">
              <a:spcAft>
                <a:spcPts val="1200"/>
              </a:spcAft>
            </a:pPr>
            <a:r>
              <a:rPr lang="en-AU" sz="2600" b="1" dirty="0">
                <a:latin typeface="Mark Pro" panose="020B0504020201010104" pitchFamily="34" charset="0"/>
              </a:rPr>
              <a:t>Uphold aged care quality standards by: </a:t>
            </a:r>
          </a:p>
          <a:p>
            <a:pPr marL="457200" indent="-457200">
              <a:buFont typeface="Arial" panose="020B0604020202020204" pitchFamily="34" charset="0"/>
              <a:buChar char="•"/>
            </a:pPr>
            <a:r>
              <a:rPr lang="en-AU" sz="2600" dirty="0">
                <a:latin typeface="Mark Pro" panose="020B0504020201010104" pitchFamily="34" charset="0"/>
              </a:rPr>
              <a:t>Promoting clients’ informed decision making, based on evidence</a:t>
            </a:r>
          </a:p>
          <a:p>
            <a:pPr marL="457200" indent="-457200">
              <a:buFont typeface="Arial" panose="020B0604020202020204" pitchFamily="34" charset="0"/>
              <a:buChar char="•"/>
            </a:pPr>
            <a:r>
              <a:rPr lang="en-AU" sz="2600" dirty="0">
                <a:latin typeface="Mark Pro" panose="020B0504020201010104" pitchFamily="34" charset="0"/>
              </a:rPr>
              <a:t>Supporting independence</a:t>
            </a:r>
          </a:p>
          <a:p>
            <a:pPr marL="457200" indent="-457200">
              <a:buFont typeface="Arial" panose="020B0604020202020204" pitchFamily="34" charset="0"/>
              <a:buChar char="•"/>
            </a:pPr>
            <a:r>
              <a:rPr lang="en-AU" sz="2600" dirty="0">
                <a:latin typeface="Mark Pro" panose="020B0504020201010104" pitchFamily="34" charset="0"/>
              </a:rPr>
              <a:t>Promoting collaborative assessment and care planning</a:t>
            </a:r>
          </a:p>
          <a:p>
            <a:pPr marL="457200" indent="-457200">
              <a:buFont typeface="Arial" panose="020B0604020202020204" pitchFamily="34" charset="0"/>
              <a:buChar char="•"/>
            </a:pPr>
            <a:r>
              <a:rPr lang="en-AU" sz="2600" dirty="0">
                <a:latin typeface="Mark Pro" panose="020B0504020201010104" pitchFamily="34" charset="0"/>
              </a:rPr>
              <a:t>Enhancing staff knowledge to support evidence-based practice</a:t>
            </a:r>
          </a:p>
        </p:txBody>
      </p:sp>
    </p:spTree>
    <p:custDataLst>
      <p:tags r:id="rId1"/>
    </p:custDataLst>
    <p:extLst>
      <p:ext uri="{BB962C8B-B14F-4D97-AF65-F5344CB8AC3E}">
        <p14:creationId xmlns:p14="http://schemas.microsoft.com/office/powerpoint/2010/main" val="3545771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wipe(down)">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wipe(down)">
                                      <p:cBhvr>
                                        <p:cTn id="12" dur="500"/>
                                        <p:tgtEl>
                                          <p:spTgt spid="8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9" grpId="0" animBg="1"/>
      <p:bldP spid="5" grpId="0" animBg="1"/>
      <p:bldP spid="2" grpId="0" animBg="1"/>
    </p:bldLst>
  </p:timing>
  <p:extLst>
    <p:ext uri="{6950BFC3-D8DA-4A85-94F7-54DA5524770B}">
      <p188:commentRel xmlns:p188="http://schemas.microsoft.com/office/powerpoint/2018/8/main" r:id="rId4"/>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090FB-F134-53CD-0415-6E9DB37752B9}"/>
            </a:ext>
          </a:extLst>
        </p:cNvPr>
        <p:cNvGrpSpPr/>
        <p:nvPr/>
      </p:nvGrpSpPr>
      <p:grpSpPr>
        <a:xfrm>
          <a:off x="0" y="0"/>
          <a:ext cx="0" cy="0"/>
          <a:chOff x="0" y="0"/>
          <a:chExt cx="0" cy="0"/>
        </a:xfrm>
      </p:grpSpPr>
      <p:sp>
        <p:nvSpPr>
          <p:cNvPr id="24" name="Freeform 20">
            <a:extLst>
              <a:ext uri="{FF2B5EF4-FFF2-40B4-BE49-F238E27FC236}">
                <a16:creationId xmlns:a16="http://schemas.microsoft.com/office/drawing/2014/main" id="{2BBE0FB2-8044-7A09-E6FB-D40EA7DA1B49}"/>
              </a:ext>
            </a:extLst>
          </p:cNvPr>
          <p:cNvSpPr/>
          <p:nvPr/>
        </p:nvSpPr>
        <p:spPr>
          <a:xfrm rot="10800000">
            <a:off x="11201400" y="767614"/>
            <a:ext cx="7315200" cy="1206582"/>
          </a:xfrm>
          <a:custGeom>
            <a:avLst/>
            <a:gdLst/>
            <a:ahLst/>
            <a:cxnLst/>
            <a:rect l="l" t="t" r="r" b="b"/>
            <a:pathLst>
              <a:path w="10703548" h="1206582">
                <a:moveTo>
                  <a:pt x="0" y="0"/>
                </a:moveTo>
                <a:lnTo>
                  <a:pt x="10703548" y="0"/>
                </a:lnTo>
                <a:lnTo>
                  <a:pt x="10703548" y="1206582"/>
                </a:lnTo>
                <a:lnTo>
                  <a:pt x="0" y="1206582"/>
                </a:lnTo>
                <a:lnTo>
                  <a:pt x="0" y="0"/>
                </a:lnTo>
                <a:close/>
              </a:path>
            </a:pathLst>
          </a:custGeom>
          <a:blipFill>
            <a:blip r:embed="rId4">
              <a:extLst>
                <a:ext uri="{96DAC541-7B7A-43D3-8B79-37D633B846F1}">
                  <asvg:svgBlip xmlns:asvg="http://schemas.microsoft.com/office/drawing/2016/SVG/main" r:embed="rId5"/>
                </a:ext>
              </a:extLst>
            </a:blip>
            <a:stretch>
              <a:fillRect l="-34376" r="1"/>
            </a:stretch>
          </a:blipFill>
        </p:spPr>
        <p:txBody>
          <a:bodyPr/>
          <a:lstStyle/>
          <a:p>
            <a:endParaRPr lang="en-AU" dirty="0">
              <a:latin typeface="Mark Pro" panose="020B0504020201010104" pitchFamily="34" charset="0"/>
            </a:endParaRPr>
          </a:p>
        </p:txBody>
      </p:sp>
      <p:grpSp>
        <p:nvGrpSpPr>
          <p:cNvPr id="2" name="Group 2">
            <a:extLst>
              <a:ext uri="{FF2B5EF4-FFF2-40B4-BE49-F238E27FC236}">
                <a16:creationId xmlns:a16="http://schemas.microsoft.com/office/drawing/2014/main" id="{44A8C573-0050-E52F-B675-75A1527B1B93}"/>
              </a:ext>
            </a:extLst>
          </p:cNvPr>
          <p:cNvGrpSpPr/>
          <p:nvPr/>
        </p:nvGrpSpPr>
        <p:grpSpPr>
          <a:xfrm>
            <a:off x="5745961" y="2594986"/>
            <a:ext cx="12542040" cy="1142614"/>
            <a:chOff x="0" y="0"/>
            <a:chExt cx="3049338" cy="256504"/>
          </a:xfrm>
        </p:grpSpPr>
        <p:sp>
          <p:nvSpPr>
            <p:cNvPr id="3" name="Freeform 3">
              <a:extLst>
                <a:ext uri="{FF2B5EF4-FFF2-40B4-BE49-F238E27FC236}">
                  <a16:creationId xmlns:a16="http://schemas.microsoft.com/office/drawing/2014/main" id="{AF418B5C-AE24-B8F9-F5A6-D0E53B13AE43}"/>
                </a:ext>
              </a:extLst>
            </p:cNvPr>
            <p:cNvSpPr/>
            <p:nvPr/>
          </p:nvSpPr>
          <p:spPr>
            <a:xfrm>
              <a:off x="0" y="0"/>
              <a:ext cx="3049338" cy="256504"/>
            </a:xfrm>
            <a:custGeom>
              <a:avLst/>
              <a:gdLst/>
              <a:ahLst/>
              <a:cxnLst/>
              <a:rect l="l" t="t" r="r" b="b"/>
              <a:pathLst>
                <a:path w="3049338" h="256504">
                  <a:moveTo>
                    <a:pt x="0" y="0"/>
                  </a:moveTo>
                  <a:lnTo>
                    <a:pt x="3049338" y="0"/>
                  </a:lnTo>
                  <a:lnTo>
                    <a:pt x="3049338" y="256504"/>
                  </a:lnTo>
                  <a:lnTo>
                    <a:pt x="0" y="256504"/>
                  </a:lnTo>
                  <a:close/>
                </a:path>
              </a:pathLst>
            </a:custGeom>
            <a:solidFill>
              <a:srgbClr val="00746E"/>
            </a:solidFill>
          </p:spPr>
          <p:txBody>
            <a:bodyPr/>
            <a:lstStyle/>
            <a:p>
              <a:endParaRPr lang="en-AU" dirty="0">
                <a:latin typeface="Mark Pro" panose="020B0504020201010104" pitchFamily="34" charset="0"/>
              </a:endParaRPr>
            </a:p>
          </p:txBody>
        </p:sp>
        <p:sp>
          <p:nvSpPr>
            <p:cNvPr id="4" name="TextBox 4">
              <a:extLst>
                <a:ext uri="{FF2B5EF4-FFF2-40B4-BE49-F238E27FC236}">
                  <a16:creationId xmlns:a16="http://schemas.microsoft.com/office/drawing/2014/main" id="{BE62F808-64CB-E0AA-EEA9-010DCA0D2C04}"/>
                </a:ext>
              </a:extLst>
            </p:cNvPr>
            <p:cNvSpPr txBox="1"/>
            <p:nvPr/>
          </p:nvSpPr>
          <p:spPr>
            <a:xfrm>
              <a:off x="0" y="-57150"/>
              <a:ext cx="3049338" cy="313654"/>
            </a:xfrm>
            <a:prstGeom prst="rect">
              <a:avLst/>
            </a:prstGeom>
          </p:spPr>
          <p:txBody>
            <a:bodyPr lIns="50800" tIns="50800" rIns="50800" bIns="50800" rtlCol="0" anchor="ctr"/>
            <a:lstStyle/>
            <a:p>
              <a:pPr algn="ctr">
                <a:lnSpc>
                  <a:spcPts val="2659"/>
                </a:lnSpc>
              </a:pPr>
              <a:endParaRPr dirty="0">
                <a:latin typeface="Mark Pro" panose="020B0504020201010104" pitchFamily="34" charset="0"/>
              </a:endParaRPr>
            </a:p>
          </p:txBody>
        </p:sp>
      </p:grpSp>
      <p:sp>
        <p:nvSpPr>
          <p:cNvPr id="5" name="Freeform 5">
            <a:extLst>
              <a:ext uri="{FF2B5EF4-FFF2-40B4-BE49-F238E27FC236}">
                <a16:creationId xmlns:a16="http://schemas.microsoft.com/office/drawing/2014/main" id="{DFDBEFC3-A285-1F24-9EFE-907864AD786F}"/>
              </a:ext>
            </a:extLst>
          </p:cNvPr>
          <p:cNvSpPr/>
          <p:nvPr/>
        </p:nvSpPr>
        <p:spPr>
          <a:xfrm rot="5400000">
            <a:off x="-3892635" y="3400527"/>
            <a:ext cx="9842671" cy="3485946"/>
          </a:xfrm>
          <a:custGeom>
            <a:avLst/>
            <a:gdLst/>
            <a:ahLst/>
            <a:cxnLst/>
            <a:rect l="l" t="t" r="r" b="b"/>
            <a:pathLst>
              <a:path w="9842671" h="3485946">
                <a:moveTo>
                  <a:pt x="0" y="0"/>
                </a:moveTo>
                <a:lnTo>
                  <a:pt x="9842670" y="0"/>
                </a:lnTo>
                <a:lnTo>
                  <a:pt x="9842670" y="3485946"/>
                </a:lnTo>
                <a:lnTo>
                  <a:pt x="0" y="3485946"/>
                </a:lnTo>
                <a:lnTo>
                  <a:pt x="0" y="0"/>
                </a:lnTo>
                <a:close/>
              </a:path>
            </a:pathLst>
          </a:custGeom>
          <a:blipFill dpi="0" rotWithShape="1">
            <a:blip r:embed="rId6">
              <a:alphaModFix amt="50000"/>
            </a:blip>
            <a:srcRect/>
            <a:stretch>
              <a:fillRect/>
            </a:stretch>
          </a:blipFill>
        </p:spPr>
        <p:txBody>
          <a:bodyPr/>
          <a:lstStyle/>
          <a:p>
            <a:endParaRPr lang="en-AU" dirty="0">
              <a:latin typeface="Mark Pro" panose="020B0504020201010104" pitchFamily="34" charset="0"/>
            </a:endParaRPr>
          </a:p>
        </p:txBody>
      </p:sp>
      <p:grpSp>
        <p:nvGrpSpPr>
          <p:cNvPr id="7" name="Group 7">
            <a:extLst>
              <a:ext uri="{FF2B5EF4-FFF2-40B4-BE49-F238E27FC236}">
                <a16:creationId xmlns:a16="http://schemas.microsoft.com/office/drawing/2014/main" id="{BFD07BFB-E00A-2F7F-34F2-86E12F8E10BA}"/>
              </a:ext>
            </a:extLst>
          </p:cNvPr>
          <p:cNvGrpSpPr/>
          <p:nvPr/>
        </p:nvGrpSpPr>
        <p:grpSpPr>
          <a:xfrm>
            <a:off x="4693194" y="2113526"/>
            <a:ext cx="2105533" cy="2105533"/>
            <a:chOff x="0" y="0"/>
            <a:chExt cx="812800" cy="812800"/>
          </a:xfrm>
        </p:grpSpPr>
        <p:sp>
          <p:nvSpPr>
            <p:cNvPr id="8" name="Freeform 8">
              <a:extLst>
                <a:ext uri="{FF2B5EF4-FFF2-40B4-BE49-F238E27FC236}">
                  <a16:creationId xmlns:a16="http://schemas.microsoft.com/office/drawing/2014/main" id="{D6DC202B-9FBF-74C4-8068-3EC735964AC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9B4AB"/>
            </a:solidFill>
          </p:spPr>
          <p:txBody>
            <a:bodyPr/>
            <a:lstStyle/>
            <a:p>
              <a:endParaRPr lang="en-AU" dirty="0">
                <a:latin typeface="Mark Pro" panose="020B0504020201010104" pitchFamily="34" charset="0"/>
              </a:endParaRPr>
            </a:p>
          </p:txBody>
        </p:sp>
        <p:sp>
          <p:nvSpPr>
            <p:cNvPr id="9" name="TextBox 9">
              <a:extLst>
                <a:ext uri="{FF2B5EF4-FFF2-40B4-BE49-F238E27FC236}">
                  <a16:creationId xmlns:a16="http://schemas.microsoft.com/office/drawing/2014/main" id="{FC1DCDE5-C29E-94AD-74CD-D6C939EDF9A4}"/>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latin typeface="Mark Pro" panose="020B0504020201010104" pitchFamily="34" charset="0"/>
              </a:endParaRPr>
            </a:p>
          </p:txBody>
        </p:sp>
      </p:grpSp>
      <p:sp>
        <p:nvSpPr>
          <p:cNvPr id="18" name="TextBox 18">
            <a:extLst>
              <a:ext uri="{FF2B5EF4-FFF2-40B4-BE49-F238E27FC236}">
                <a16:creationId xmlns:a16="http://schemas.microsoft.com/office/drawing/2014/main" id="{09613CE1-0812-9D5C-61C0-718E3E762244}"/>
              </a:ext>
            </a:extLst>
          </p:cNvPr>
          <p:cNvSpPr txBox="1"/>
          <p:nvPr/>
        </p:nvSpPr>
        <p:spPr>
          <a:xfrm>
            <a:off x="7045360" y="4054222"/>
            <a:ext cx="10633039" cy="4431983"/>
          </a:xfrm>
          <a:prstGeom prst="rect">
            <a:avLst/>
          </a:prstGeom>
        </p:spPr>
        <p:txBody>
          <a:bodyPr wrap="square" lIns="0" tIns="0" rIns="0" bIns="0" rtlCol="0" anchor="t">
            <a:spAutoFit/>
          </a:bodyPr>
          <a:lstStyle/>
          <a:p>
            <a:pPr marL="342900" indent="-342900" algn="l">
              <a:spcBef>
                <a:spcPct val="0"/>
              </a:spcBef>
              <a:buFont typeface="Arial" panose="020B0604020202020204" pitchFamily="34" charset="0"/>
              <a:buChar char="•"/>
            </a:pPr>
            <a:r>
              <a:rPr lang="en-US" sz="3200" dirty="0">
                <a:solidFill>
                  <a:srgbClr val="274E4A"/>
                </a:solidFill>
                <a:latin typeface="Mark Pro" panose="020B0504020201010104" pitchFamily="34" charset="0"/>
              </a:rPr>
              <a:t>Compare the experiences of Imelda and Tom who have both recently experienced functional decline</a:t>
            </a:r>
          </a:p>
          <a:p>
            <a:pPr marL="342900" indent="-342900" algn="l">
              <a:spcBef>
                <a:spcPct val="0"/>
              </a:spcBef>
              <a:buFont typeface="Arial" panose="020B0604020202020204" pitchFamily="34" charset="0"/>
              <a:buChar char="•"/>
            </a:pPr>
            <a:endParaRPr lang="en-US" sz="3200" dirty="0">
              <a:solidFill>
                <a:srgbClr val="274E4A"/>
              </a:solidFill>
              <a:latin typeface="Mark Pro" panose="020B0504020201010104" pitchFamily="34" charset="0"/>
            </a:endParaRPr>
          </a:p>
          <a:p>
            <a:pPr marL="342900" indent="-342900" algn="l">
              <a:spcBef>
                <a:spcPct val="0"/>
              </a:spcBef>
              <a:buFont typeface="Arial" panose="020B0604020202020204" pitchFamily="34" charset="0"/>
              <a:buChar char="•"/>
            </a:pPr>
            <a:r>
              <a:rPr lang="en-US" sz="3200" dirty="0">
                <a:solidFill>
                  <a:srgbClr val="274E4A"/>
                </a:solidFill>
                <a:latin typeface="Mark Pro" panose="020B0504020201010104" pitchFamily="34" charset="0"/>
              </a:rPr>
              <a:t>Break into groups of 2-3 and discuss one of the case studies (8 minutes)</a:t>
            </a:r>
          </a:p>
          <a:p>
            <a:pPr marL="342900" indent="-342900" algn="l">
              <a:spcBef>
                <a:spcPct val="0"/>
              </a:spcBef>
              <a:buFont typeface="Arial" panose="020B0604020202020204" pitchFamily="34" charset="0"/>
              <a:buChar char="•"/>
            </a:pPr>
            <a:endParaRPr lang="en-US" sz="3200" dirty="0">
              <a:solidFill>
                <a:srgbClr val="274E4A"/>
              </a:solidFill>
              <a:latin typeface="Mark Pro" panose="020B0504020201010104" pitchFamily="34" charset="0"/>
            </a:endParaRPr>
          </a:p>
          <a:p>
            <a:pPr marL="342900" indent="-342900" algn="l">
              <a:spcBef>
                <a:spcPct val="0"/>
              </a:spcBef>
              <a:buFont typeface="Arial" panose="020B0604020202020204" pitchFamily="34" charset="0"/>
              <a:buChar char="•"/>
            </a:pPr>
            <a:r>
              <a:rPr lang="en-US" sz="3200" dirty="0">
                <a:solidFill>
                  <a:srgbClr val="274E4A"/>
                </a:solidFill>
                <a:latin typeface="Mark Pro" panose="020B0504020201010104" pitchFamily="34" charset="0"/>
              </a:rPr>
              <a:t>Compare the experiences of Imelda and Tom, and see how LifeCurve™ influences our understanding of these clients’ journeys (5 minutes)</a:t>
            </a:r>
          </a:p>
        </p:txBody>
      </p:sp>
      <p:sp>
        <p:nvSpPr>
          <p:cNvPr id="20" name="TextBox 20">
            <a:extLst>
              <a:ext uri="{FF2B5EF4-FFF2-40B4-BE49-F238E27FC236}">
                <a16:creationId xmlns:a16="http://schemas.microsoft.com/office/drawing/2014/main" id="{2B89ACDF-65D0-9FD3-E5BA-CA4A82C2B580}"/>
              </a:ext>
            </a:extLst>
          </p:cNvPr>
          <p:cNvSpPr txBox="1"/>
          <p:nvPr/>
        </p:nvSpPr>
        <p:spPr>
          <a:xfrm>
            <a:off x="11658600" y="619970"/>
            <a:ext cx="5175739" cy="1094530"/>
          </a:xfrm>
          <a:prstGeom prst="rect">
            <a:avLst/>
          </a:prstGeom>
        </p:spPr>
        <p:txBody>
          <a:bodyPr wrap="square" lIns="0" tIns="0" rIns="0" bIns="0" rtlCol="0" anchor="t">
            <a:spAutoFit/>
          </a:bodyPr>
          <a:lstStyle/>
          <a:p>
            <a:pPr>
              <a:lnSpc>
                <a:spcPts val="10134"/>
              </a:lnSpc>
              <a:spcBef>
                <a:spcPct val="0"/>
              </a:spcBef>
            </a:pPr>
            <a:r>
              <a:rPr lang="en-US" sz="4000" b="1" dirty="0">
                <a:solidFill>
                  <a:schemeClr val="bg1"/>
                </a:solidFill>
                <a:latin typeface="Mark Pro" panose="020B0504020201010104" pitchFamily="34" charset="0"/>
              </a:rPr>
              <a:t>Learning activity</a:t>
            </a:r>
          </a:p>
        </p:txBody>
      </p:sp>
      <p:sp>
        <p:nvSpPr>
          <p:cNvPr id="21" name="TextBox 21">
            <a:extLst>
              <a:ext uri="{FF2B5EF4-FFF2-40B4-BE49-F238E27FC236}">
                <a16:creationId xmlns:a16="http://schemas.microsoft.com/office/drawing/2014/main" id="{2AA3664E-3666-6E8D-ACBA-C67BF6795F58}"/>
              </a:ext>
            </a:extLst>
          </p:cNvPr>
          <p:cNvSpPr txBox="1"/>
          <p:nvPr/>
        </p:nvSpPr>
        <p:spPr>
          <a:xfrm>
            <a:off x="7045361" y="2603157"/>
            <a:ext cx="7432639" cy="854080"/>
          </a:xfrm>
          <a:prstGeom prst="rect">
            <a:avLst/>
          </a:prstGeom>
        </p:spPr>
        <p:txBody>
          <a:bodyPr wrap="square" lIns="0" tIns="0" rIns="0" bIns="0" rtlCol="0" anchor="t">
            <a:spAutoFit/>
          </a:bodyPr>
          <a:lstStyle/>
          <a:p>
            <a:pPr algn="just">
              <a:lnSpc>
                <a:spcPts val="7637"/>
              </a:lnSpc>
              <a:spcBef>
                <a:spcPct val="0"/>
              </a:spcBef>
            </a:pPr>
            <a:r>
              <a:rPr lang="en-US" sz="3600" dirty="0">
                <a:solidFill>
                  <a:srgbClr val="FFFFFF"/>
                </a:solidFill>
                <a:latin typeface="Mark Pro" panose="020B0504020201010104" pitchFamily="34" charset="0"/>
              </a:rPr>
              <a:t>Now we will:</a:t>
            </a:r>
          </a:p>
        </p:txBody>
      </p:sp>
      <p:sp>
        <p:nvSpPr>
          <p:cNvPr id="33" name="TextBox 21">
            <a:extLst>
              <a:ext uri="{FF2B5EF4-FFF2-40B4-BE49-F238E27FC236}">
                <a16:creationId xmlns:a16="http://schemas.microsoft.com/office/drawing/2014/main" id="{52FFB5B4-38F1-5BF6-61ED-B7A60ADC081D}"/>
              </a:ext>
            </a:extLst>
          </p:cNvPr>
          <p:cNvSpPr txBox="1"/>
          <p:nvPr/>
        </p:nvSpPr>
        <p:spPr>
          <a:xfrm>
            <a:off x="7045361" y="6103376"/>
            <a:ext cx="7432639" cy="854080"/>
          </a:xfrm>
          <a:prstGeom prst="rect">
            <a:avLst/>
          </a:prstGeom>
        </p:spPr>
        <p:txBody>
          <a:bodyPr wrap="square" lIns="0" tIns="0" rIns="0" bIns="0" rtlCol="0" anchor="t">
            <a:spAutoFit/>
          </a:bodyPr>
          <a:lstStyle/>
          <a:p>
            <a:pPr algn="just">
              <a:lnSpc>
                <a:spcPts val="7637"/>
              </a:lnSpc>
              <a:spcBef>
                <a:spcPct val="0"/>
              </a:spcBef>
            </a:pPr>
            <a:r>
              <a:rPr lang="en-US" sz="3600" dirty="0">
                <a:solidFill>
                  <a:srgbClr val="FFFFFF"/>
                </a:solidFill>
                <a:latin typeface="Mark Pro" panose="020B0504020201010104" pitchFamily="34" charset="0"/>
              </a:rPr>
              <a:t>title</a:t>
            </a:r>
          </a:p>
        </p:txBody>
      </p:sp>
      <p:pic>
        <p:nvPicPr>
          <p:cNvPr id="6" name="Picture 5" descr="A group of people around a circle with a couple of speech bubbles&#10;&#10;Description automatically generated">
            <a:extLst>
              <a:ext uri="{FF2B5EF4-FFF2-40B4-BE49-F238E27FC236}">
                <a16:creationId xmlns:a16="http://schemas.microsoft.com/office/drawing/2014/main" id="{5AF699F5-E1E3-435C-B304-E752E54682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02839" y="2412688"/>
            <a:ext cx="1498827" cy="1498827"/>
          </a:xfrm>
          <a:prstGeom prst="rect">
            <a:avLst/>
          </a:prstGeom>
        </p:spPr>
      </p:pic>
    </p:spTree>
    <p:custDataLst>
      <p:tags r:id="rId1"/>
    </p:custDataLst>
    <p:extLst>
      <p:ext uri="{BB962C8B-B14F-4D97-AF65-F5344CB8AC3E}">
        <p14:creationId xmlns:p14="http://schemas.microsoft.com/office/powerpoint/2010/main" val="163014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7"/>
          <p:cNvSpPr/>
          <p:nvPr/>
        </p:nvSpPr>
        <p:spPr>
          <a:xfrm>
            <a:off x="0" y="-48248"/>
            <a:ext cx="2743200" cy="2753348"/>
          </a:xfrm>
          <a:custGeom>
            <a:avLst/>
            <a:gdLst/>
            <a:ahLst/>
            <a:cxnLst/>
            <a:rect l="l" t="t" r="r" b="b"/>
            <a:pathLst>
              <a:path w="4114800" h="4114800">
                <a:moveTo>
                  <a:pt x="0" y="0"/>
                </a:moveTo>
                <a:lnTo>
                  <a:pt x="4114800" y="0"/>
                </a:lnTo>
                <a:lnTo>
                  <a:pt x="4114800" y="4114800"/>
                </a:lnTo>
                <a:lnTo>
                  <a:pt x="0" y="4114800"/>
                </a:lnTo>
                <a:lnTo>
                  <a:pt x="0" y="0"/>
                </a:lnTo>
                <a:close/>
              </a:path>
            </a:pathLst>
          </a:custGeom>
          <a:blipFill dpi="0" rotWithShape="1">
            <a:blip r:embed="rId5">
              <a:alphaModFix amt="50000"/>
              <a:extLst>
                <a:ext uri="{96DAC541-7B7A-43D3-8B79-37D633B846F1}">
                  <asvg:svgBlip xmlns:asvg="http://schemas.microsoft.com/office/drawing/2016/SVG/main" r:embed="rId6"/>
                </a:ext>
              </a:extLst>
            </a:blip>
            <a:srcRect/>
            <a:stretch>
              <a:fillRect l="-50000" t="-49448" b="1"/>
            </a:stretch>
          </a:blipFill>
        </p:spPr>
        <p:txBody>
          <a:bodyPr/>
          <a:lstStyle/>
          <a:p>
            <a:endParaRPr lang="en-AU" dirty="0"/>
          </a:p>
        </p:txBody>
      </p:sp>
      <p:sp>
        <p:nvSpPr>
          <p:cNvPr id="30" name="TextBox 30"/>
          <p:cNvSpPr txBox="1"/>
          <p:nvPr/>
        </p:nvSpPr>
        <p:spPr>
          <a:xfrm>
            <a:off x="7823638" y="774298"/>
            <a:ext cx="7071051" cy="1020664"/>
          </a:xfrm>
          <a:prstGeom prst="rect">
            <a:avLst/>
          </a:prstGeom>
        </p:spPr>
        <p:txBody>
          <a:bodyPr lIns="0" tIns="0" rIns="0" bIns="0" rtlCol="0" anchor="t">
            <a:spAutoFit/>
          </a:bodyPr>
          <a:lstStyle/>
          <a:p>
            <a:pPr algn="l">
              <a:lnSpc>
                <a:spcPts val="8484"/>
              </a:lnSpc>
              <a:spcBef>
                <a:spcPct val="0"/>
              </a:spcBef>
            </a:pPr>
            <a:r>
              <a:rPr lang="en-US" sz="6600" b="1" dirty="0">
                <a:solidFill>
                  <a:srgbClr val="09B4AB"/>
                </a:solidFill>
                <a:latin typeface="Mark Pro" panose="020B0504020201010104" pitchFamily="34" charset="0"/>
              </a:rPr>
              <a:t>Participants will:</a:t>
            </a:r>
          </a:p>
        </p:txBody>
      </p:sp>
      <p:sp>
        <p:nvSpPr>
          <p:cNvPr id="31" name="TextBox 31"/>
          <p:cNvSpPr txBox="1"/>
          <p:nvPr/>
        </p:nvSpPr>
        <p:spPr>
          <a:xfrm>
            <a:off x="813641" y="3590897"/>
            <a:ext cx="6387764" cy="2753348"/>
          </a:xfrm>
          <a:prstGeom prst="rect">
            <a:avLst/>
          </a:prstGeom>
        </p:spPr>
        <p:txBody>
          <a:bodyPr lIns="0" tIns="0" rIns="0" bIns="0" rtlCol="0" anchor="t">
            <a:spAutoFit/>
          </a:bodyPr>
          <a:lstStyle/>
          <a:p>
            <a:pPr algn="l">
              <a:lnSpc>
                <a:spcPts val="10462"/>
              </a:lnSpc>
            </a:pPr>
            <a:r>
              <a:rPr lang="en-US" sz="9098" b="1" dirty="0">
                <a:solidFill>
                  <a:srgbClr val="00B6AD"/>
                </a:solidFill>
                <a:latin typeface="Mark Pro" panose="020B0504020201010104" pitchFamily="34" charset="0"/>
              </a:rPr>
              <a:t>Session objectives</a:t>
            </a:r>
          </a:p>
        </p:txBody>
      </p:sp>
      <p:sp>
        <p:nvSpPr>
          <p:cNvPr id="35" name="Freeform 35"/>
          <p:cNvSpPr/>
          <p:nvPr/>
        </p:nvSpPr>
        <p:spPr>
          <a:xfrm>
            <a:off x="63725" y="8854043"/>
            <a:ext cx="2128842" cy="1423432"/>
          </a:xfrm>
          <a:custGeom>
            <a:avLst/>
            <a:gdLst/>
            <a:ahLst/>
            <a:cxnLst/>
            <a:rect l="l" t="t" r="r" b="b"/>
            <a:pathLst>
              <a:path w="2128842" h="1423432">
                <a:moveTo>
                  <a:pt x="0" y="0"/>
                </a:moveTo>
                <a:lnTo>
                  <a:pt x="2128842" y="0"/>
                </a:lnTo>
                <a:lnTo>
                  <a:pt x="2128842" y="1423432"/>
                </a:lnTo>
                <a:lnTo>
                  <a:pt x="0" y="1423432"/>
                </a:lnTo>
                <a:lnTo>
                  <a:pt x="0" y="0"/>
                </a:lnTo>
                <a:close/>
              </a:path>
            </a:pathLst>
          </a:custGeom>
          <a:blipFill dpi="0" rotWithShape="1">
            <a:blip r:embed="rId7">
              <a:alphaModFix amt="50000"/>
            </a:blip>
            <a:srcRect/>
            <a:stretch>
              <a:fillRect l="-16549" t="-15649" r="-14543" b="-11625"/>
            </a:stretch>
          </a:blipFill>
        </p:spPr>
        <p:txBody>
          <a:bodyPr/>
          <a:lstStyle/>
          <a:p>
            <a:endParaRPr lang="en-AU" dirty="0"/>
          </a:p>
        </p:txBody>
      </p:sp>
      <p:graphicFrame>
        <p:nvGraphicFramePr>
          <p:cNvPr id="53" name="Content Placeholder 2">
            <a:extLst>
              <a:ext uri="{FF2B5EF4-FFF2-40B4-BE49-F238E27FC236}">
                <a16:creationId xmlns:a16="http://schemas.microsoft.com/office/drawing/2014/main" id="{57D7CA63-9881-D029-8412-2CF58F446A61}"/>
              </a:ext>
            </a:extLst>
          </p:cNvPr>
          <p:cNvGraphicFramePr>
            <a:graphicFrameLocks/>
          </p:cNvGraphicFramePr>
          <p:nvPr>
            <p:extLst>
              <p:ext uri="{D42A27DB-BD31-4B8C-83A1-F6EECF244321}">
                <p14:modId xmlns:p14="http://schemas.microsoft.com/office/powerpoint/2010/main" val="2353385264"/>
              </p:ext>
            </p:extLst>
          </p:nvPr>
        </p:nvGraphicFramePr>
        <p:xfrm>
          <a:off x="11492487" y="1276295"/>
          <a:ext cx="1628380" cy="511187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2" name="Group 1">
            <a:extLst>
              <a:ext uri="{FF2B5EF4-FFF2-40B4-BE49-F238E27FC236}">
                <a16:creationId xmlns:a16="http://schemas.microsoft.com/office/drawing/2014/main" id="{57C6FC5B-4486-AF1D-26B7-3F5A0B948F43}"/>
              </a:ext>
            </a:extLst>
          </p:cNvPr>
          <p:cNvGrpSpPr/>
          <p:nvPr/>
        </p:nvGrpSpPr>
        <p:grpSpPr>
          <a:xfrm>
            <a:off x="7620000" y="2476500"/>
            <a:ext cx="9456402" cy="1225461"/>
            <a:chOff x="7620000" y="2540996"/>
            <a:chExt cx="9456402" cy="1225461"/>
          </a:xfrm>
        </p:grpSpPr>
        <p:sp>
          <p:nvSpPr>
            <p:cNvPr id="49" name="Rectangle: Rounded Corners 48">
              <a:extLst>
                <a:ext uri="{FF2B5EF4-FFF2-40B4-BE49-F238E27FC236}">
                  <a16:creationId xmlns:a16="http://schemas.microsoft.com/office/drawing/2014/main" id="{5065C620-CC1E-B22D-11B7-8ECAE52AE69A}"/>
                </a:ext>
              </a:extLst>
            </p:cNvPr>
            <p:cNvSpPr/>
            <p:nvPr/>
          </p:nvSpPr>
          <p:spPr>
            <a:xfrm>
              <a:off x="16039182" y="2541070"/>
              <a:ext cx="1037220" cy="1225387"/>
            </a:xfrm>
            <a:prstGeom prst="roundRect">
              <a:avLst/>
            </a:prstGeom>
            <a:solidFill>
              <a:srgbClr val="D4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dirty="0">
                <a:solidFill>
                  <a:srgbClr val="274E4A"/>
                </a:solidFill>
              </a:endParaRPr>
            </a:p>
          </p:txBody>
        </p:sp>
        <p:sp>
          <p:nvSpPr>
            <p:cNvPr id="55" name="Rectangle: Rounded Corners 54">
              <a:extLst>
                <a:ext uri="{FF2B5EF4-FFF2-40B4-BE49-F238E27FC236}">
                  <a16:creationId xmlns:a16="http://schemas.microsoft.com/office/drawing/2014/main" id="{8048F6CC-AA1F-64C5-F162-AFF8ABB16BD1}"/>
                </a:ext>
              </a:extLst>
            </p:cNvPr>
            <p:cNvSpPr/>
            <p:nvPr/>
          </p:nvSpPr>
          <p:spPr>
            <a:xfrm>
              <a:off x="7620000" y="2540996"/>
              <a:ext cx="2390384" cy="1225461"/>
            </a:xfrm>
            <a:prstGeom prst="roundRect">
              <a:avLst/>
            </a:prstGeom>
            <a:solidFill>
              <a:srgbClr val="00B7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Mark Pro" panose="020B0504020201010104" pitchFamily="34" charset="0"/>
                </a:rPr>
                <a:t>Identify</a:t>
              </a:r>
            </a:p>
          </p:txBody>
        </p:sp>
        <p:sp>
          <p:nvSpPr>
            <p:cNvPr id="61" name="Rectangle 60">
              <a:extLst>
                <a:ext uri="{FF2B5EF4-FFF2-40B4-BE49-F238E27FC236}">
                  <a16:creationId xmlns:a16="http://schemas.microsoft.com/office/drawing/2014/main" id="{6872844B-4F45-305F-AF1A-272E5110E0EA}"/>
                </a:ext>
              </a:extLst>
            </p:cNvPr>
            <p:cNvSpPr/>
            <p:nvPr/>
          </p:nvSpPr>
          <p:spPr>
            <a:xfrm>
              <a:off x="9880963" y="2540996"/>
              <a:ext cx="6908754" cy="1225461"/>
            </a:xfrm>
            <a:prstGeom prst="rect">
              <a:avLst/>
            </a:prstGeom>
            <a:solidFill>
              <a:srgbClr val="D4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400" dirty="0">
                  <a:solidFill>
                    <a:srgbClr val="274E4A"/>
                  </a:solidFill>
                  <a:latin typeface="Mark Pro" panose="020B0504020201010104" pitchFamily="34" charset="0"/>
                </a:rPr>
                <a:t>and understand the key elements of LifeCurve™</a:t>
              </a:r>
            </a:p>
          </p:txBody>
        </p:sp>
      </p:grpSp>
      <p:grpSp>
        <p:nvGrpSpPr>
          <p:cNvPr id="4" name="Group 3">
            <a:extLst>
              <a:ext uri="{FF2B5EF4-FFF2-40B4-BE49-F238E27FC236}">
                <a16:creationId xmlns:a16="http://schemas.microsoft.com/office/drawing/2014/main" id="{5AE822D4-FC73-1C01-B256-53D1920C284F}"/>
              </a:ext>
            </a:extLst>
          </p:cNvPr>
          <p:cNvGrpSpPr/>
          <p:nvPr/>
        </p:nvGrpSpPr>
        <p:grpSpPr>
          <a:xfrm>
            <a:off x="7620000" y="4070439"/>
            <a:ext cx="9456402" cy="1225461"/>
            <a:chOff x="7620000" y="4070439"/>
            <a:chExt cx="9456402" cy="1225461"/>
          </a:xfrm>
        </p:grpSpPr>
        <p:sp>
          <p:nvSpPr>
            <p:cNvPr id="62" name="Rectangle: Rounded Corners 61">
              <a:extLst>
                <a:ext uri="{FF2B5EF4-FFF2-40B4-BE49-F238E27FC236}">
                  <a16:creationId xmlns:a16="http://schemas.microsoft.com/office/drawing/2014/main" id="{67E4FE88-DF11-66C0-A643-E2C9A0118BA7}"/>
                </a:ext>
              </a:extLst>
            </p:cNvPr>
            <p:cNvSpPr/>
            <p:nvPr/>
          </p:nvSpPr>
          <p:spPr>
            <a:xfrm>
              <a:off x="16039182" y="4070513"/>
              <a:ext cx="1037220" cy="1225387"/>
            </a:xfrm>
            <a:prstGeom prst="roundRect">
              <a:avLst/>
            </a:prstGeom>
            <a:solidFill>
              <a:srgbClr val="D4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dirty="0">
                <a:solidFill>
                  <a:srgbClr val="274E4A"/>
                </a:solidFill>
              </a:endParaRPr>
            </a:p>
          </p:txBody>
        </p:sp>
        <p:sp>
          <p:nvSpPr>
            <p:cNvPr id="63" name="Rectangle: Rounded Corners 62">
              <a:extLst>
                <a:ext uri="{FF2B5EF4-FFF2-40B4-BE49-F238E27FC236}">
                  <a16:creationId xmlns:a16="http://schemas.microsoft.com/office/drawing/2014/main" id="{D62E6999-500D-D547-2C55-D78C053A6F33}"/>
                </a:ext>
              </a:extLst>
            </p:cNvPr>
            <p:cNvSpPr/>
            <p:nvPr/>
          </p:nvSpPr>
          <p:spPr>
            <a:xfrm>
              <a:off x="7620000" y="4070439"/>
              <a:ext cx="2390384" cy="1225461"/>
            </a:xfrm>
            <a:prstGeom prst="roundRect">
              <a:avLst/>
            </a:prstGeom>
            <a:solidFill>
              <a:srgbClr val="00B7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Mark Pro" panose="020B0504020201010104" pitchFamily="34" charset="0"/>
                </a:rPr>
                <a:t>Use</a:t>
              </a:r>
            </a:p>
          </p:txBody>
        </p:sp>
        <p:sp>
          <p:nvSpPr>
            <p:cNvPr id="64" name="Rectangle 63">
              <a:extLst>
                <a:ext uri="{FF2B5EF4-FFF2-40B4-BE49-F238E27FC236}">
                  <a16:creationId xmlns:a16="http://schemas.microsoft.com/office/drawing/2014/main" id="{F34331D2-D628-70ED-0CD6-B8F9B3A3BD7E}"/>
                </a:ext>
              </a:extLst>
            </p:cNvPr>
            <p:cNvSpPr/>
            <p:nvPr/>
          </p:nvSpPr>
          <p:spPr>
            <a:xfrm>
              <a:off x="9880963" y="4070439"/>
              <a:ext cx="6908754" cy="1225461"/>
            </a:xfrm>
            <a:prstGeom prst="rect">
              <a:avLst/>
            </a:prstGeom>
            <a:solidFill>
              <a:srgbClr val="D4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400" dirty="0">
                  <a:solidFill>
                    <a:srgbClr val="274E4A"/>
                  </a:solidFill>
                  <a:latin typeface="Mark Pro" panose="020B0504020201010104" pitchFamily="34" charset="0"/>
                </a:rPr>
                <a:t>the LifeCurve™ to identify two common patterns of age-related functional decline </a:t>
              </a:r>
            </a:p>
          </p:txBody>
        </p:sp>
      </p:grpSp>
      <p:grpSp>
        <p:nvGrpSpPr>
          <p:cNvPr id="5" name="Group 4">
            <a:extLst>
              <a:ext uri="{FF2B5EF4-FFF2-40B4-BE49-F238E27FC236}">
                <a16:creationId xmlns:a16="http://schemas.microsoft.com/office/drawing/2014/main" id="{15EF3A2A-34A0-905A-829D-6CD8A02844E7}"/>
              </a:ext>
            </a:extLst>
          </p:cNvPr>
          <p:cNvGrpSpPr/>
          <p:nvPr/>
        </p:nvGrpSpPr>
        <p:grpSpPr>
          <a:xfrm>
            <a:off x="7634514" y="5583838"/>
            <a:ext cx="9456402" cy="1225461"/>
            <a:chOff x="7634514" y="5513899"/>
            <a:chExt cx="9456402" cy="1225461"/>
          </a:xfrm>
        </p:grpSpPr>
        <p:sp>
          <p:nvSpPr>
            <p:cNvPr id="65" name="Rectangle: Rounded Corners 64">
              <a:extLst>
                <a:ext uri="{FF2B5EF4-FFF2-40B4-BE49-F238E27FC236}">
                  <a16:creationId xmlns:a16="http://schemas.microsoft.com/office/drawing/2014/main" id="{6F804092-257B-18CB-14DD-B963D78E84E6}"/>
                </a:ext>
              </a:extLst>
            </p:cNvPr>
            <p:cNvSpPr/>
            <p:nvPr/>
          </p:nvSpPr>
          <p:spPr>
            <a:xfrm>
              <a:off x="16053696" y="5513973"/>
              <a:ext cx="1037220" cy="1225387"/>
            </a:xfrm>
            <a:prstGeom prst="roundRect">
              <a:avLst/>
            </a:prstGeom>
            <a:solidFill>
              <a:srgbClr val="D4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dirty="0">
                <a:solidFill>
                  <a:srgbClr val="274E4A"/>
                </a:solidFill>
              </a:endParaRPr>
            </a:p>
          </p:txBody>
        </p:sp>
        <p:sp>
          <p:nvSpPr>
            <p:cNvPr id="66" name="Rectangle: Rounded Corners 65">
              <a:extLst>
                <a:ext uri="{FF2B5EF4-FFF2-40B4-BE49-F238E27FC236}">
                  <a16:creationId xmlns:a16="http://schemas.microsoft.com/office/drawing/2014/main" id="{C0C30F40-B4E7-1C90-E3DB-40AAA7631C66}"/>
                </a:ext>
              </a:extLst>
            </p:cNvPr>
            <p:cNvSpPr/>
            <p:nvPr/>
          </p:nvSpPr>
          <p:spPr>
            <a:xfrm>
              <a:off x="7634514" y="5513899"/>
              <a:ext cx="2390384" cy="1225461"/>
            </a:xfrm>
            <a:prstGeom prst="roundRect">
              <a:avLst/>
            </a:prstGeom>
            <a:solidFill>
              <a:srgbClr val="00B7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Mark Pro" panose="020B0504020201010104" pitchFamily="34" charset="0"/>
                </a:rPr>
                <a:t>Recognise</a:t>
              </a:r>
            </a:p>
          </p:txBody>
        </p:sp>
        <p:sp>
          <p:nvSpPr>
            <p:cNvPr id="67" name="Rectangle 66">
              <a:extLst>
                <a:ext uri="{FF2B5EF4-FFF2-40B4-BE49-F238E27FC236}">
                  <a16:creationId xmlns:a16="http://schemas.microsoft.com/office/drawing/2014/main" id="{0A760F45-6E87-BE3B-5E2B-2B4CC521816D}"/>
                </a:ext>
              </a:extLst>
            </p:cNvPr>
            <p:cNvSpPr/>
            <p:nvPr/>
          </p:nvSpPr>
          <p:spPr>
            <a:xfrm>
              <a:off x="9895477" y="5513899"/>
              <a:ext cx="6908754" cy="1225461"/>
            </a:xfrm>
            <a:prstGeom prst="rect">
              <a:avLst/>
            </a:prstGeom>
            <a:solidFill>
              <a:srgbClr val="D4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rgbClr val="274E4A"/>
                  </a:solidFill>
                  <a:latin typeface="Mark Pro" panose="020B0504020201010104" pitchFamily="34" charset="0"/>
                </a:rPr>
                <a:t>that older adults can have ‘more good days’ with positive lifestyle choices and timely help</a:t>
              </a:r>
              <a:endParaRPr lang="en-AU" sz="2400" dirty="0">
                <a:solidFill>
                  <a:srgbClr val="274E4A"/>
                </a:solidFill>
                <a:latin typeface="Mark Pro" panose="020B0504020201010104" pitchFamily="34" charset="0"/>
              </a:endParaRPr>
            </a:p>
          </p:txBody>
        </p:sp>
      </p:grpSp>
      <p:grpSp>
        <p:nvGrpSpPr>
          <p:cNvPr id="6" name="Group 5">
            <a:extLst>
              <a:ext uri="{FF2B5EF4-FFF2-40B4-BE49-F238E27FC236}">
                <a16:creationId xmlns:a16="http://schemas.microsoft.com/office/drawing/2014/main" id="{0434DD00-B0C5-6FDA-6496-AAAC56BDAF68}"/>
              </a:ext>
            </a:extLst>
          </p:cNvPr>
          <p:cNvGrpSpPr/>
          <p:nvPr/>
        </p:nvGrpSpPr>
        <p:grpSpPr>
          <a:xfrm>
            <a:off x="7634514" y="7118439"/>
            <a:ext cx="9441888" cy="1225461"/>
            <a:chOff x="7634514" y="7048500"/>
            <a:chExt cx="9441888" cy="1225461"/>
          </a:xfrm>
        </p:grpSpPr>
        <p:sp>
          <p:nvSpPr>
            <p:cNvPr id="68" name="Rectangle: Rounded Corners 67">
              <a:extLst>
                <a:ext uri="{FF2B5EF4-FFF2-40B4-BE49-F238E27FC236}">
                  <a16:creationId xmlns:a16="http://schemas.microsoft.com/office/drawing/2014/main" id="{E647B947-5DAF-E92E-D630-9D6957FC6751}"/>
                </a:ext>
              </a:extLst>
            </p:cNvPr>
            <p:cNvSpPr/>
            <p:nvPr/>
          </p:nvSpPr>
          <p:spPr>
            <a:xfrm>
              <a:off x="16039182" y="7048500"/>
              <a:ext cx="1037220" cy="1225387"/>
            </a:xfrm>
            <a:prstGeom prst="roundRect">
              <a:avLst/>
            </a:prstGeom>
            <a:solidFill>
              <a:srgbClr val="D4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400" dirty="0">
                <a:solidFill>
                  <a:srgbClr val="274E4A"/>
                </a:solidFill>
              </a:endParaRPr>
            </a:p>
          </p:txBody>
        </p:sp>
        <p:sp>
          <p:nvSpPr>
            <p:cNvPr id="69" name="Rectangle: Rounded Corners 68">
              <a:extLst>
                <a:ext uri="{FF2B5EF4-FFF2-40B4-BE49-F238E27FC236}">
                  <a16:creationId xmlns:a16="http://schemas.microsoft.com/office/drawing/2014/main" id="{BF47884D-8DE5-F789-78E2-C42D99FF9401}"/>
                </a:ext>
              </a:extLst>
            </p:cNvPr>
            <p:cNvSpPr/>
            <p:nvPr/>
          </p:nvSpPr>
          <p:spPr>
            <a:xfrm>
              <a:off x="7634514" y="7048500"/>
              <a:ext cx="2375870" cy="1225461"/>
            </a:xfrm>
            <a:prstGeom prst="roundRect">
              <a:avLst/>
            </a:prstGeom>
            <a:solidFill>
              <a:srgbClr val="00B7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400" dirty="0">
                  <a:latin typeface="Mark Pro" panose="020B0504020201010104" pitchFamily="34" charset="0"/>
                </a:rPr>
                <a:t>Understand</a:t>
              </a:r>
            </a:p>
          </p:txBody>
        </p:sp>
        <p:sp>
          <p:nvSpPr>
            <p:cNvPr id="70" name="Rectangle 69">
              <a:extLst>
                <a:ext uri="{FF2B5EF4-FFF2-40B4-BE49-F238E27FC236}">
                  <a16:creationId xmlns:a16="http://schemas.microsoft.com/office/drawing/2014/main" id="{DCE4483D-AC15-3E22-B12E-B78F8D14F2CF}"/>
                </a:ext>
              </a:extLst>
            </p:cNvPr>
            <p:cNvSpPr/>
            <p:nvPr/>
          </p:nvSpPr>
          <p:spPr>
            <a:xfrm>
              <a:off x="9880963" y="7048500"/>
              <a:ext cx="6908754" cy="1225461"/>
            </a:xfrm>
            <a:prstGeom prst="rect">
              <a:avLst/>
            </a:prstGeom>
            <a:solidFill>
              <a:srgbClr val="D4D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AU" sz="2400" dirty="0">
                  <a:solidFill>
                    <a:srgbClr val="274E4A"/>
                  </a:solidFill>
                  <a:latin typeface="Mark Pro" panose="020B0504020201010104" pitchFamily="34" charset="0"/>
                </a:rPr>
                <a:t>the value of LifeCurve™ in promoting reablement to aged care teams &amp; consumers</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EC716-6C1F-E0B9-0D3B-831BE55CBCB6}"/>
            </a:ext>
          </a:extLst>
        </p:cNvPr>
        <p:cNvGrpSpPr/>
        <p:nvPr/>
      </p:nvGrpSpPr>
      <p:grpSpPr>
        <a:xfrm>
          <a:off x="0" y="0"/>
          <a:ext cx="0" cy="0"/>
          <a:chOff x="0" y="0"/>
          <a:chExt cx="0" cy="0"/>
        </a:xfrm>
      </p:grpSpPr>
      <p:sp>
        <p:nvSpPr>
          <p:cNvPr id="11" name="Freeform 20">
            <a:extLst>
              <a:ext uri="{FF2B5EF4-FFF2-40B4-BE49-F238E27FC236}">
                <a16:creationId xmlns:a16="http://schemas.microsoft.com/office/drawing/2014/main" id="{FD5104FB-58BD-A101-59A1-86DE9B17B18D}"/>
              </a:ext>
            </a:extLst>
          </p:cNvPr>
          <p:cNvSpPr/>
          <p:nvPr/>
        </p:nvSpPr>
        <p:spPr>
          <a:xfrm rot="10800000">
            <a:off x="-2057400" y="1041318"/>
            <a:ext cx="8305800" cy="1206582"/>
          </a:xfrm>
          <a:custGeom>
            <a:avLst/>
            <a:gdLst/>
            <a:ahLst/>
            <a:cxnLst/>
            <a:rect l="l" t="t" r="r" b="b"/>
            <a:pathLst>
              <a:path w="10703548" h="1206582">
                <a:moveTo>
                  <a:pt x="0" y="0"/>
                </a:moveTo>
                <a:lnTo>
                  <a:pt x="10703548" y="0"/>
                </a:lnTo>
                <a:lnTo>
                  <a:pt x="10703548" y="1206582"/>
                </a:lnTo>
                <a:lnTo>
                  <a:pt x="0" y="12065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dirty="0"/>
          </a:p>
        </p:txBody>
      </p:sp>
      <p:sp>
        <p:nvSpPr>
          <p:cNvPr id="4" name="TextBox 6">
            <a:extLst>
              <a:ext uri="{FF2B5EF4-FFF2-40B4-BE49-F238E27FC236}">
                <a16:creationId xmlns:a16="http://schemas.microsoft.com/office/drawing/2014/main" id="{33EC0322-86F6-BB21-8ED0-502745B3DD67}"/>
              </a:ext>
            </a:extLst>
          </p:cNvPr>
          <p:cNvSpPr txBox="1"/>
          <p:nvPr/>
        </p:nvSpPr>
        <p:spPr>
          <a:xfrm>
            <a:off x="723900" y="1079418"/>
            <a:ext cx="5372099" cy="882934"/>
          </a:xfrm>
          <a:prstGeom prst="rect">
            <a:avLst/>
          </a:prstGeom>
        </p:spPr>
        <p:txBody>
          <a:bodyPr wrap="square" lIns="0" tIns="0" rIns="0" bIns="0" rtlCol="0" anchor="t">
            <a:spAutoFit/>
          </a:bodyPr>
          <a:lstStyle/>
          <a:p>
            <a:pPr algn="l">
              <a:lnSpc>
                <a:spcPts val="7934"/>
              </a:lnSpc>
            </a:pPr>
            <a:r>
              <a:rPr lang="en-US" sz="4000" b="1" dirty="0">
                <a:solidFill>
                  <a:srgbClr val="FFFFFF"/>
                </a:solidFill>
                <a:latin typeface="Mark Pro" panose="020B0504020201010104" pitchFamily="34" charset="0"/>
              </a:rPr>
              <a:t>Summary (Part 1/2)</a:t>
            </a:r>
          </a:p>
        </p:txBody>
      </p:sp>
      <p:sp>
        <p:nvSpPr>
          <p:cNvPr id="9" name="TextBox 8">
            <a:extLst>
              <a:ext uri="{FF2B5EF4-FFF2-40B4-BE49-F238E27FC236}">
                <a16:creationId xmlns:a16="http://schemas.microsoft.com/office/drawing/2014/main" id="{838A7918-4F07-5FBF-50D8-B41FBC4DDA5A}"/>
              </a:ext>
            </a:extLst>
          </p:cNvPr>
          <p:cNvSpPr txBox="1"/>
          <p:nvPr/>
        </p:nvSpPr>
        <p:spPr>
          <a:xfrm>
            <a:off x="723900" y="2660573"/>
            <a:ext cx="13803889" cy="584775"/>
          </a:xfrm>
          <a:prstGeom prst="rect">
            <a:avLst/>
          </a:prstGeom>
          <a:noFill/>
        </p:spPr>
        <p:txBody>
          <a:bodyPr wrap="square">
            <a:spAutoFit/>
          </a:bodyPr>
          <a:lstStyle/>
          <a:p>
            <a:r>
              <a:rPr lang="en-US" sz="3200" b="1" dirty="0">
                <a:solidFill>
                  <a:srgbClr val="274E4A"/>
                </a:solidFill>
                <a:latin typeface="Mark Pro" panose="020B0504020201010104" pitchFamily="34" charset="0"/>
                <a:cs typeface="Arial" panose="020B0604020202020204" pitchFamily="34" charset="0"/>
              </a:rPr>
              <a:t>LifeCurve™…</a:t>
            </a:r>
            <a:endParaRPr lang="en-US" sz="2900" b="1" dirty="0">
              <a:solidFill>
                <a:srgbClr val="274E4A"/>
              </a:solidFill>
              <a:latin typeface="Mark Pro" panose="020B05040202010101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42A1F112-527B-B2AD-650A-A81A53DE511E}"/>
              </a:ext>
            </a:extLst>
          </p:cNvPr>
          <p:cNvGrpSpPr/>
          <p:nvPr/>
        </p:nvGrpSpPr>
        <p:grpSpPr>
          <a:xfrm>
            <a:off x="709532" y="3363782"/>
            <a:ext cx="1065335" cy="1108870"/>
            <a:chOff x="572925" y="3769260"/>
            <a:chExt cx="1065335" cy="1108870"/>
          </a:xfrm>
        </p:grpSpPr>
        <p:grpSp>
          <p:nvGrpSpPr>
            <p:cNvPr id="10" name="Group 4">
              <a:extLst>
                <a:ext uri="{FF2B5EF4-FFF2-40B4-BE49-F238E27FC236}">
                  <a16:creationId xmlns:a16="http://schemas.microsoft.com/office/drawing/2014/main" id="{6CB37211-6856-FA96-D62C-D7659CD36392}"/>
                </a:ext>
              </a:extLst>
            </p:cNvPr>
            <p:cNvGrpSpPr/>
            <p:nvPr/>
          </p:nvGrpSpPr>
          <p:grpSpPr>
            <a:xfrm>
              <a:off x="572925" y="3769260"/>
              <a:ext cx="1065335" cy="1108870"/>
              <a:chOff x="76200" y="38100"/>
              <a:chExt cx="932355" cy="970456"/>
            </a:xfrm>
          </p:grpSpPr>
          <p:sp>
            <p:nvSpPr>
              <p:cNvPr id="16" name="Freeform 5">
                <a:extLst>
                  <a:ext uri="{FF2B5EF4-FFF2-40B4-BE49-F238E27FC236}">
                    <a16:creationId xmlns:a16="http://schemas.microsoft.com/office/drawing/2014/main" id="{6D399723-3832-9ABE-F7E6-C105C99A0B05}"/>
                  </a:ext>
                </a:extLst>
              </p:cNvPr>
              <p:cNvSpPr/>
              <p:nvPr/>
            </p:nvSpPr>
            <p:spPr>
              <a:xfrm>
                <a:off x="195755" y="1957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6AD"/>
              </a:solidFill>
            </p:spPr>
            <p:txBody>
              <a:bodyPr/>
              <a:lstStyle/>
              <a:p>
                <a:endParaRPr lang="en-AU" dirty="0"/>
              </a:p>
            </p:txBody>
          </p:sp>
          <p:sp>
            <p:nvSpPr>
              <p:cNvPr id="17" name="TextBox 6">
                <a:extLst>
                  <a:ext uri="{FF2B5EF4-FFF2-40B4-BE49-F238E27FC236}">
                    <a16:creationId xmlns:a16="http://schemas.microsoft.com/office/drawing/2014/main" id="{59F44AA8-CA3C-330C-D5FB-917B306C598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18" name="Freeform 19">
              <a:extLst>
                <a:ext uri="{FF2B5EF4-FFF2-40B4-BE49-F238E27FC236}">
                  <a16:creationId xmlns:a16="http://schemas.microsoft.com/office/drawing/2014/main" id="{C291E23A-FB25-793C-9BA2-108C33CEAF32}"/>
                </a:ext>
              </a:extLst>
            </p:cNvPr>
            <p:cNvSpPr/>
            <p:nvPr/>
          </p:nvSpPr>
          <p:spPr>
            <a:xfrm>
              <a:off x="881184" y="4121054"/>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dirty="0"/>
            </a:p>
          </p:txBody>
        </p:sp>
      </p:grpSp>
      <p:sp>
        <p:nvSpPr>
          <p:cNvPr id="19" name="TextBox 18">
            <a:extLst>
              <a:ext uri="{FF2B5EF4-FFF2-40B4-BE49-F238E27FC236}">
                <a16:creationId xmlns:a16="http://schemas.microsoft.com/office/drawing/2014/main" id="{A43E5C96-39F5-0E35-158D-7825AE8240FC}"/>
              </a:ext>
            </a:extLst>
          </p:cNvPr>
          <p:cNvSpPr txBox="1"/>
          <p:nvPr/>
        </p:nvSpPr>
        <p:spPr>
          <a:xfrm>
            <a:off x="1905758" y="3469679"/>
            <a:ext cx="12474533" cy="1077218"/>
          </a:xfrm>
          <a:prstGeom prst="rect">
            <a:avLst/>
          </a:prstGeom>
          <a:noFill/>
        </p:spPr>
        <p:txBody>
          <a:bodyPr wrap="square">
            <a:spAutoFit/>
          </a:bodyPr>
          <a:lstStyle/>
          <a:p>
            <a:r>
              <a:rPr lang="en-US" sz="3200" dirty="0">
                <a:solidFill>
                  <a:srgbClr val="274E4A"/>
                </a:solidFill>
                <a:latin typeface="Mark Pro" panose="020B0504020201010104" pitchFamily="34" charset="0"/>
                <a:cs typeface="Arial" panose="020B0604020202020204" pitchFamily="34" charset="0"/>
              </a:rPr>
              <a:t>Is an evidence-based framework that shows patterns of </a:t>
            </a:r>
            <a:r>
              <a:rPr lang="en-US" sz="3200" b="1" dirty="0">
                <a:solidFill>
                  <a:srgbClr val="274E4A"/>
                </a:solidFill>
                <a:latin typeface="Mark Pro" panose="020B0504020201010104" pitchFamily="34" charset="0"/>
                <a:cs typeface="Arial" panose="020B0604020202020204" pitchFamily="34" charset="0"/>
              </a:rPr>
              <a:t>normal </a:t>
            </a:r>
            <a:r>
              <a:rPr lang="en-US" sz="3200" dirty="0">
                <a:solidFill>
                  <a:srgbClr val="274E4A"/>
                </a:solidFill>
                <a:latin typeface="Mark Pro" panose="020B0504020201010104" pitchFamily="34" charset="0"/>
                <a:cs typeface="Arial" panose="020B0604020202020204" pitchFamily="34" charset="0"/>
              </a:rPr>
              <a:t>aged-related decline</a:t>
            </a:r>
          </a:p>
        </p:txBody>
      </p:sp>
      <p:grpSp>
        <p:nvGrpSpPr>
          <p:cNvPr id="13" name="Group 12">
            <a:extLst>
              <a:ext uri="{FF2B5EF4-FFF2-40B4-BE49-F238E27FC236}">
                <a16:creationId xmlns:a16="http://schemas.microsoft.com/office/drawing/2014/main" id="{8DEBA087-2FD6-5CDF-6A37-232FEEA095A7}"/>
              </a:ext>
            </a:extLst>
          </p:cNvPr>
          <p:cNvGrpSpPr/>
          <p:nvPr/>
        </p:nvGrpSpPr>
        <p:grpSpPr>
          <a:xfrm>
            <a:off x="701609" y="4843674"/>
            <a:ext cx="1065335" cy="1108870"/>
            <a:chOff x="572925" y="5055789"/>
            <a:chExt cx="1065335" cy="1108870"/>
          </a:xfrm>
        </p:grpSpPr>
        <p:grpSp>
          <p:nvGrpSpPr>
            <p:cNvPr id="20" name="Group 4">
              <a:extLst>
                <a:ext uri="{FF2B5EF4-FFF2-40B4-BE49-F238E27FC236}">
                  <a16:creationId xmlns:a16="http://schemas.microsoft.com/office/drawing/2014/main" id="{7411689B-B971-9DDF-5E27-DD90B12A18E0}"/>
                </a:ext>
              </a:extLst>
            </p:cNvPr>
            <p:cNvGrpSpPr/>
            <p:nvPr/>
          </p:nvGrpSpPr>
          <p:grpSpPr>
            <a:xfrm>
              <a:off x="572925" y="5055789"/>
              <a:ext cx="1065335" cy="1108870"/>
              <a:chOff x="76200" y="38100"/>
              <a:chExt cx="932355" cy="970456"/>
            </a:xfrm>
          </p:grpSpPr>
          <p:sp>
            <p:nvSpPr>
              <p:cNvPr id="21" name="Freeform 5">
                <a:extLst>
                  <a:ext uri="{FF2B5EF4-FFF2-40B4-BE49-F238E27FC236}">
                    <a16:creationId xmlns:a16="http://schemas.microsoft.com/office/drawing/2014/main" id="{3B1F4FE6-9762-5535-2285-122021A147D7}"/>
                  </a:ext>
                </a:extLst>
              </p:cNvPr>
              <p:cNvSpPr/>
              <p:nvPr/>
            </p:nvSpPr>
            <p:spPr>
              <a:xfrm>
                <a:off x="195755" y="1957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6AD"/>
              </a:solidFill>
            </p:spPr>
            <p:txBody>
              <a:bodyPr/>
              <a:lstStyle/>
              <a:p>
                <a:endParaRPr lang="en-AU" dirty="0"/>
              </a:p>
            </p:txBody>
          </p:sp>
          <p:sp>
            <p:nvSpPr>
              <p:cNvPr id="22" name="TextBox 6">
                <a:extLst>
                  <a:ext uri="{FF2B5EF4-FFF2-40B4-BE49-F238E27FC236}">
                    <a16:creationId xmlns:a16="http://schemas.microsoft.com/office/drawing/2014/main" id="{91B5FBE9-BF07-C13D-DCA4-808B0B9BDA00}"/>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23" name="Freeform 19">
              <a:extLst>
                <a:ext uri="{FF2B5EF4-FFF2-40B4-BE49-F238E27FC236}">
                  <a16:creationId xmlns:a16="http://schemas.microsoft.com/office/drawing/2014/main" id="{17DD58A2-FD14-62CE-6516-E2618B95B805}"/>
                </a:ext>
              </a:extLst>
            </p:cNvPr>
            <p:cNvSpPr/>
            <p:nvPr/>
          </p:nvSpPr>
          <p:spPr>
            <a:xfrm>
              <a:off x="881184" y="5407583"/>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dirty="0"/>
            </a:p>
          </p:txBody>
        </p:sp>
      </p:grpSp>
      <p:sp>
        <p:nvSpPr>
          <p:cNvPr id="24" name="TextBox 23">
            <a:extLst>
              <a:ext uri="{FF2B5EF4-FFF2-40B4-BE49-F238E27FC236}">
                <a16:creationId xmlns:a16="http://schemas.microsoft.com/office/drawing/2014/main" id="{34051C7C-D79A-CB52-BAE9-DEE429378E78}"/>
              </a:ext>
            </a:extLst>
          </p:cNvPr>
          <p:cNvSpPr txBox="1"/>
          <p:nvPr/>
        </p:nvSpPr>
        <p:spPr>
          <a:xfrm>
            <a:off x="1897835" y="4947019"/>
            <a:ext cx="10446565" cy="1077218"/>
          </a:xfrm>
          <a:prstGeom prst="rect">
            <a:avLst/>
          </a:prstGeom>
          <a:noFill/>
        </p:spPr>
        <p:txBody>
          <a:bodyPr wrap="square">
            <a:spAutoFit/>
          </a:bodyPr>
          <a:lstStyle/>
          <a:p>
            <a:r>
              <a:rPr lang="en-US" sz="3200" dirty="0">
                <a:solidFill>
                  <a:srgbClr val="274E4A"/>
                </a:solidFill>
                <a:latin typeface="Mark Pro" panose="020B0504020201010104" pitchFamily="34" charset="0"/>
                <a:cs typeface="Arial" panose="020B0604020202020204" pitchFamily="34" charset="0"/>
              </a:rPr>
              <a:t>Shows functional decline is delayed or slowed when people remain active at home &amp; in the community</a:t>
            </a:r>
          </a:p>
        </p:txBody>
      </p:sp>
      <p:grpSp>
        <p:nvGrpSpPr>
          <p:cNvPr id="14" name="Group 13">
            <a:extLst>
              <a:ext uri="{FF2B5EF4-FFF2-40B4-BE49-F238E27FC236}">
                <a16:creationId xmlns:a16="http://schemas.microsoft.com/office/drawing/2014/main" id="{859D8615-1EBB-DC57-B36E-195FC0178BC4}"/>
              </a:ext>
            </a:extLst>
          </p:cNvPr>
          <p:cNvGrpSpPr/>
          <p:nvPr/>
        </p:nvGrpSpPr>
        <p:grpSpPr>
          <a:xfrm>
            <a:off x="769912" y="6251272"/>
            <a:ext cx="1065335" cy="1108870"/>
            <a:chOff x="572925" y="6338478"/>
            <a:chExt cx="1065335" cy="1108870"/>
          </a:xfrm>
        </p:grpSpPr>
        <p:grpSp>
          <p:nvGrpSpPr>
            <p:cNvPr id="25" name="Group 4">
              <a:extLst>
                <a:ext uri="{FF2B5EF4-FFF2-40B4-BE49-F238E27FC236}">
                  <a16:creationId xmlns:a16="http://schemas.microsoft.com/office/drawing/2014/main" id="{1812855C-2366-A56A-5DDE-03763C89DBDD}"/>
                </a:ext>
              </a:extLst>
            </p:cNvPr>
            <p:cNvGrpSpPr/>
            <p:nvPr/>
          </p:nvGrpSpPr>
          <p:grpSpPr>
            <a:xfrm>
              <a:off x="572925" y="6338478"/>
              <a:ext cx="1065335" cy="1108870"/>
              <a:chOff x="76200" y="38100"/>
              <a:chExt cx="932355" cy="970456"/>
            </a:xfrm>
          </p:grpSpPr>
          <p:sp>
            <p:nvSpPr>
              <p:cNvPr id="26" name="Freeform 5">
                <a:extLst>
                  <a:ext uri="{FF2B5EF4-FFF2-40B4-BE49-F238E27FC236}">
                    <a16:creationId xmlns:a16="http://schemas.microsoft.com/office/drawing/2014/main" id="{C565A8E4-4938-D9EC-2280-EB50CD2C664B}"/>
                  </a:ext>
                </a:extLst>
              </p:cNvPr>
              <p:cNvSpPr/>
              <p:nvPr/>
            </p:nvSpPr>
            <p:spPr>
              <a:xfrm>
                <a:off x="195755" y="1957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6AD"/>
              </a:solidFill>
            </p:spPr>
            <p:txBody>
              <a:bodyPr/>
              <a:lstStyle/>
              <a:p>
                <a:endParaRPr lang="en-AU" dirty="0"/>
              </a:p>
            </p:txBody>
          </p:sp>
          <p:sp>
            <p:nvSpPr>
              <p:cNvPr id="27" name="TextBox 6">
                <a:extLst>
                  <a:ext uri="{FF2B5EF4-FFF2-40B4-BE49-F238E27FC236}">
                    <a16:creationId xmlns:a16="http://schemas.microsoft.com/office/drawing/2014/main" id="{D3BCA0A9-17C3-7CE6-4305-AF24C557743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28" name="Freeform 19">
              <a:extLst>
                <a:ext uri="{FF2B5EF4-FFF2-40B4-BE49-F238E27FC236}">
                  <a16:creationId xmlns:a16="http://schemas.microsoft.com/office/drawing/2014/main" id="{AAACF08A-D4C4-DF24-696F-1A017151B754}"/>
                </a:ext>
              </a:extLst>
            </p:cNvPr>
            <p:cNvSpPr/>
            <p:nvPr/>
          </p:nvSpPr>
          <p:spPr>
            <a:xfrm>
              <a:off x="881184" y="6690272"/>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dirty="0"/>
            </a:p>
          </p:txBody>
        </p:sp>
      </p:grpSp>
      <p:sp>
        <p:nvSpPr>
          <p:cNvPr id="29" name="TextBox 28">
            <a:extLst>
              <a:ext uri="{FF2B5EF4-FFF2-40B4-BE49-F238E27FC236}">
                <a16:creationId xmlns:a16="http://schemas.microsoft.com/office/drawing/2014/main" id="{10AC5728-4D96-3C3F-3D33-CD851A32C0F7}"/>
              </a:ext>
            </a:extLst>
          </p:cNvPr>
          <p:cNvSpPr txBox="1"/>
          <p:nvPr/>
        </p:nvSpPr>
        <p:spPr>
          <a:xfrm>
            <a:off x="1905758" y="6357169"/>
            <a:ext cx="9292089" cy="1077218"/>
          </a:xfrm>
          <a:prstGeom prst="rect">
            <a:avLst/>
          </a:prstGeom>
          <a:noFill/>
        </p:spPr>
        <p:txBody>
          <a:bodyPr wrap="square">
            <a:spAutoFit/>
          </a:bodyPr>
          <a:lstStyle/>
          <a:p>
            <a:r>
              <a:rPr lang="en-US" sz="3200" dirty="0">
                <a:solidFill>
                  <a:srgbClr val="274E4A"/>
                </a:solidFill>
                <a:latin typeface="Mark Pro" panose="020B0504020201010104" pitchFamily="34" charset="0"/>
                <a:cs typeface="Arial" panose="020B0604020202020204" pitchFamily="34" charset="0"/>
              </a:rPr>
              <a:t>Can help motivate clients by sharing positive ageing science</a:t>
            </a:r>
          </a:p>
        </p:txBody>
      </p:sp>
      <p:grpSp>
        <p:nvGrpSpPr>
          <p:cNvPr id="15" name="Group 14">
            <a:extLst>
              <a:ext uri="{FF2B5EF4-FFF2-40B4-BE49-F238E27FC236}">
                <a16:creationId xmlns:a16="http://schemas.microsoft.com/office/drawing/2014/main" id="{221F1F2E-CA67-9642-3662-D14E6D5F7C7B}"/>
              </a:ext>
            </a:extLst>
          </p:cNvPr>
          <p:cNvGrpSpPr/>
          <p:nvPr/>
        </p:nvGrpSpPr>
        <p:grpSpPr>
          <a:xfrm>
            <a:off x="777835" y="7600562"/>
            <a:ext cx="1065335" cy="1108870"/>
            <a:chOff x="572925" y="7638228"/>
            <a:chExt cx="1065335" cy="1108870"/>
          </a:xfrm>
        </p:grpSpPr>
        <p:grpSp>
          <p:nvGrpSpPr>
            <p:cNvPr id="30" name="Group 4">
              <a:extLst>
                <a:ext uri="{FF2B5EF4-FFF2-40B4-BE49-F238E27FC236}">
                  <a16:creationId xmlns:a16="http://schemas.microsoft.com/office/drawing/2014/main" id="{47655075-C611-8CEF-9CFA-6DC3FA67E768}"/>
                </a:ext>
              </a:extLst>
            </p:cNvPr>
            <p:cNvGrpSpPr/>
            <p:nvPr/>
          </p:nvGrpSpPr>
          <p:grpSpPr>
            <a:xfrm>
              <a:off x="572925" y="7638228"/>
              <a:ext cx="1065335" cy="1108870"/>
              <a:chOff x="76200" y="38100"/>
              <a:chExt cx="932355" cy="970456"/>
            </a:xfrm>
          </p:grpSpPr>
          <p:sp>
            <p:nvSpPr>
              <p:cNvPr id="31" name="Freeform 5">
                <a:extLst>
                  <a:ext uri="{FF2B5EF4-FFF2-40B4-BE49-F238E27FC236}">
                    <a16:creationId xmlns:a16="http://schemas.microsoft.com/office/drawing/2014/main" id="{BAB3D3FB-FD69-4981-DEE3-F045C485338E}"/>
                  </a:ext>
                </a:extLst>
              </p:cNvPr>
              <p:cNvSpPr/>
              <p:nvPr/>
            </p:nvSpPr>
            <p:spPr>
              <a:xfrm>
                <a:off x="195755" y="1957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6AD"/>
              </a:solidFill>
            </p:spPr>
            <p:txBody>
              <a:bodyPr/>
              <a:lstStyle/>
              <a:p>
                <a:endParaRPr lang="en-AU" dirty="0"/>
              </a:p>
            </p:txBody>
          </p:sp>
          <p:sp>
            <p:nvSpPr>
              <p:cNvPr id="32" name="TextBox 6">
                <a:extLst>
                  <a:ext uri="{FF2B5EF4-FFF2-40B4-BE49-F238E27FC236}">
                    <a16:creationId xmlns:a16="http://schemas.microsoft.com/office/drawing/2014/main" id="{D80B59E5-F84A-8A90-E78B-B49BE5C478B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33" name="Freeform 19">
              <a:extLst>
                <a:ext uri="{FF2B5EF4-FFF2-40B4-BE49-F238E27FC236}">
                  <a16:creationId xmlns:a16="http://schemas.microsoft.com/office/drawing/2014/main" id="{4F342E98-3620-2E8C-282C-6B9C5672EFA4}"/>
                </a:ext>
              </a:extLst>
            </p:cNvPr>
            <p:cNvSpPr/>
            <p:nvPr/>
          </p:nvSpPr>
          <p:spPr>
            <a:xfrm>
              <a:off x="881184" y="7990022"/>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dirty="0"/>
            </a:p>
          </p:txBody>
        </p:sp>
      </p:grpSp>
      <p:sp>
        <p:nvSpPr>
          <p:cNvPr id="34" name="TextBox 33">
            <a:extLst>
              <a:ext uri="{FF2B5EF4-FFF2-40B4-BE49-F238E27FC236}">
                <a16:creationId xmlns:a16="http://schemas.microsoft.com/office/drawing/2014/main" id="{1E5E6291-954D-D4B7-F134-F1E2C0E1BAF6}"/>
              </a:ext>
            </a:extLst>
          </p:cNvPr>
          <p:cNvSpPr txBox="1"/>
          <p:nvPr/>
        </p:nvSpPr>
        <p:spPr>
          <a:xfrm>
            <a:off x="1922087" y="7704520"/>
            <a:ext cx="8664532" cy="1077218"/>
          </a:xfrm>
          <a:prstGeom prst="rect">
            <a:avLst/>
          </a:prstGeom>
          <a:noFill/>
        </p:spPr>
        <p:txBody>
          <a:bodyPr wrap="square">
            <a:spAutoFit/>
          </a:bodyPr>
          <a:lstStyle/>
          <a:p>
            <a:r>
              <a:rPr lang="en-US" sz="3200" dirty="0">
                <a:solidFill>
                  <a:srgbClr val="274E4A"/>
                </a:solidFill>
                <a:latin typeface="Mark Pro" panose="020B0504020201010104" pitchFamily="34" charset="0"/>
                <a:cs typeface="Arial" panose="020B0604020202020204" pitchFamily="34" charset="0"/>
              </a:rPr>
              <a:t>Can help identify candidates for reablement</a:t>
            </a:r>
            <a:endParaRPr lang="en-US" sz="3200" b="1" dirty="0">
              <a:solidFill>
                <a:srgbClr val="274E4A"/>
              </a:solidFill>
              <a:latin typeface="Mark Pro" panose="020B0504020201010104" pitchFamily="34" charset="0"/>
              <a:cs typeface="Arial" panose="020B0604020202020204" pitchFamily="34" charset="0"/>
            </a:endParaRPr>
          </a:p>
        </p:txBody>
      </p:sp>
      <p:sp>
        <p:nvSpPr>
          <p:cNvPr id="6" name="Freeform 35">
            <a:extLst>
              <a:ext uri="{FF2B5EF4-FFF2-40B4-BE49-F238E27FC236}">
                <a16:creationId xmlns:a16="http://schemas.microsoft.com/office/drawing/2014/main" id="{8F80DF25-1289-8408-B833-6E5BF626E566}"/>
              </a:ext>
            </a:extLst>
          </p:cNvPr>
          <p:cNvSpPr/>
          <p:nvPr/>
        </p:nvSpPr>
        <p:spPr>
          <a:xfrm>
            <a:off x="63725" y="8854043"/>
            <a:ext cx="2128842" cy="1423432"/>
          </a:xfrm>
          <a:custGeom>
            <a:avLst/>
            <a:gdLst/>
            <a:ahLst/>
            <a:cxnLst/>
            <a:rect l="l" t="t" r="r" b="b"/>
            <a:pathLst>
              <a:path w="2128842" h="1423432">
                <a:moveTo>
                  <a:pt x="0" y="0"/>
                </a:moveTo>
                <a:lnTo>
                  <a:pt x="2128842" y="0"/>
                </a:lnTo>
                <a:lnTo>
                  <a:pt x="2128842" y="1423432"/>
                </a:lnTo>
                <a:lnTo>
                  <a:pt x="0" y="1423432"/>
                </a:lnTo>
                <a:lnTo>
                  <a:pt x="0" y="0"/>
                </a:lnTo>
                <a:close/>
              </a:path>
            </a:pathLst>
          </a:custGeom>
          <a:blipFill dpi="0" rotWithShape="1">
            <a:blip r:embed="rId9">
              <a:alphaModFix amt="50000"/>
            </a:blip>
            <a:srcRect/>
            <a:stretch>
              <a:fillRect l="-16549" t="-15649" r="-14543" b="-11625"/>
            </a:stretch>
          </a:blipFill>
        </p:spPr>
        <p:txBody>
          <a:bodyPr/>
          <a:lstStyle/>
          <a:p>
            <a:endParaRPr lang="en-AU" dirty="0"/>
          </a:p>
        </p:txBody>
      </p:sp>
      <p:pic>
        <p:nvPicPr>
          <p:cNvPr id="40" name="Picture 39">
            <a:extLst>
              <a:ext uri="{FF2B5EF4-FFF2-40B4-BE49-F238E27FC236}">
                <a16:creationId xmlns:a16="http://schemas.microsoft.com/office/drawing/2014/main" id="{771DA3F8-3586-2BF8-49ED-A72D19368E89}"/>
              </a:ext>
            </a:extLst>
          </p:cNvPr>
          <p:cNvPicPr>
            <a:picLocks noChangeAspect="1"/>
          </p:cNvPicPr>
          <p:nvPr/>
        </p:nvPicPr>
        <p:blipFill>
          <a:blip r:embed="rId10">
            <a:extLst>
              <a:ext uri="{28A0092B-C50C-407E-A947-70E740481C1C}">
                <a14:useLocalDpi xmlns:a14="http://schemas.microsoft.com/office/drawing/2010/main" val="0"/>
              </a:ext>
            </a:extLst>
          </a:blip>
          <a:srcRect l="1031" t="6242" r="-4676" b="-9887"/>
          <a:stretch/>
        </p:blipFill>
        <p:spPr>
          <a:xfrm>
            <a:off x="11353800" y="4161908"/>
            <a:ext cx="8366302" cy="8366302"/>
          </a:xfrm>
          <a:prstGeom prst="ellipse">
            <a:avLst/>
          </a:prstGeom>
          <a:ln w="76200">
            <a:solidFill>
              <a:srgbClr val="04B5AC"/>
            </a:solidFill>
          </a:ln>
        </p:spPr>
      </p:pic>
    </p:spTree>
    <p:custDataLst>
      <p:tags r:id="rId1"/>
    </p:custDataLst>
    <p:extLst>
      <p:ext uri="{BB962C8B-B14F-4D97-AF65-F5344CB8AC3E}">
        <p14:creationId xmlns:p14="http://schemas.microsoft.com/office/powerpoint/2010/main" val="390446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A2F64-0EC1-0366-8197-6F7A0CDB48F9}"/>
            </a:ext>
          </a:extLst>
        </p:cNvPr>
        <p:cNvGrpSpPr/>
        <p:nvPr/>
      </p:nvGrpSpPr>
      <p:grpSpPr>
        <a:xfrm>
          <a:off x="0" y="0"/>
          <a:ext cx="0" cy="0"/>
          <a:chOff x="0" y="0"/>
          <a:chExt cx="0" cy="0"/>
        </a:xfrm>
      </p:grpSpPr>
      <p:sp>
        <p:nvSpPr>
          <p:cNvPr id="11" name="Freeform 20">
            <a:extLst>
              <a:ext uri="{FF2B5EF4-FFF2-40B4-BE49-F238E27FC236}">
                <a16:creationId xmlns:a16="http://schemas.microsoft.com/office/drawing/2014/main" id="{0A0BE51E-1CDE-18BE-1B67-07A3FE093B83}"/>
              </a:ext>
            </a:extLst>
          </p:cNvPr>
          <p:cNvSpPr/>
          <p:nvPr/>
        </p:nvSpPr>
        <p:spPr>
          <a:xfrm rot="10800000">
            <a:off x="-2057400" y="1041318"/>
            <a:ext cx="8305800" cy="1206582"/>
          </a:xfrm>
          <a:custGeom>
            <a:avLst/>
            <a:gdLst/>
            <a:ahLst/>
            <a:cxnLst/>
            <a:rect l="l" t="t" r="r" b="b"/>
            <a:pathLst>
              <a:path w="10703548" h="1206582">
                <a:moveTo>
                  <a:pt x="0" y="0"/>
                </a:moveTo>
                <a:lnTo>
                  <a:pt x="10703548" y="0"/>
                </a:lnTo>
                <a:lnTo>
                  <a:pt x="10703548" y="1206582"/>
                </a:lnTo>
                <a:lnTo>
                  <a:pt x="0" y="12065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dirty="0"/>
          </a:p>
        </p:txBody>
      </p:sp>
      <p:sp>
        <p:nvSpPr>
          <p:cNvPr id="4" name="TextBox 6">
            <a:extLst>
              <a:ext uri="{FF2B5EF4-FFF2-40B4-BE49-F238E27FC236}">
                <a16:creationId xmlns:a16="http://schemas.microsoft.com/office/drawing/2014/main" id="{687927A6-EFCD-3B53-8377-D3E4F2E75989}"/>
              </a:ext>
            </a:extLst>
          </p:cNvPr>
          <p:cNvSpPr txBox="1"/>
          <p:nvPr/>
        </p:nvSpPr>
        <p:spPr>
          <a:xfrm>
            <a:off x="723900" y="1079418"/>
            <a:ext cx="5372099" cy="882934"/>
          </a:xfrm>
          <a:prstGeom prst="rect">
            <a:avLst/>
          </a:prstGeom>
        </p:spPr>
        <p:txBody>
          <a:bodyPr wrap="square" lIns="0" tIns="0" rIns="0" bIns="0" rtlCol="0" anchor="t">
            <a:spAutoFit/>
          </a:bodyPr>
          <a:lstStyle/>
          <a:p>
            <a:pPr algn="l">
              <a:lnSpc>
                <a:spcPts val="7934"/>
              </a:lnSpc>
            </a:pPr>
            <a:r>
              <a:rPr lang="en-US" sz="4000" b="1" dirty="0">
                <a:solidFill>
                  <a:srgbClr val="FFFFFF"/>
                </a:solidFill>
                <a:latin typeface="Mark Pro" panose="020B0504020201010104" pitchFamily="34" charset="0"/>
              </a:rPr>
              <a:t>Summary (Part 2/2)</a:t>
            </a:r>
          </a:p>
        </p:txBody>
      </p:sp>
      <p:sp>
        <p:nvSpPr>
          <p:cNvPr id="9" name="TextBox 8">
            <a:extLst>
              <a:ext uri="{FF2B5EF4-FFF2-40B4-BE49-F238E27FC236}">
                <a16:creationId xmlns:a16="http://schemas.microsoft.com/office/drawing/2014/main" id="{0E37FB46-8E2D-E991-4484-B276B1ACBBE3}"/>
              </a:ext>
            </a:extLst>
          </p:cNvPr>
          <p:cNvSpPr txBox="1"/>
          <p:nvPr/>
        </p:nvSpPr>
        <p:spPr>
          <a:xfrm>
            <a:off x="720670" y="2906078"/>
            <a:ext cx="13803889" cy="584775"/>
          </a:xfrm>
          <a:prstGeom prst="rect">
            <a:avLst/>
          </a:prstGeom>
          <a:noFill/>
        </p:spPr>
        <p:txBody>
          <a:bodyPr wrap="square">
            <a:spAutoFit/>
          </a:bodyPr>
          <a:lstStyle/>
          <a:p>
            <a:r>
              <a:rPr lang="en-US" sz="3200" b="1" dirty="0">
                <a:solidFill>
                  <a:srgbClr val="274E4A"/>
                </a:solidFill>
                <a:latin typeface="Mark Pro" panose="020B0504020201010104" pitchFamily="34" charset="0"/>
                <a:cs typeface="Arial" panose="020B0604020202020204" pitchFamily="34" charset="0"/>
              </a:rPr>
              <a:t>Compressing (delaying or slowing) functional decline…</a:t>
            </a:r>
            <a:endParaRPr lang="en-US" sz="2900" b="1" dirty="0">
              <a:solidFill>
                <a:srgbClr val="274E4A"/>
              </a:solidFill>
              <a:latin typeface="Mark Pro" panose="020B05040202010101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090FB48A-EB18-536C-DF75-CA368538AA6A}"/>
              </a:ext>
            </a:extLst>
          </p:cNvPr>
          <p:cNvGrpSpPr/>
          <p:nvPr/>
        </p:nvGrpSpPr>
        <p:grpSpPr>
          <a:xfrm>
            <a:off x="720670" y="4034630"/>
            <a:ext cx="1065335" cy="1108870"/>
            <a:chOff x="572925" y="3769260"/>
            <a:chExt cx="1065335" cy="1108870"/>
          </a:xfrm>
        </p:grpSpPr>
        <p:grpSp>
          <p:nvGrpSpPr>
            <p:cNvPr id="10" name="Group 4">
              <a:extLst>
                <a:ext uri="{FF2B5EF4-FFF2-40B4-BE49-F238E27FC236}">
                  <a16:creationId xmlns:a16="http://schemas.microsoft.com/office/drawing/2014/main" id="{69A29129-CC9E-40BB-9F7B-6F8733ABBBC0}"/>
                </a:ext>
              </a:extLst>
            </p:cNvPr>
            <p:cNvGrpSpPr/>
            <p:nvPr/>
          </p:nvGrpSpPr>
          <p:grpSpPr>
            <a:xfrm>
              <a:off x="572925" y="3769260"/>
              <a:ext cx="1065335" cy="1108870"/>
              <a:chOff x="76200" y="38100"/>
              <a:chExt cx="932355" cy="970456"/>
            </a:xfrm>
          </p:grpSpPr>
          <p:sp>
            <p:nvSpPr>
              <p:cNvPr id="16" name="Freeform 5">
                <a:extLst>
                  <a:ext uri="{FF2B5EF4-FFF2-40B4-BE49-F238E27FC236}">
                    <a16:creationId xmlns:a16="http://schemas.microsoft.com/office/drawing/2014/main" id="{3243D16E-622F-FA96-A776-6B264DC1DFC7}"/>
                  </a:ext>
                </a:extLst>
              </p:cNvPr>
              <p:cNvSpPr/>
              <p:nvPr/>
            </p:nvSpPr>
            <p:spPr>
              <a:xfrm>
                <a:off x="195755" y="1957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6AD"/>
              </a:solidFill>
            </p:spPr>
            <p:txBody>
              <a:bodyPr/>
              <a:lstStyle/>
              <a:p>
                <a:endParaRPr lang="en-AU" dirty="0"/>
              </a:p>
            </p:txBody>
          </p:sp>
          <p:sp>
            <p:nvSpPr>
              <p:cNvPr id="17" name="TextBox 6">
                <a:extLst>
                  <a:ext uri="{FF2B5EF4-FFF2-40B4-BE49-F238E27FC236}">
                    <a16:creationId xmlns:a16="http://schemas.microsoft.com/office/drawing/2014/main" id="{192D2A27-EAA5-F4BC-D8C7-C2460406B0DE}"/>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18" name="Freeform 19">
              <a:extLst>
                <a:ext uri="{FF2B5EF4-FFF2-40B4-BE49-F238E27FC236}">
                  <a16:creationId xmlns:a16="http://schemas.microsoft.com/office/drawing/2014/main" id="{5BD920B8-E224-FFBB-A55C-6E33CE14E7F7}"/>
                </a:ext>
              </a:extLst>
            </p:cNvPr>
            <p:cNvSpPr/>
            <p:nvPr/>
          </p:nvSpPr>
          <p:spPr>
            <a:xfrm>
              <a:off x="881184" y="4121054"/>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dirty="0"/>
            </a:p>
          </p:txBody>
        </p:sp>
      </p:grpSp>
      <p:sp>
        <p:nvSpPr>
          <p:cNvPr id="19" name="TextBox 18">
            <a:extLst>
              <a:ext uri="{FF2B5EF4-FFF2-40B4-BE49-F238E27FC236}">
                <a16:creationId xmlns:a16="http://schemas.microsoft.com/office/drawing/2014/main" id="{3B2C63E9-DC4F-FD8C-F740-3B4BB6725B66}"/>
              </a:ext>
            </a:extLst>
          </p:cNvPr>
          <p:cNvSpPr txBox="1"/>
          <p:nvPr/>
        </p:nvSpPr>
        <p:spPr>
          <a:xfrm>
            <a:off x="2118471" y="4149031"/>
            <a:ext cx="9500060" cy="1077218"/>
          </a:xfrm>
          <a:prstGeom prst="rect">
            <a:avLst/>
          </a:prstGeom>
          <a:noFill/>
        </p:spPr>
        <p:txBody>
          <a:bodyPr wrap="square">
            <a:spAutoFit/>
          </a:bodyPr>
          <a:lstStyle/>
          <a:p>
            <a:r>
              <a:rPr lang="en-US" sz="3200" dirty="0">
                <a:solidFill>
                  <a:srgbClr val="274E4A"/>
                </a:solidFill>
                <a:latin typeface="Mark Pro" panose="020B0504020201010104" pitchFamily="34" charset="0"/>
                <a:cs typeface="Arial" panose="020B0604020202020204" pitchFamily="34" charset="0"/>
              </a:rPr>
              <a:t>Promotes wellbeing by supporting independence and dignity</a:t>
            </a:r>
          </a:p>
        </p:txBody>
      </p:sp>
      <p:grpSp>
        <p:nvGrpSpPr>
          <p:cNvPr id="13" name="Group 12">
            <a:extLst>
              <a:ext uri="{FF2B5EF4-FFF2-40B4-BE49-F238E27FC236}">
                <a16:creationId xmlns:a16="http://schemas.microsoft.com/office/drawing/2014/main" id="{D4253B6B-5372-64CD-AC7A-DFEE3D8010E5}"/>
              </a:ext>
            </a:extLst>
          </p:cNvPr>
          <p:cNvGrpSpPr/>
          <p:nvPr/>
        </p:nvGrpSpPr>
        <p:grpSpPr>
          <a:xfrm>
            <a:off x="720670" y="5617997"/>
            <a:ext cx="1065335" cy="1108870"/>
            <a:chOff x="572925" y="5055789"/>
            <a:chExt cx="1065335" cy="1108870"/>
          </a:xfrm>
        </p:grpSpPr>
        <p:grpSp>
          <p:nvGrpSpPr>
            <p:cNvPr id="20" name="Group 4">
              <a:extLst>
                <a:ext uri="{FF2B5EF4-FFF2-40B4-BE49-F238E27FC236}">
                  <a16:creationId xmlns:a16="http://schemas.microsoft.com/office/drawing/2014/main" id="{541B4D2F-694C-ECFF-F222-96FC77EBE385}"/>
                </a:ext>
              </a:extLst>
            </p:cNvPr>
            <p:cNvGrpSpPr/>
            <p:nvPr/>
          </p:nvGrpSpPr>
          <p:grpSpPr>
            <a:xfrm>
              <a:off x="572925" y="5055789"/>
              <a:ext cx="1065335" cy="1108870"/>
              <a:chOff x="76200" y="38100"/>
              <a:chExt cx="932355" cy="970456"/>
            </a:xfrm>
          </p:grpSpPr>
          <p:sp>
            <p:nvSpPr>
              <p:cNvPr id="21" name="Freeform 5">
                <a:extLst>
                  <a:ext uri="{FF2B5EF4-FFF2-40B4-BE49-F238E27FC236}">
                    <a16:creationId xmlns:a16="http://schemas.microsoft.com/office/drawing/2014/main" id="{4F9CCCE0-54A1-F637-962F-BE36F0CBD438}"/>
                  </a:ext>
                </a:extLst>
              </p:cNvPr>
              <p:cNvSpPr/>
              <p:nvPr/>
            </p:nvSpPr>
            <p:spPr>
              <a:xfrm>
                <a:off x="195755" y="1957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6AD"/>
              </a:solidFill>
            </p:spPr>
            <p:txBody>
              <a:bodyPr/>
              <a:lstStyle/>
              <a:p>
                <a:endParaRPr lang="en-AU" dirty="0"/>
              </a:p>
            </p:txBody>
          </p:sp>
          <p:sp>
            <p:nvSpPr>
              <p:cNvPr id="22" name="TextBox 6">
                <a:extLst>
                  <a:ext uri="{FF2B5EF4-FFF2-40B4-BE49-F238E27FC236}">
                    <a16:creationId xmlns:a16="http://schemas.microsoft.com/office/drawing/2014/main" id="{404CD4F3-3CD3-894D-8F1C-5453BA7D86E0}"/>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23" name="Freeform 19">
              <a:extLst>
                <a:ext uri="{FF2B5EF4-FFF2-40B4-BE49-F238E27FC236}">
                  <a16:creationId xmlns:a16="http://schemas.microsoft.com/office/drawing/2014/main" id="{9B14BBDE-5018-57EC-A885-52309D5DAFB1}"/>
                </a:ext>
              </a:extLst>
            </p:cNvPr>
            <p:cNvSpPr/>
            <p:nvPr/>
          </p:nvSpPr>
          <p:spPr>
            <a:xfrm>
              <a:off x="881184" y="5407583"/>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dirty="0"/>
            </a:p>
          </p:txBody>
        </p:sp>
      </p:grpSp>
      <p:sp>
        <p:nvSpPr>
          <p:cNvPr id="24" name="TextBox 23">
            <a:extLst>
              <a:ext uri="{FF2B5EF4-FFF2-40B4-BE49-F238E27FC236}">
                <a16:creationId xmlns:a16="http://schemas.microsoft.com/office/drawing/2014/main" id="{0641F19C-F1F4-4C4C-72C1-BC4B80BBEE28}"/>
              </a:ext>
            </a:extLst>
          </p:cNvPr>
          <p:cNvSpPr txBox="1"/>
          <p:nvPr/>
        </p:nvSpPr>
        <p:spPr>
          <a:xfrm>
            <a:off x="2113028" y="5976800"/>
            <a:ext cx="10798133" cy="584775"/>
          </a:xfrm>
          <a:prstGeom prst="rect">
            <a:avLst/>
          </a:prstGeom>
          <a:noFill/>
        </p:spPr>
        <p:txBody>
          <a:bodyPr wrap="square">
            <a:spAutoFit/>
          </a:bodyPr>
          <a:lstStyle/>
          <a:p>
            <a:r>
              <a:rPr lang="en-US" sz="3200" dirty="0">
                <a:solidFill>
                  <a:srgbClr val="274E4A"/>
                </a:solidFill>
                <a:latin typeface="Mark Pro" panose="020B0504020201010104" pitchFamily="34" charset="0"/>
                <a:cs typeface="Arial" panose="020B0604020202020204" pitchFamily="34" charset="0"/>
              </a:rPr>
              <a:t>Helps older people have ‘more good days’</a:t>
            </a:r>
          </a:p>
        </p:txBody>
      </p:sp>
      <p:grpSp>
        <p:nvGrpSpPr>
          <p:cNvPr id="14" name="Group 13">
            <a:extLst>
              <a:ext uri="{FF2B5EF4-FFF2-40B4-BE49-F238E27FC236}">
                <a16:creationId xmlns:a16="http://schemas.microsoft.com/office/drawing/2014/main" id="{3341025B-9464-0F2E-CF65-3E88DE382303}"/>
              </a:ext>
            </a:extLst>
          </p:cNvPr>
          <p:cNvGrpSpPr/>
          <p:nvPr/>
        </p:nvGrpSpPr>
        <p:grpSpPr>
          <a:xfrm>
            <a:off x="720670" y="7201396"/>
            <a:ext cx="1065335" cy="1108870"/>
            <a:chOff x="572925" y="6338478"/>
            <a:chExt cx="1065335" cy="1108870"/>
          </a:xfrm>
        </p:grpSpPr>
        <p:grpSp>
          <p:nvGrpSpPr>
            <p:cNvPr id="25" name="Group 4">
              <a:extLst>
                <a:ext uri="{FF2B5EF4-FFF2-40B4-BE49-F238E27FC236}">
                  <a16:creationId xmlns:a16="http://schemas.microsoft.com/office/drawing/2014/main" id="{2723C3AF-B1B8-83A8-841F-0737E35CEFFA}"/>
                </a:ext>
              </a:extLst>
            </p:cNvPr>
            <p:cNvGrpSpPr/>
            <p:nvPr/>
          </p:nvGrpSpPr>
          <p:grpSpPr>
            <a:xfrm>
              <a:off x="572925" y="6338478"/>
              <a:ext cx="1065335" cy="1108870"/>
              <a:chOff x="76200" y="38100"/>
              <a:chExt cx="932355" cy="970456"/>
            </a:xfrm>
          </p:grpSpPr>
          <p:sp>
            <p:nvSpPr>
              <p:cNvPr id="26" name="Freeform 5">
                <a:extLst>
                  <a:ext uri="{FF2B5EF4-FFF2-40B4-BE49-F238E27FC236}">
                    <a16:creationId xmlns:a16="http://schemas.microsoft.com/office/drawing/2014/main" id="{5EDB252E-7F10-F4FD-5466-EF5B9D3C6571}"/>
                  </a:ext>
                </a:extLst>
              </p:cNvPr>
              <p:cNvSpPr/>
              <p:nvPr/>
            </p:nvSpPr>
            <p:spPr>
              <a:xfrm>
                <a:off x="195755" y="1957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6AD"/>
              </a:solidFill>
            </p:spPr>
            <p:txBody>
              <a:bodyPr/>
              <a:lstStyle/>
              <a:p>
                <a:endParaRPr lang="en-AU" dirty="0"/>
              </a:p>
            </p:txBody>
          </p:sp>
          <p:sp>
            <p:nvSpPr>
              <p:cNvPr id="27" name="TextBox 6">
                <a:extLst>
                  <a:ext uri="{FF2B5EF4-FFF2-40B4-BE49-F238E27FC236}">
                    <a16:creationId xmlns:a16="http://schemas.microsoft.com/office/drawing/2014/main" id="{8C9B325D-5411-6BE9-4925-74815F4F9902}"/>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28" name="Freeform 19">
              <a:extLst>
                <a:ext uri="{FF2B5EF4-FFF2-40B4-BE49-F238E27FC236}">
                  <a16:creationId xmlns:a16="http://schemas.microsoft.com/office/drawing/2014/main" id="{85D5D612-37B5-CDCE-F50D-4617A7EC1230}"/>
                </a:ext>
              </a:extLst>
            </p:cNvPr>
            <p:cNvSpPr/>
            <p:nvPr/>
          </p:nvSpPr>
          <p:spPr>
            <a:xfrm>
              <a:off x="881184" y="6690272"/>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dirty="0"/>
            </a:p>
          </p:txBody>
        </p:sp>
      </p:grpSp>
      <p:sp>
        <p:nvSpPr>
          <p:cNvPr id="29" name="TextBox 28">
            <a:extLst>
              <a:ext uri="{FF2B5EF4-FFF2-40B4-BE49-F238E27FC236}">
                <a16:creationId xmlns:a16="http://schemas.microsoft.com/office/drawing/2014/main" id="{7EEBC276-35E9-8A8A-7B74-8305534423EC}"/>
              </a:ext>
            </a:extLst>
          </p:cNvPr>
          <p:cNvSpPr txBox="1"/>
          <p:nvPr/>
        </p:nvSpPr>
        <p:spPr>
          <a:xfrm>
            <a:off x="2118471" y="7314991"/>
            <a:ext cx="8713828" cy="1077218"/>
          </a:xfrm>
          <a:prstGeom prst="rect">
            <a:avLst/>
          </a:prstGeom>
          <a:noFill/>
        </p:spPr>
        <p:txBody>
          <a:bodyPr wrap="square">
            <a:spAutoFit/>
          </a:bodyPr>
          <a:lstStyle/>
          <a:p>
            <a:r>
              <a:rPr lang="en-US" sz="3200" dirty="0">
                <a:solidFill>
                  <a:srgbClr val="274E4A"/>
                </a:solidFill>
                <a:latin typeface="Mark Pro" panose="020B0504020201010104" pitchFamily="34" charset="0"/>
                <a:cs typeface="Arial" panose="020B0604020202020204" pitchFamily="34" charset="0"/>
              </a:rPr>
              <a:t>Supports older people to remain in their home and community of choice</a:t>
            </a:r>
          </a:p>
        </p:txBody>
      </p:sp>
      <p:sp>
        <p:nvSpPr>
          <p:cNvPr id="6" name="Freeform 35">
            <a:extLst>
              <a:ext uri="{FF2B5EF4-FFF2-40B4-BE49-F238E27FC236}">
                <a16:creationId xmlns:a16="http://schemas.microsoft.com/office/drawing/2014/main" id="{29CDA16F-01FB-AE29-EB88-133617F2333D}"/>
              </a:ext>
            </a:extLst>
          </p:cNvPr>
          <p:cNvSpPr/>
          <p:nvPr/>
        </p:nvSpPr>
        <p:spPr>
          <a:xfrm>
            <a:off x="63725" y="8854043"/>
            <a:ext cx="2128842" cy="1423432"/>
          </a:xfrm>
          <a:custGeom>
            <a:avLst/>
            <a:gdLst/>
            <a:ahLst/>
            <a:cxnLst/>
            <a:rect l="l" t="t" r="r" b="b"/>
            <a:pathLst>
              <a:path w="2128842" h="1423432">
                <a:moveTo>
                  <a:pt x="0" y="0"/>
                </a:moveTo>
                <a:lnTo>
                  <a:pt x="2128842" y="0"/>
                </a:lnTo>
                <a:lnTo>
                  <a:pt x="2128842" y="1423432"/>
                </a:lnTo>
                <a:lnTo>
                  <a:pt x="0" y="1423432"/>
                </a:lnTo>
                <a:lnTo>
                  <a:pt x="0" y="0"/>
                </a:lnTo>
                <a:close/>
              </a:path>
            </a:pathLst>
          </a:custGeom>
          <a:blipFill dpi="0" rotWithShape="1">
            <a:blip r:embed="rId8">
              <a:alphaModFix amt="50000"/>
            </a:blip>
            <a:srcRect/>
            <a:stretch>
              <a:fillRect l="-16549" t="-15649" r="-14543" b="-11625"/>
            </a:stretch>
          </a:blipFill>
        </p:spPr>
        <p:txBody>
          <a:bodyPr/>
          <a:lstStyle/>
          <a:p>
            <a:endParaRPr lang="en-AU" dirty="0"/>
          </a:p>
        </p:txBody>
      </p:sp>
      <p:pic>
        <p:nvPicPr>
          <p:cNvPr id="40" name="Picture 39">
            <a:extLst>
              <a:ext uri="{FF2B5EF4-FFF2-40B4-BE49-F238E27FC236}">
                <a16:creationId xmlns:a16="http://schemas.microsoft.com/office/drawing/2014/main" id="{A00A57FD-8182-113F-A5AB-CBD6D1E9CBED}"/>
              </a:ext>
            </a:extLst>
          </p:cNvPr>
          <p:cNvPicPr>
            <a:picLocks noChangeAspect="1"/>
          </p:cNvPicPr>
          <p:nvPr/>
        </p:nvPicPr>
        <p:blipFill>
          <a:blip r:embed="rId9">
            <a:extLst>
              <a:ext uri="{28A0092B-C50C-407E-A947-70E740481C1C}">
                <a14:useLocalDpi xmlns:a14="http://schemas.microsoft.com/office/drawing/2010/main" val="0"/>
              </a:ext>
            </a:extLst>
          </a:blip>
          <a:srcRect t="11137" b="-11137"/>
          <a:stretch/>
        </p:blipFill>
        <p:spPr>
          <a:xfrm>
            <a:off x="11353800" y="4161908"/>
            <a:ext cx="8366302" cy="8366302"/>
          </a:xfrm>
          <a:prstGeom prst="ellipse">
            <a:avLst/>
          </a:prstGeom>
          <a:ln w="76200">
            <a:solidFill>
              <a:srgbClr val="04B5AC"/>
            </a:solidFill>
          </a:ln>
        </p:spPr>
      </p:pic>
    </p:spTree>
    <p:custDataLst>
      <p:tags r:id="rId1"/>
    </p:custDataLst>
    <p:extLst>
      <p:ext uri="{BB962C8B-B14F-4D97-AF65-F5344CB8AC3E}">
        <p14:creationId xmlns:p14="http://schemas.microsoft.com/office/powerpoint/2010/main" val="169687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2">
            <a:extLst>
              <a:ext uri="{FF2B5EF4-FFF2-40B4-BE49-F238E27FC236}">
                <a16:creationId xmlns:a16="http://schemas.microsoft.com/office/drawing/2014/main" id="{7E656F91-5A13-CEEC-E4CD-3DE7552FD770}"/>
              </a:ext>
            </a:extLst>
          </p:cNvPr>
          <p:cNvGrpSpPr/>
          <p:nvPr/>
        </p:nvGrpSpPr>
        <p:grpSpPr>
          <a:xfrm>
            <a:off x="3860574" y="2247900"/>
            <a:ext cx="10591800" cy="3818431"/>
            <a:chOff x="0" y="0"/>
            <a:chExt cx="1398305" cy="363172"/>
          </a:xfrm>
        </p:grpSpPr>
        <p:sp>
          <p:nvSpPr>
            <p:cNvPr id="11" name="Freeform 3">
              <a:extLst>
                <a:ext uri="{FF2B5EF4-FFF2-40B4-BE49-F238E27FC236}">
                  <a16:creationId xmlns:a16="http://schemas.microsoft.com/office/drawing/2014/main" id="{CEEA46A9-6932-B343-C77C-074689225F6E}"/>
                </a:ext>
              </a:extLst>
            </p:cNvPr>
            <p:cNvSpPr/>
            <p:nvPr/>
          </p:nvSpPr>
          <p:spPr>
            <a:xfrm>
              <a:off x="0" y="0"/>
              <a:ext cx="1398305" cy="363172"/>
            </a:xfrm>
            <a:custGeom>
              <a:avLst/>
              <a:gdLst/>
              <a:ahLst/>
              <a:cxnLst/>
              <a:rect l="l" t="t" r="r" b="b"/>
              <a:pathLst>
                <a:path w="1398305" h="363172">
                  <a:moveTo>
                    <a:pt x="1195105" y="0"/>
                  </a:moveTo>
                  <a:cubicBezTo>
                    <a:pt x="1307329" y="0"/>
                    <a:pt x="1398305" y="81299"/>
                    <a:pt x="1398305" y="181586"/>
                  </a:cubicBezTo>
                  <a:cubicBezTo>
                    <a:pt x="1398305" y="281874"/>
                    <a:pt x="1307329" y="363172"/>
                    <a:pt x="1195105" y="363172"/>
                  </a:cubicBezTo>
                  <a:lnTo>
                    <a:pt x="203200" y="363172"/>
                  </a:lnTo>
                  <a:cubicBezTo>
                    <a:pt x="90976" y="363172"/>
                    <a:pt x="0" y="281874"/>
                    <a:pt x="0" y="181586"/>
                  </a:cubicBezTo>
                  <a:cubicBezTo>
                    <a:pt x="0" y="81299"/>
                    <a:pt x="90976" y="0"/>
                    <a:pt x="203200" y="0"/>
                  </a:cubicBezTo>
                  <a:close/>
                </a:path>
              </a:pathLst>
            </a:custGeom>
            <a:solidFill>
              <a:srgbClr val="00B6AD"/>
            </a:solidFill>
          </p:spPr>
          <p:txBody>
            <a:bodyPr/>
            <a:lstStyle/>
            <a:p>
              <a:endParaRPr lang="en-AU" dirty="0"/>
            </a:p>
          </p:txBody>
        </p:sp>
        <p:sp>
          <p:nvSpPr>
            <p:cNvPr id="12" name="TextBox 4">
              <a:extLst>
                <a:ext uri="{FF2B5EF4-FFF2-40B4-BE49-F238E27FC236}">
                  <a16:creationId xmlns:a16="http://schemas.microsoft.com/office/drawing/2014/main" id="{5D445A90-E323-A74E-6085-58333F19D385}"/>
                </a:ext>
              </a:extLst>
            </p:cNvPr>
            <p:cNvSpPr txBox="1"/>
            <p:nvPr/>
          </p:nvSpPr>
          <p:spPr>
            <a:xfrm>
              <a:off x="0" y="-38100"/>
              <a:ext cx="1398305" cy="401272"/>
            </a:xfrm>
            <a:prstGeom prst="rect">
              <a:avLst/>
            </a:prstGeom>
          </p:spPr>
          <p:txBody>
            <a:bodyPr lIns="50800" tIns="50800" rIns="50800" bIns="50800" rtlCol="0" anchor="ctr"/>
            <a:lstStyle/>
            <a:p>
              <a:pPr algn="ctr">
                <a:lnSpc>
                  <a:spcPts val="2659"/>
                </a:lnSpc>
              </a:pPr>
              <a:endParaRPr dirty="0"/>
            </a:p>
          </p:txBody>
        </p:sp>
      </p:grpSp>
      <p:sp>
        <p:nvSpPr>
          <p:cNvPr id="8" name="Title 1">
            <a:extLst>
              <a:ext uri="{FF2B5EF4-FFF2-40B4-BE49-F238E27FC236}">
                <a16:creationId xmlns:a16="http://schemas.microsoft.com/office/drawing/2014/main" id="{3B7B7843-34CB-7059-91FB-914FAF1500B2}"/>
              </a:ext>
            </a:extLst>
          </p:cNvPr>
          <p:cNvSpPr>
            <a:spLocks noGrp="1"/>
          </p:cNvSpPr>
          <p:nvPr>
            <p:ph type="title"/>
          </p:nvPr>
        </p:nvSpPr>
        <p:spPr>
          <a:xfrm>
            <a:off x="4267200" y="2374998"/>
            <a:ext cx="9829800" cy="3564233"/>
          </a:xfrm>
        </p:spPr>
        <p:txBody>
          <a:bodyPr>
            <a:normAutofit/>
          </a:bodyPr>
          <a:lstStyle/>
          <a:p>
            <a:pPr algn="ctr"/>
            <a:r>
              <a:rPr lang="en-AU" sz="10800" b="1" dirty="0">
                <a:solidFill>
                  <a:srgbClr val="FDF8F2"/>
                </a:solidFill>
                <a:latin typeface="Mark Pro" panose="020B0504020201010104" pitchFamily="34" charset="0"/>
              </a:rPr>
              <a:t>Thank you</a:t>
            </a:r>
          </a:p>
        </p:txBody>
      </p:sp>
      <p:pic>
        <p:nvPicPr>
          <p:cNvPr id="2" name="Picture 1" descr="A black background with green text">
            <a:extLst>
              <a:ext uri="{FF2B5EF4-FFF2-40B4-BE49-F238E27FC236}">
                <a16:creationId xmlns:a16="http://schemas.microsoft.com/office/drawing/2014/main" id="{44DC987F-7BCD-E1DA-A18B-CBF7FF090732}"/>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7225850" y="-78893"/>
            <a:ext cx="3861251" cy="2507499"/>
          </a:xfrm>
          <a:prstGeom prst="rect">
            <a:avLst/>
          </a:prstGeom>
        </p:spPr>
      </p:pic>
      <p:pic>
        <p:nvPicPr>
          <p:cNvPr id="3" name="Picture 2" descr="A blue and black logo&#10;&#10;Description automatically generated">
            <a:extLst>
              <a:ext uri="{FF2B5EF4-FFF2-40B4-BE49-F238E27FC236}">
                <a16:creationId xmlns:a16="http://schemas.microsoft.com/office/drawing/2014/main" id="{AA3686B4-F310-4C3C-AE54-4896A81A3154}"/>
              </a:ext>
            </a:extLst>
          </p:cNvPr>
          <p:cNvPicPr>
            <a:picLocks noChangeAspect="1"/>
          </p:cNvPicPr>
          <p:nvPr/>
        </p:nvPicPr>
        <p:blipFill>
          <a:blip r:embed="rId5" cstate="print">
            <a:alphaModFix amt="20000"/>
            <a:extLst>
              <a:ext uri="{28A0092B-C50C-407E-A947-70E740481C1C}">
                <a14:useLocalDpi xmlns:a14="http://schemas.microsoft.com/office/drawing/2010/main" val="0"/>
              </a:ext>
            </a:extLst>
          </a:blip>
          <a:stretch>
            <a:fillRect/>
          </a:stretch>
        </p:blipFill>
        <p:spPr>
          <a:xfrm>
            <a:off x="6185519" y="8438546"/>
            <a:ext cx="5941911" cy="2106234"/>
          </a:xfrm>
          <a:prstGeom prst="rect">
            <a:avLst/>
          </a:prstGeom>
        </p:spPr>
      </p:pic>
      <p:sp>
        <p:nvSpPr>
          <p:cNvPr id="4" name="Title 1">
            <a:extLst>
              <a:ext uri="{FF2B5EF4-FFF2-40B4-BE49-F238E27FC236}">
                <a16:creationId xmlns:a16="http://schemas.microsoft.com/office/drawing/2014/main" id="{53F869E8-9CFF-D203-7C4C-A8F9B7BBE80F}"/>
              </a:ext>
            </a:extLst>
          </p:cNvPr>
          <p:cNvSpPr txBox="1">
            <a:spLocks/>
          </p:cNvSpPr>
          <p:nvPr/>
        </p:nvSpPr>
        <p:spPr>
          <a:xfrm>
            <a:off x="4241574" y="6269629"/>
            <a:ext cx="9829800" cy="1616255"/>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AU" sz="10800" b="1" dirty="0">
                <a:solidFill>
                  <a:srgbClr val="04B5AC"/>
                </a:solidFill>
                <a:latin typeface="Mark Pro" panose="020B0504020201010104" pitchFamily="34" charset="0"/>
              </a:rPr>
              <a:t>Questions?</a:t>
            </a:r>
          </a:p>
        </p:txBody>
      </p:sp>
    </p:spTree>
    <p:custDataLst>
      <p:tags r:id="rId1"/>
    </p:custDataLst>
    <p:extLst>
      <p:ext uri="{BB962C8B-B14F-4D97-AF65-F5344CB8AC3E}">
        <p14:creationId xmlns:p14="http://schemas.microsoft.com/office/powerpoint/2010/main" val="3797653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26AE949A-393D-F592-F9E9-99E8B7E18130}"/>
              </a:ext>
            </a:extLst>
          </p:cNvPr>
          <p:cNvSpPr/>
          <p:nvPr/>
        </p:nvSpPr>
        <p:spPr>
          <a:xfrm rot="10800000">
            <a:off x="-685800" y="571499"/>
            <a:ext cx="8893448" cy="1676400"/>
          </a:xfrm>
          <a:custGeom>
            <a:avLst/>
            <a:gdLst/>
            <a:ahLst/>
            <a:cxnLst/>
            <a:rect l="l" t="t" r="r" b="b"/>
            <a:pathLst>
              <a:path w="10703548" h="1206582">
                <a:moveTo>
                  <a:pt x="0" y="0"/>
                </a:moveTo>
                <a:lnTo>
                  <a:pt x="10703549" y="0"/>
                </a:lnTo>
                <a:lnTo>
                  <a:pt x="10703549" y="1206581"/>
                </a:lnTo>
                <a:lnTo>
                  <a:pt x="0" y="12065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dirty="0"/>
          </a:p>
        </p:txBody>
      </p:sp>
      <p:sp>
        <p:nvSpPr>
          <p:cNvPr id="3" name="TextBox 6">
            <a:extLst>
              <a:ext uri="{FF2B5EF4-FFF2-40B4-BE49-F238E27FC236}">
                <a16:creationId xmlns:a16="http://schemas.microsoft.com/office/drawing/2014/main" id="{0E2A5EEB-967E-5E50-6EDD-98C5990EEBBD}"/>
              </a:ext>
            </a:extLst>
          </p:cNvPr>
          <p:cNvSpPr txBox="1"/>
          <p:nvPr/>
        </p:nvSpPr>
        <p:spPr>
          <a:xfrm>
            <a:off x="685800" y="528868"/>
            <a:ext cx="11925300" cy="882934"/>
          </a:xfrm>
          <a:prstGeom prst="rect">
            <a:avLst/>
          </a:prstGeom>
        </p:spPr>
        <p:txBody>
          <a:bodyPr wrap="square" lIns="0" tIns="0" rIns="0" bIns="0" rtlCol="0" anchor="t">
            <a:spAutoFit/>
          </a:bodyPr>
          <a:lstStyle/>
          <a:p>
            <a:pPr algn="l">
              <a:lnSpc>
                <a:spcPts val="7934"/>
              </a:lnSpc>
            </a:pPr>
            <a:r>
              <a:rPr lang="en-US" sz="4000" b="1" dirty="0">
                <a:solidFill>
                  <a:srgbClr val="FFFFFF"/>
                </a:solidFill>
                <a:latin typeface="Mark Pro" panose="020B0504020201010104" pitchFamily="34" charset="0"/>
              </a:rPr>
              <a:t>Implementing reablement:</a:t>
            </a:r>
          </a:p>
        </p:txBody>
      </p:sp>
      <p:sp>
        <p:nvSpPr>
          <p:cNvPr id="4" name="Rectangle: Rounded Corners 3">
            <a:extLst>
              <a:ext uri="{FF2B5EF4-FFF2-40B4-BE49-F238E27FC236}">
                <a16:creationId xmlns:a16="http://schemas.microsoft.com/office/drawing/2014/main" id="{40768A59-CE50-E71F-7C7F-A9EBD95945A4}"/>
              </a:ext>
            </a:extLst>
          </p:cNvPr>
          <p:cNvSpPr/>
          <p:nvPr/>
        </p:nvSpPr>
        <p:spPr>
          <a:xfrm>
            <a:off x="990600" y="3339525"/>
            <a:ext cx="7543800" cy="6375975"/>
          </a:xfrm>
          <a:prstGeom prst="roundRect">
            <a:avLst/>
          </a:prstGeom>
          <a:solidFill>
            <a:srgbClr val="6087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TextBox 4">
            <a:extLst>
              <a:ext uri="{FF2B5EF4-FFF2-40B4-BE49-F238E27FC236}">
                <a16:creationId xmlns:a16="http://schemas.microsoft.com/office/drawing/2014/main" id="{5A4220EF-CF42-8E5B-A886-BE10157420D7}"/>
              </a:ext>
            </a:extLst>
          </p:cNvPr>
          <p:cNvSpPr txBox="1"/>
          <p:nvPr/>
        </p:nvSpPr>
        <p:spPr>
          <a:xfrm>
            <a:off x="1333499" y="3852077"/>
            <a:ext cx="6705600" cy="553998"/>
          </a:xfrm>
          <a:prstGeom prst="rect">
            <a:avLst/>
          </a:prstGeom>
          <a:noFill/>
        </p:spPr>
        <p:txBody>
          <a:bodyPr wrap="square" rtlCol="0">
            <a:spAutoFit/>
          </a:bodyPr>
          <a:lstStyle/>
          <a:p>
            <a:pPr algn="ctr"/>
            <a:r>
              <a:rPr lang="en-AU" sz="3000" dirty="0">
                <a:solidFill>
                  <a:schemeClr val="bg1"/>
                </a:solidFill>
                <a:latin typeface="Mark Pro" panose="020B0504020201010104" pitchFamily="34" charset="0"/>
              </a:rPr>
              <a:t>‘I’m too old for that’</a:t>
            </a:r>
          </a:p>
        </p:txBody>
      </p:sp>
      <p:cxnSp>
        <p:nvCxnSpPr>
          <p:cNvPr id="7" name="Straight Connector 6">
            <a:extLst>
              <a:ext uri="{FF2B5EF4-FFF2-40B4-BE49-F238E27FC236}">
                <a16:creationId xmlns:a16="http://schemas.microsoft.com/office/drawing/2014/main" id="{64C026F9-378D-BF6C-F850-7035F682CBB4}"/>
              </a:ext>
            </a:extLst>
          </p:cNvPr>
          <p:cNvCxnSpPr>
            <a:cxnSpLocks/>
          </p:cNvCxnSpPr>
          <p:nvPr/>
        </p:nvCxnSpPr>
        <p:spPr>
          <a:xfrm>
            <a:off x="990600" y="4857572"/>
            <a:ext cx="7543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7664BB1-901F-2569-D472-6B2F408C9289}"/>
              </a:ext>
            </a:extLst>
          </p:cNvPr>
          <p:cNvCxnSpPr>
            <a:cxnSpLocks/>
          </p:cNvCxnSpPr>
          <p:nvPr/>
        </p:nvCxnSpPr>
        <p:spPr>
          <a:xfrm>
            <a:off x="990600" y="6362700"/>
            <a:ext cx="7543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91D96B3-A689-3247-B962-832DF9CB9531}"/>
              </a:ext>
            </a:extLst>
          </p:cNvPr>
          <p:cNvCxnSpPr>
            <a:cxnSpLocks/>
          </p:cNvCxnSpPr>
          <p:nvPr/>
        </p:nvCxnSpPr>
        <p:spPr>
          <a:xfrm>
            <a:off x="930548" y="8010199"/>
            <a:ext cx="7848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49DAD11F-4941-F473-94B1-964F33AFB771}"/>
              </a:ext>
            </a:extLst>
          </p:cNvPr>
          <p:cNvSpPr/>
          <p:nvPr/>
        </p:nvSpPr>
        <p:spPr>
          <a:xfrm>
            <a:off x="9829800" y="3339524"/>
            <a:ext cx="7543800" cy="6375975"/>
          </a:xfrm>
          <a:prstGeom prst="roundRect">
            <a:avLst/>
          </a:prstGeom>
          <a:solidFill>
            <a:srgbClr val="F4B1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TextBox 11">
            <a:extLst>
              <a:ext uri="{FF2B5EF4-FFF2-40B4-BE49-F238E27FC236}">
                <a16:creationId xmlns:a16="http://schemas.microsoft.com/office/drawing/2014/main" id="{98DF561D-3053-28A9-902B-DB1695F35235}"/>
              </a:ext>
            </a:extLst>
          </p:cNvPr>
          <p:cNvSpPr txBox="1"/>
          <p:nvPr/>
        </p:nvSpPr>
        <p:spPr>
          <a:xfrm>
            <a:off x="10058400" y="3856767"/>
            <a:ext cx="7086600" cy="553998"/>
          </a:xfrm>
          <a:prstGeom prst="rect">
            <a:avLst/>
          </a:prstGeom>
          <a:noFill/>
        </p:spPr>
        <p:txBody>
          <a:bodyPr wrap="square" rtlCol="0">
            <a:spAutoFit/>
          </a:bodyPr>
          <a:lstStyle/>
          <a:p>
            <a:pPr algn="ctr"/>
            <a:r>
              <a:rPr lang="en-AU" sz="3000" dirty="0">
                <a:solidFill>
                  <a:srgbClr val="274E4A"/>
                </a:solidFill>
                <a:latin typeface="Mark Pro" panose="020B0504020201010104" pitchFamily="34" charset="0"/>
              </a:rPr>
              <a:t>A cleaner and gardener</a:t>
            </a:r>
          </a:p>
        </p:txBody>
      </p:sp>
      <p:cxnSp>
        <p:nvCxnSpPr>
          <p:cNvPr id="13" name="Straight Connector 12">
            <a:extLst>
              <a:ext uri="{FF2B5EF4-FFF2-40B4-BE49-F238E27FC236}">
                <a16:creationId xmlns:a16="http://schemas.microsoft.com/office/drawing/2014/main" id="{9F8B12CD-09ED-4CE2-507C-D68B1C12781B}"/>
              </a:ext>
            </a:extLst>
          </p:cNvPr>
          <p:cNvCxnSpPr>
            <a:cxnSpLocks/>
          </p:cNvCxnSpPr>
          <p:nvPr/>
        </p:nvCxnSpPr>
        <p:spPr>
          <a:xfrm>
            <a:off x="9829800" y="4857572"/>
            <a:ext cx="7696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CFFA4F2-8420-9A25-A5D2-B91CA0D258A2}"/>
              </a:ext>
            </a:extLst>
          </p:cNvPr>
          <p:cNvCxnSpPr>
            <a:cxnSpLocks/>
          </p:cNvCxnSpPr>
          <p:nvPr/>
        </p:nvCxnSpPr>
        <p:spPr>
          <a:xfrm>
            <a:off x="9753600" y="6362700"/>
            <a:ext cx="7543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35BBEE-3A3C-2936-6DFE-6E62982A3B20}"/>
              </a:ext>
            </a:extLst>
          </p:cNvPr>
          <p:cNvCxnSpPr>
            <a:cxnSpLocks/>
          </p:cNvCxnSpPr>
          <p:nvPr/>
        </p:nvCxnSpPr>
        <p:spPr>
          <a:xfrm>
            <a:off x="9829800" y="8009573"/>
            <a:ext cx="7696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6">
            <a:extLst>
              <a:ext uri="{FF2B5EF4-FFF2-40B4-BE49-F238E27FC236}">
                <a16:creationId xmlns:a16="http://schemas.microsoft.com/office/drawing/2014/main" id="{D0AAACC9-C084-225D-5C7B-5483E5E05FE5}"/>
              </a:ext>
            </a:extLst>
          </p:cNvPr>
          <p:cNvSpPr txBox="1"/>
          <p:nvPr/>
        </p:nvSpPr>
        <p:spPr>
          <a:xfrm>
            <a:off x="685800" y="1160835"/>
            <a:ext cx="11925300" cy="882934"/>
          </a:xfrm>
          <a:prstGeom prst="rect">
            <a:avLst/>
          </a:prstGeom>
        </p:spPr>
        <p:txBody>
          <a:bodyPr wrap="square" lIns="0" tIns="0" rIns="0" bIns="0" rtlCol="0" anchor="t">
            <a:spAutoFit/>
          </a:bodyPr>
          <a:lstStyle/>
          <a:p>
            <a:pPr algn="l">
              <a:lnSpc>
                <a:spcPts val="7934"/>
              </a:lnSpc>
            </a:pPr>
            <a:r>
              <a:rPr lang="en-US" sz="3600" dirty="0">
                <a:solidFill>
                  <a:srgbClr val="FFFFFF"/>
                </a:solidFill>
                <a:latin typeface="Mark Pro" panose="020B0504020201010104" pitchFamily="34" charset="0"/>
              </a:rPr>
              <a:t>Client challenges</a:t>
            </a:r>
          </a:p>
        </p:txBody>
      </p:sp>
      <p:sp>
        <p:nvSpPr>
          <p:cNvPr id="19" name="TextBox 18">
            <a:extLst>
              <a:ext uri="{FF2B5EF4-FFF2-40B4-BE49-F238E27FC236}">
                <a16:creationId xmlns:a16="http://schemas.microsoft.com/office/drawing/2014/main" id="{20A5239B-862C-F051-C358-F94A9D4D9C66}"/>
              </a:ext>
            </a:extLst>
          </p:cNvPr>
          <p:cNvSpPr txBox="1"/>
          <p:nvPr/>
        </p:nvSpPr>
        <p:spPr>
          <a:xfrm>
            <a:off x="2804318" y="2581007"/>
            <a:ext cx="3763963" cy="646331"/>
          </a:xfrm>
          <a:prstGeom prst="rect">
            <a:avLst/>
          </a:prstGeom>
          <a:noFill/>
        </p:spPr>
        <p:txBody>
          <a:bodyPr wrap="square" rtlCol="0">
            <a:spAutoFit/>
          </a:bodyPr>
          <a:lstStyle/>
          <a:p>
            <a:r>
              <a:rPr lang="en-US" sz="3600" dirty="0">
                <a:solidFill>
                  <a:srgbClr val="274E4A"/>
                </a:solidFill>
                <a:latin typeface="Mark Pro" panose="020B0504020201010104" pitchFamily="34" charset="0"/>
              </a:rPr>
              <a:t>Your client says:</a:t>
            </a:r>
            <a:endParaRPr lang="en-AU" sz="3600" dirty="0">
              <a:solidFill>
                <a:srgbClr val="274E4A"/>
              </a:solidFill>
              <a:latin typeface="Mark Pro" panose="020B0504020201010104" pitchFamily="34" charset="0"/>
            </a:endParaRPr>
          </a:p>
        </p:txBody>
      </p:sp>
      <p:sp>
        <p:nvSpPr>
          <p:cNvPr id="20" name="TextBox 19">
            <a:extLst>
              <a:ext uri="{FF2B5EF4-FFF2-40B4-BE49-F238E27FC236}">
                <a16:creationId xmlns:a16="http://schemas.microsoft.com/office/drawing/2014/main" id="{3B6CA446-CFD9-569A-C94A-061A38D9DD87}"/>
              </a:ext>
            </a:extLst>
          </p:cNvPr>
          <p:cNvSpPr txBox="1"/>
          <p:nvPr/>
        </p:nvSpPr>
        <p:spPr>
          <a:xfrm>
            <a:off x="11079559" y="2567240"/>
            <a:ext cx="5196682" cy="646331"/>
          </a:xfrm>
          <a:prstGeom prst="rect">
            <a:avLst/>
          </a:prstGeom>
          <a:noFill/>
        </p:spPr>
        <p:txBody>
          <a:bodyPr wrap="square" rtlCol="0">
            <a:spAutoFit/>
          </a:bodyPr>
          <a:lstStyle/>
          <a:p>
            <a:r>
              <a:rPr lang="en-US" sz="3600" dirty="0">
                <a:solidFill>
                  <a:srgbClr val="274E4A"/>
                </a:solidFill>
                <a:latin typeface="Mark Pro" panose="020B0504020201010104" pitchFamily="34" charset="0"/>
              </a:rPr>
              <a:t>Your client just wants:</a:t>
            </a:r>
            <a:endParaRPr lang="en-AU" sz="3600" dirty="0">
              <a:solidFill>
                <a:srgbClr val="274E4A"/>
              </a:solidFill>
              <a:latin typeface="Mark Pro" panose="020B0504020201010104" pitchFamily="34" charset="0"/>
            </a:endParaRPr>
          </a:p>
        </p:txBody>
      </p:sp>
      <p:sp>
        <p:nvSpPr>
          <p:cNvPr id="22" name="TextBox 21">
            <a:extLst>
              <a:ext uri="{FF2B5EF4-FFF2-40B4-BE49-F238E27FC236}">
                <a16:creationId xmlns:a16="http://schemas.microsoft.com/office/drawing/2014/main" id="{346C24D6-8911-24E0-AAEE-E6C3BDFC282A}"/>
              </a:ext>
            </a:extLst>
          </p:cNvPr>
          <p:cNvSpPr txBox="1"/>
          <p:nvPr/>
        </p:nvSpPr>
        <p:spPr>
          <a:xfrm>
            <a:off x="1409700" y="5134571"/>
            <a:ext cx="6705600" cy="1015663"/>
          </a:xfrm>
          <a:prstGeom prst="rect">
            <a:avLst/>
          </a:prstGeom>
          <a:noFill/>
        </p:spPr>
        <p:txBody>
          <a:bodyPr wrap="square" rtlCol="0">
            <a:spAutoFit/>
          </a:bodyPr>
          <a:lstStyle/>
          <a:p>
            <a:pPr algn="ctr"/>
            <a:r>
              <a:rPr lang="en-AU" sz="3000" dirty="0">
                <a:solidFill>
                  <a:schemeClr val="bg1"/>
                </a:solidFill>
                <a:latin typeface="Mark Pro" panose="020B0504020201010104" pitchFamily="34" charset="0"/>
              </a:rPr>
              <a:t>‘I’ve done enough cleaning in my lifetime’</a:t>
            </a:r>
          </a:p>
        </p:txBody>
      </p:sp>
      <p:sp>
        <p:nvSpPr>
          <p:cNvPr id="23" name="TextBox 22">
            <a:extLst>
              <a:ext uri="{FF2B5EF4-FFF2-40B4-BE49-F238E27FC236}">
                <a16:creationId xmlns:a16="http://schemas.microsoft.com/office/drawing/2014/main" id="{4DBDA2A8-0629-E87E-4355-7E92967CEF90}"/>
              </a:ext>
            </a:extLst>
          </p:cNvPr>
          <p:cNvSpPr txBox="1"/>
          <p:nvPr/>
        </p:nvSpPr>
        <p:spPr>
          <a:xfrm>
            <a:off x="1502048" y="6897102"/>
            <a:ext cx="6705600" cy="553998"/>
          </a:xfrm>
          <a:prstGeom prst="rect">
            <a:avLst/>
          </a:prstGeom>
          <a:noFill/>
        </p:spPr>
        <p:txBody>
          <a:bodyPr wrap="square" rtlCol="0">
            <a:spAutoFit/>
          </a:bodyPr>
          <a:lstStyle/>
          <a:p>
            <a:pPr algn="ctr"/>
            <a:r>
              <a:rPr lang="en-AU" sz="3000" dirty="0">
                <a:solidFill>
                  <a:schemeClr val="bg1"/>
                </a:solidFill>
                <a:latin typeface="Mark Pro" panose="020B0504020201010104" pitchFamily="34" charset="0"/>
              </a:rPr>
              <a:t>‘I’m too tired to do all that’</a:t>
            </a:r>
          </a:p>
        </p:txBody>
      </p:sp>
      <p:sp>
        <p:nvSpPr>
          <p:cNvPr id="24" name="TextBox 23">
            <a:extLst>
              <a:ext uri="{FF2B5EF4-FFF2-40B4-BE49-F238E27FC236}">
                <a16:creationId xmlns:a16="http://schemas.microsoft.com/office/drawing/2014/main" id="{7E9EAAF6-3A61-CA3A-B8F0-D194ECAA23F8}"/>
              </a:ext>
            </a:extLst>
          </p:cNvPr>
          <p:cNvSpPr txBox="1"/>
          <p:nvPr/>
        </p:nvSpPr>
        <p:spPr>
          <a:xfrm>
            <a:off x="1409700" y="8519238"/>
            <a:ext cx="6705600" cy="553998"/>
          </a:xfrm>
          <a:prstGeom prst="rect">
            <a:avLst/>
          </a:prstGeom>
          <a:noFill/>
        </p:spPr>
        <p:txBody>
          <a:bodyPr wrap="square" rtlCol="0">
            <a:spAutoFit/>
          </a:bodyPr>
          <a:lstStyle/>
          <a:p>
            <a:pPr algn="ctr"/>
            <a:r>
              <a:rPr lang="en-AU" sz="3000" dirty="0">
                <a:solidFill>
                  <a:schemeClr val="bg1"/>
                </a:solidFill>
                <a:latin typeface="Mark Pro" panose="020B0504020201010104" pitchFamily="34" charset="0"/>
              </a:rPr>
              <a:t>‘I’m not strong enough’</a:t>
            </a:r>
          </a:p>
        </p:txBody>
      </p:sp>
      <p:sp>
        <p:nvSpPr>
          <p:cNvPr id="25" name="TextBox 24">
            <a:extLst>
              <a:ext uri="{FF2B5EF4-FFF2-40B4-BE49-F238E27FC236}">
                <a16:creationId xmlns:a16="http://schemas.microsoft.com/office/drawing/2014/main" id="{2CA283F3-907A-D510-E6CE-7CB2D704C782}"/>
              </a:ext>
            </a:extLst>
          </p:cNvPr>
          <p:cNvSpPr txBox="1"/>
          <p:nvPr/>
        </p:nvSpPr>
        <p:spPr>
          <a:xfrm>
            <a:off x="10058400" y="5134571"/>
            <a:ext cx="7086600" cy="1015663"/>
          </a:xfrm>
          <a:prstGeom prst="rect">
            <a:avLst/>
          </a:prstGeom>
          <a:noFill/>
        </p:spPr>
        <p:txBody>
          <a:bodyPr wrap="square" rtlCol="0">
            <a:spAutoFit/>
          </a:bodyPr>
          <a:lstStyle/>
          <a:p>
            <a:pPr algn="ctr"/>
            <a:r>
              <a:rPr lang="en-AU" sz="3000" dirty="0">
                <a:solidFill>
                  <a:srgbClr val="274E4A"/>
                </a:solidFill>
                <a:latin typeface="Mark Pro" panose="020B0504020201010104" pitchFamily="34" charset="0"/>
              </a:rPr>
              <a:t>Someone to cook their meals for them</a:t>
            </a:r>
          </a:p>
        </p:txBody>
      </p:sp>
      <p:sp>
        <p:nvSpPr>
          <p:cNvPr id="26" name="TextBox 25">
            <a:extLst>
              <a:ext uri="{FF2B5EF4-FFF2-40B4-BE49-F238E27FC236}">
                <a16:creationId xmlns:a16="http://schemas.microsoft.com/office/drawing/2014/main" id="{AD9CC5DB-DA9B-99DA-5BB2-B32B748567AE}"/>
              </a:ext>
            </a:extLst>
          </p:cNvPr>
          <p:cNvSpPr txBox="1"/>
          <p:nvPr/>
        </p:nvSpPr>
        <p:spPr>
          <a:xfrm>
            <a:off x="10134600" y="6670544"/>
            <a:ext cx="7086600" cy="1015663"/>
          </a:xfrm>
          <a:prstGeom prst="rect">
            <a:avLst/>
          </a:prstGeom>
          <a:noFill/>
        </p:spPr>
        <p:txBody>
          <a:bodyPr wrap="square" rtlCol="0">
            <a:spAutoFit/>
          </a:bodyPr>
          <a:lstStyle/>
          <a:p>
            <a:pPr algn="ctr"/>
            <a:r>
              <a:rPr lang="en-AU" sz="3000" dirty="0">
                <a:solidFill>
                  <a:srgbClr val="274E4A"/>
                </a:solidFill>
                <a:latin typeface="Mark Pro" panose="020B0504020201010104" pitchFamily="34" charset="0"/>
              </a:rPr>
              <a:t>Someone to do the shopping and put it all away</a:t>
            </a:r>
          </a:p>
        </p:txBody>
      </p:sp>
      <p:sp>
        <p:nvSpPr>
          <p:cNvPr id="27" name="TextBox 26">
            <a:extLst>
              <a:ext uri="{FF2B5EF4-FFF2-40B4-BE49-F238E27FC236}">
                <a16:creationId xmlns:a16="http://schemas.microsoft.com/office/drawing/2014/main" id="{8206E2EF-322E-404A-8AA6-26E8ABA9DE76}"/>
              </a:ext>
            </a:extLst>
          </p:cNvPr>
          <p:cNvSpPr txBox="1"/>
          <p:nvPr/>
        </p:nvSpPr>
        <p:spPr>
          <a:xfrm>
            <a:off x="9982200" y="8515629"/>
            <a:ext cx="7086600" cy="553998"/>
          </a:xfrm>
          <a:prstGeom prst="rect">
            <a:avLst/>
          </a:prstGeom>
          <a:noFill/>
        </p:spPr>
        <p:txBody>
          <a:bodyPr wrap="square" rtlCol="0">
            <a:spAutoFit/>
          </a:bodyPr>
          <a:lstStyle/>
          <a:p>
            <a:pPr algn="ctr"/>
            <a:r>
              <a:rPr lang="en-AU" sz="3000" dirty="0">
                <a:solidFill>
                  <a:srgbClr val="274E4A"/>
                </a:solidFill>
                <a:latin typeface="Mark Pro" panose="020B0504020201010104" pitchFamily="34" charset="0"/>
              </a:rPr>
              <a:t>(while they relax!)</a:t>
            </a:r>
          </a:p>
        </p:txBody>
      </p:sp>
    </p:spTree>
    <p:custDataLst>
      <p:tags r:id="rId1"/>
    </p:custDataLst>
    <p:extLst>
      <p:ext uri="{BB962C8B-B14F-4D97-AF65-F5344CB8AC3E}">
        <p14:creationId xmlns:p14="http://schemas.microsoft.com/office/powerpoint/2010/main" val="429150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1" grpId="0" animBg="1"/>
      <p:bldP spid="12" grpId="0"/>
      <p:bldP spid="19" grpId="0"/>
      <p:bldP spid="20" grpId="0"/>
      <p:bldP spid="22" grpId="0"/>
      <p:bldP spid="23" grpId="0"/>
      <p:bldP spid="24" grpId="0"/>
      <p:bldP spid="25" grpId="0"/>
      <p:bldP spid="26" grpId="0"/>
      <p:bldP spid="27" grpId="0"/>
    </p:bldLst>
  </p:timing>
  <p:extLst>
    <p:ext uri="{6950BFC3-D8DA-4A85-94F7-54DA5524770B}">
      <p188:commentRel xmlns:p188="http://schemas.microsoft.com/office/powerpoint/2018/8/main" r:id="rId4"/>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2CBCA-9158-D28A-B2B5-A88BCDCAE817}"/>
            </a:ext>
          </a:extLst>
        </p:cNvPr>
        <p:cNvGrpSpPr/>
        <p:nvPr/>
      </p:nvGrpSpPr>
      <p:grpSpPr>
        <a:xfrm>
          <a:off x="0" y="0"/>
          <a:ext cx="0" cy="0"/>
          <a:chOff x="0" y="0"/>
          <a:chExt cx="0" cy="0"/>
        </a:xfrm>
      </p:grpSpPr>
      <p:sp>
        <p:nvSpPr>
          <p:cNvPr id="3" name="Freeform 5">
            <a:extLst>
              <a:ext uri="{FF2B5EF4-FFF2-40B4-BE49-F238E27FC236}">
                <a16:creationId xmlns:a16="http://schemas.microsoft.com/office/drawing/2014/main" id="{65A0E1A2-31BE-BDF7-943E-E717D8E0C198}"/>
              </a:ext>
            </a:extLst>
          </p:cNvPr>
          <p:cNvSpPr/>
          <p:nvPr/>
        </p:nvSpPr>
        <p:spPr>
          <a:xfrm rot="10800000">
            <a:off x="-76200" y="1028700"/>
            <a:ext cx="3792050" cy="1206582"/>
          </a:xfrm>
          <a:custGeom>
            <a:avLst/>
            <a:gdLst/>
            <a:ahLst/>
            <a:cxnLst/>
            <a:rect l="l" t="t" r="r" b="b"/>
            <a:pathLst>
              <a:path w="10703548" h="1206582">
                <a:moveTo>
                  <a:pt x="0" y="0"/>
                </a:moveTo>
                <a:lnTo>
                  <a:pt x="10703549" y="0"/>
                </a:lnTo>
                <a:lnTo>
                  <a:pt x="10703549" y="1206581"/>
                </a:lnTo>
                <a:lnTo>
                  <a:pt x="0" y="1206581"/>
                </a:lnTo>
                <a:lnTo>
                  <a:pt x="0" y="0"/>
                </a:lnTo>
                <a:close/>
              </a:path>
            </a:pathLst>
          </a:custGeom>
          <a:blipFill>
            <a:blip r:embed="rId5">
              <a:extLst>
                <a:ext uri="{96DAC541-7B7A-43D3-8B79-37D633B846F1}">
                  <asvg:svgBlip xmlns:asvg="http://schemas.microsoft.com/office/drawing/2016/SVG/main" r:embed="rId6"/>
                </a:ext>
              </a:extLst>
            </a:blip>
            <a:stretch>
              <a:fillRect r="-140663"/>
            </a:stretch>
          </a:blipFill>
        </p:spPr>
        <p:txBody>
          <a:bodyPr/>
          <a:lstStyle/>
          <a:p>
            <a:endParaRPr lang="en-AU" dirty="0"/>
          </a:p>
        </p:txBody>
      </p:sp>
      <p:sp>
        <p:nvSpPr>
          <p:cNvPr id="4" name="TextBox 6">
            <a:extLst>
              <a:ext uri="{FF2B5EF4-FFF2-40B4-BE49-F238E27FC236}">
                <a16:creationId xmlns:a16="http://schemas.microsoft.com/office/drawing/2014/main" id="{B7418050-B849-C55D-2DF3-51412F000B5C}"/>
              </a:ext>
            </a:extLst>
          </p:cNvPr>
          <p:cNvSpPr txBox="1"/>
          <p:nvPr/>
        </p:nvSpPr>
        <p:spPr>
          <a:xfrm>
            <a:off x="723901" y="1079418"/>
            <a:ext cx="4762500" cy="882934"/>
          </a:xfrm>
          <a:prstGeom prst="rect">
            <a:avLst/>
          </a:prstGeom>
        </p:spPr>
        <p:txBody>
          <a:bodyPr wrap="square" lIns="0" tIns="0" rIns="0" bIns="0" rtlCol="0" anchor="t">
            <a:spAutoFit/>
          </a:bodyPr>
          <a:lstStyle/>
          <a:p>
            <a:pPr algn="l">
              <a:lnSpc>
                <a:spcPts val="7934"/>
              </a:lnSpc>
            </a:pPr>
            <a:r>
              <a:rPr lang="en-US" sz="4000" b="1" dirty="0">
                <a:solidFill>
                  <a:srgbClr val="FFFFFF"/>
                </a:solidFill>
                <a:latin typeface="Mark Pro" panose="020B0504020201010104" pitchFamily="34" charset="0"/>
              </a:rPr>
              <a:t>Summary</a:t>
            </a:r>
          </a:p>
        </p:txBody>
      </p:sp>
      <p:sp>
        <p:nvSpPr>
          <p:cNvPr id="8" name="Freeform 19">
            <a:extLst>
              <a:ext uri="{FF2B5EF4-FFF2-40B4-BE49-F238E27FC236}">
                <a16:creationId xmlns:a16="http://schemas.microsoft.com/office/drawing/2014/main" id="{2A73A85B-6001-C215-C94A-CC891E21267B}"/>
              </a:ext>
            </a:extLst>
          </p:cNvPr>
          <p:cNvSpPr/>
          <p:nvPr/>
        </p:nvSpPr>
        <p:spPr>
          <a:xfrm>
            <a:off x="881184" y="2825654"/>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dirty="0"/>
          </a:p>
        </p:txBody>
      </p:sp>
      <p:sp>
        <p:nvSpPr>
          <p:cNvPr id="9" name="TextBox 8">
            <a:extLst>
              <a:ext uri="{FF2B5EF4-FFF2-40B4-BE49-F238E27FC236}">
                <a16:creationId xmlns:a16="http://schemas.microsoft.com/office/drawing/2014/main" id="{768D1FF1-89E3-E555-C713-995094C778B9}"/>
              </a:ext>
            </a:extLst>
          </p:cNvPr>
          <p:cNvSpPr txBox="1"/>
          <p:nvPr/>
        </p:nvSpPr>
        <p:spPr>
          <a:xfrm>
            <a:off x="708661" y="2736447"/>
            <a:ext cx="13803889" cy="584775"/>
          </a:xfrm>
          <a:prstGeom prst="rect">
            <a:avLst/>
          </a:prstGeom>
          <a:noFill/>
        </p:spPr>
        <p:txBody>
          <a:bodyPr wrap="square">
            <a:spAutoFit/>
          </a:bodyPr>
          <a:lstStyle/>
          <a:p>
            <a:r>
              <a:rPr lang="en-US" sz="3200" b="1" dirty="0">
                <a:solidFill>
                  <a:srgbClr val="274E4A"/>
                </a:solidFill>
                <a:latin typeface="Mark Pro" panose="020B0504020201010104" pitchFamily="34" charset="0"/>
                <a:cs typeface="Arial" panose="020B0604020202020204" pitchFamily="34" charset="0"/>
              </a:rPr>
              <a:t>2023 CHSP Wellness and reablement report outcomes</a:t>
            </a:r>
          </a:p>
        </p:txBody>
      </p:sp>
      <p:grpSp>
        <p:nvGrpSpPr>
          <p:cNvPr id="2" name="Group 1">
            <a:extLst>
              <a:ext uri="{FF2B5EF4-FFF2-40B4-BE49-F238E27FC236}">
                <a16:creationId xmlns:a16="http://schemas.microsoft.com/office/drawing/2014/main" id="{7DAE13F7-0970-D2EC-8F4B-715C421E4D70}"/>
              </a:ext>
            </a:extLst>
          </p:cNvPr>
          <p:cNvGrpSpPr/>
          <p:nvPr/>
        </p:nvGrpSpPr>
        <p:grpSpPr>
          <a:xfrm>
            <a:off x="572925" y="3382435"/>
            <a:ext cx="1065335" cy="1108870"/>
            <a:chOff x="572925" y="3769260"/>
            <a:chExt cx="1065335" cy="1108870"/>
          </a:xfrm>
        </p:grpSpPr>
        <p:grpSp>
          <p:nvGrpSpPr>
            <p:cNvPr id="10" name="Group 4">
              <a:extLst>
                <a:ext uri="{FF2B5EF4-FFF2-40B4-BE49-F238E27FC236}">
                  <a16:creationId xmlns:a16="http://schemas.microsoft.com/office/drawing/2014/main" id="{680591A4-6282-6593-E407-9B7F5F382D5F}"/>
                </a:ext>
              </a:extLst>
            </p:cNvPr>
            <p:cNvGrpSpPr/>
            <p:nvPr/>
          </p:nvGrpSpPr>
          <p:grpSpPr>
            <a:xfrm>
              <a:off x="572925" y="3769260"/>
              <a:ext cx="1065335" cy="1108870"/>
              <a:chOff x="76200" y="38100"/>
              <a:chExt cx="932355" cy="970456"/>
            </a:xfrm>
          </p:grpSpPr>
          <p:sp>
            <p:nvSpPr>
              <p:cNvPr id="16" name="Freeform 5">
                <a:extLst>
                  <a:ext uri="{FF2B5EF4-FFF2-40B4-BE49-F238E27FC236}">
                    <a16:creationId xmlns:a16="http://schemas.microsoft.com/office/drawing/2014/main" id="{71849923-0171-3C2C-ECBA-A87A74F31BD0}"/>
                  </a:ext>
                </a:extLst>
              </p:cNvPr>
              <p:cNvSpPr/>
              <p:nvPr/>
            </p:nvSpPr>
            <p:spPr>
              <a:xfrm>
                <a:off x="195755" y="1957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6AD"/>
              </a:solidFill>
            </p:spPr>
            <p:txBody>
              <a:bodyPr/>
              <a:lstStyle/>
              <a:p>
                <a:endParaRPr lang="en-AU" dirty="0"/>
              </a:p>
            </p:txBody>
          </p:sp>
          <p:sp>
            <p:nvSpPr>
              <p:cNvPr id="17" name="TextBox 6">
                <a:extLst>
                  <a:ext uri="{FF2B5EF4-FFF2-40B4-BE49-F238E27FC236}">
                    <a16:creationId xmlns:a16="http://schemas.microsoft.com/office/drawing/2014/main" id="{EE62C11C-C02E-0499-BA80-C9DAAE23344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18" name="Freeform 19">
              <a:extLst>
                <a:ext uri="{FF2B5EF4-FFF2-40B4-BE49-F238E27FC236}">
                  <a16:creationId xmlns:a16="http://schemas.microsoft.com/office/drawing/2014/main" id="{A08B8729-FB0A-9D07-884B-0F3626B53662}"/>
                </a:ext>
              </a:extLst>
            </p:cNvPr>
            <p:cNvSpPr/>
            <p:nvPr/>
          </p:nvSpPr>
          <p:spPr>
            <a:xfrm>
              <a:off x="881184" y="4121054"/>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dirty="0"/>
            </a:p>
          </p:txBody>
        </p:sp>
      </p:grpSp>
      <p:sp>
        <p:nvSpPr>
          <p:cNvPr id="19" name="TextBox 18">
            <a:extLst>
              <a:ext uri="{FF2B5EF4-FFF2-40B4-BE49-F238E27FC236}">
                <a16:creationId xmlns:a16="http://schemas.microsoft.com/office/drawing/2014/main" id="{72D2D4C2-6380-BF7E-D74D-9E428453FAB0}"/>
              </a:ext>
            </a:extLst>
          </p:cNvPr>
          <p:cNvSpPr txBox="1"/>
          <p:nvPr/>
        </p:nvSpPr>
        <p:spPr>
          <a:xfrm>
            <a:off x="1809912" y="3559928"/>
            <a:ext cx="15293933" cy="984885"/>
          </a:xfrm>
          <a:prstGeom prst="rect">
            <a:avLst/>
          </a:prstGeom>
          <a:noFill/>
        </p:spPr>
        <p:txBody>
          <a:bodyPr wrap="square">
            <a:spAutoFit/>
          </a:bodyPr>
          <a:lstStyle/>
          <a:p>
            <a:r>
              <a:rPr lang="en-US" sz="2900" dirty="0">
                <a:solidFill>
                  <a:srgbClr val="274E4A"/>
                </a:solidFill>
                <a:latin typeface="Mark Pro" panose="020B0504020201010104" pitchFamily="34" charset="0"/>
                <a:cs typeface="Arial" panose="020B0604020202020204" pitchFamily="34" charset="0"/>
              </a:rPr>
              <a:t>Clients ‘resisting reablement approaches due to fear, skepticism, or a sense of dependency…’ (p. 46)</a:t>
            </a:r>
          </a:p>
        </p:txBody>
      </p:sp>
      <p:grpSp>
        <p:nvGrpSpPr>
          <p:cNvPr id="5" name="Group 4">
            <a:extLst>
              <a:ext uri="{FF2B5EF4-FFF2-40B4-BE49-F238E27FC236}">
                <a16:creationId xmlns:a16="http://schemas.microsoft.com/office/drawing/2014/main" id="{E77541C4-7B31-5B9D-1666-B153CE6BDB27}"/>
              </a:ext>
            </a:extLst>
          </p:cNvPr>
          <p:cNvGrpSpPr/>
          <p:nvPr/>
        </p:nvGrpSpPr>
        <p:grpSpPr>
          <a:xfrm>
            <a:off x="572925" y="4533275"/>
            <a:ext cx="1065335" cy="1108870"/>
            <a:chOff x="572925" y="5055789"/>
            <a:chExt cx="1065335" cy="1108870"/>
          </a:xfrm>
        </p:grpSpPr>
        <p:grpSp>
          <p:nvGrpSpPr>
            <p:cNvPr id="20" name="Group 4">
              <a:extLst>
                <a:ext uri="{FF2B5EF4-FFF2-40B4-BE49-F238E27FC236}">
                  <a16:creationId xmlns:a16="http://schemas.microsoft.com/office/drawing/2014/main" id="{F1876186-F958-7530-149D-B613A370ACCA}"/>
                </a:ext>
              </a:extLst>
            </p:cNvPr>
            <p:cNvGrpSpPr/>
            <p:nvPr/>
          </p:nvGrpSpPr>
          <p:grpSpPr>
            <a:xfrm>
              <a:off x="572925" y="5055789"/>
              <a:ext cx="1065335" cy="1108870"/>
              <a:chOff x="76200" y="38100"/>
              <a:chExt cx="932355" cy="970456"/>
            </a:xfrm>
          </p:grpSpPr>
          <p:sp>
            <p:nvSpPr>
              <p:cNvPr id="21" name="Freeform 5">
                <a:extLst>
                  <a:ext uri="{FF2B5EF4-FFF2-40B4-BE49-F238E27FC236}">
                    <a16:creationId xmlns:a16="http://schemas.microsoft.com/office/drawing/2014/main" id="{FC282A12-71FB-6220-C2AD-A92BCC4C67FE}"/>
                  </a:ext>
                </a:extLst>
              </p:cNvPr>
              <p:cNvSpPr/>
              <p:nvPr/>
            </p:nvSpPr>
            <p:spPr>
              <a:xfrm>
                <a:off x="195755" y="1957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6AD"/>
              </a:solidFill>
            </p:spPr>
            <p:txBody>
              <a:bodyPr/>
              <a:lstStyle/>
              <a:p>
                <a:endParaRPr lang="en-AU" dirty="0"/>
              </a:p>
            </p:txBody>
          </p:sp>
          <p:sp>
            <p:nvSpPr>
              <p:cNvPr id="22" name="TextBox 6">
                <a:extLst>
                  <a:ext uri="{FF2B5EF4-FFF2-40B4-BE49-F238E27FC236}">
                    <a16:creationId xmlns:a16="http://schemas.microsoft.com/office/drawing/2014/main" id="{FC1275FB-911B-D0EC-5EF7-742F2E2CCA3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23" name="Freeform 19">
              <a:extLst>
                <a:ext uri="{FF2B5EF4-FFF2-40B4-BE49-F238E27FC236}">
                  <a16:creationId xmlns:a16="http://schemas.microsoft.com/office/drawing/2014/main" id="{FA9466EF-63B1-8962-A6E5-8908892987A2}"/>
                </a:ext>
              </a:extLst>
            </p:cNvPr>
            <p:cNvSpPr/>
            <p:nvPr/>
          </p:nvSpPr>
          <p:spPr>
            <a:xfrm>
              <a:off x="881184" y="5407583"/>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dirty="0"/>
            </a:p>
          </p:txBody>
        </p:sp>
      </p:grpSp>
      <p:sp>
        <p:nvSpPr>
          <p:cNvPr id="24" name="TextBox 23">
            <a:extLst>
              <a:ext uri="{FF2B5EF4-FFF2-40B4-BE49-F238E27FC236}">
                <a16:creationId xmlns:a16="http://schemas.microsoft.com/office/drawing/2014/main" id="{7ACF5093-945E-0380-12C2-B346AAAF6F89}"/>
              </a:ext>
            </a:extLst>
          </p:cNvPr>
          <p:cNvSpPr txBox="1"/>
          <p:nvPr/>
        </p:nvSpPr>
        <p:spPr>
          <a:xfrm>
            <a:off x="1859257" y="5994511"/>
            <a:ext cx="15293933" cy="538609"/>
          </a:xfrm>
          <a:prstGeom prst="rect">
            <a:avLst/>
          </a:prstGeom>
          <a:noFill/>
        </p:spPr>
        <p:txBody>
          <a:bodyPr wrap="square">
            <a:spAutoFit/>
          </a:bodyPr>
          <a:lstStyle/>
          <a:p>
            <a:r>
              <a:rPr lang="en-US" sz="2900" dirty="0">
                <a:solidFill>
                  <a:srgbClr val="274E4A"/>
                </a:solidFill>
                <a:latin typeface="Mark Pro" panose="020B0504020201010104" pitchFamily="34" charset="0"/>
                <a:cs typeface="Arial" panose="020B0604020202020204" pitchFamily="34" charset="0"/>
              </a:rPr>
              <a:t>Difficulty identifying reablement opportunities</a:t>
            </a:r>
          </a:p>
        </p:txBody>
      </p:sp>
      <p:grpSp>
        <p:nvGrpSpPr>
          <p:cNvPr id="7" name="Group 6">
            <a:extLst>
              <a:ext uri="{FF2B5EF4-FFF2-40B4-BE49-F238E27FC236}">
                <a16:creationId xmlns:a16="http://schemas.microsoft.com/office/drawing/2014/main" id="{8BB85CED-870E-C54D-0C2D-1FAB666E490A}"/>
              </a:ext>
            </a:extLst>
          </p:cNvPr>
          <p:cNvGrpSpPr/>
          <p:nvPr/>
        </p:nvGrpSpPr>
        <p:grpSpPr>
          <a:xfrm>
            <a:off x="572925" y="5621387"/>
            <a:ext cx="1065335" cy="1108870"/>
            <a:chOff x="572925" y="6338478"/>
            <a:chExt cx="1065335" cy="1108870"/>
          </a:xfrm>
        </p:grpSpPr>
        <p:grpSp>
          <p:nvGrpSpPr>
            <p:cNvPr id="25" name="Group 4">
              <a:extLst>
                <a:ext uri="{FF2B5EF4-FFF2-40B4-BE49-F238E27FC236}">
                  <a16:creationId xmlns:a16="http://schemas.microsoft.com/office/drawing/2014/main" id="{2AC5FBC9-8302-CF6A-B095-383821C0B637}"/>
                </a:ext>
              </a:extLst>
            </p:cNvPr>
            <p:cNvGrpSpPr/>
            <p:nvPr/>
          </p:nvGrpSpPr>
          <p:grpSpPr>
            <a:xfrm>
              <a:off x="572925" y="6338478"/>
              <a:ext cx="1065335" cy="1108870"/>
              <a:chOff x="76200" y="38100"/>
              <a:chExt cx="932355" cy="970456"/>
            </a:xfrm>
          </p:grpSpPr>
          <p:sp>
            <p:nvSpPr>
              <p:cNvPr id="26" name="Freeform 5">
                <a:extLst>
                  <a:ext uri="{FF2B5EF4-FFF2-40B4-BE49-F238E27FC236}">
                    <a16:creationId xmlns:a16="http://schemas.microsoft.com/office/drawing/2014/main" id="{357F2924-287E-095D-35EC-1986E98AF336}"/>
                  </a:ext>
                </a:extLst>
              </p:cNvPr>
              <p:cNvSpPr/>
              <p:nvPr/>
            </p:nvSpPr>
            <p:spPr>
              <a:xfrm>
                <a:off x="195755" y="1957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6AD"/>
              </a:solidFill>
            </p:spPr>
            <p:txBody>
              <a:bodyPr/>
              <a:lstStyle/>
              <a:p>
                <a:endParaRPr lang="en-AU" dirty="0"/>
              </a:p>
            </p:txBody>
          </p:sp>
          <p:sp>
            <p:nvSpPr>
              <p:cNvPr id="27" name="TextBox 6">
                <a:extLst>
                  <a:ext uri="{FF2B5EF4-FFF2-40B4-BE49-F238E27FC236}">
                    <a16:creationId xmlns:a16="http://schemas.microsoft.com/office/drawing/2014/main" id="{BCCDDD34-63B7-4EEA-B8EB-D2C233938ED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28" name="Freeform 19">
              <a:extLst>
                <a:ext uri="{FF2B5EF4-FFF2-40B4-BE49-F238E27FC236}">
                  <a16:creationId xmlns:a16="http://schemas.microsoft.com/office/drawing/2014/main" id="{3166509A-6515-32A5-335E-AC5BCE116605}"/>
                </a:ext>
              </a:extLst>
            </p:cNvPr>
            <p:cNvSpPr/>
            <p:nvPr/>
          </p:nvSpPr>
          <p:spPr>
            <a:xfrm>
              <a:off x="881184" y="6690272"/>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dirty="0"/>
            </a:p>
          </p:txBody>
        </p:sp>
      </p:grpSp>
      <p:sp>
        <p:nvSpPr>
          <p:cNvPr id="29" name="TextBox 28">
            <a:extLst>
              <a:ext uri="{FF2B5EF4-FFF2-40B4-BE49-F238E27FC236}">
                <a16:creationId xmlns:a16="http://schemas.microsoft.com/office/drawing/2014/main" id="{07F1BDBF-2EEB-A4FC-8509-0A7B12BA49B0}"/>
              </a:ext>
            </a:extLst>
          </p:cNvPr>
          <p:cNvSpPr txBox="1"/>
          <p:nvPr/>
        </p:nvSpPr>
        <p:spPr>
          <a:xfrm>
            <a:off x="1819824" y="7092452"/>
            <a:ext cx="15293933" cy="538609"/>
          </a:xfrm>
          <a:prstGeom prst="rect">
            <a:avLst/>
          </a:prstGeom>
          <a:noFill/>
        </p:spPr>
        <p:txBody>
          <a:bodyPr wrap="square">
            <a:spAutoFit/>
          </a:bodyPr>
          <a:lstStyle/>
          <a:p>
            <a:r>
              <a:rPr lang="en-US" sz="2900" dirty="0">
                <a:solidFill>
                  <a:srgbClr val="274E4A"/>
                </a:solidFill>
                <a:latin typeface="Mark Pro" panose="020B0504020201010104" pitchFamily="34" charset="0"/>
                <a:cs typeface="Arial" panose="020B0604020202020204" pitchFamily="34" charset="0"/>
              </a:rPr>
              <a:t>Difficulty accessing specific service types (e.g., allied health services)</a:t>
            </a:r>
          </a:p>
        </p:txBody>
      </p:sp>
      <p:grpSp>
        <p:nvGrpSpPr>
          <p:cNvPr id="15" name="Group 14">
            <a:extLst>
              <a:ext uri="{FF2B5EF4-FFF2-40B4-BE49-F238E27FC236}">
                <a16:creationId xmlns:a16="http://schemas.microsoft.com/office/drawing/2014/main" id="{5EBFF2F5-0411-68F1-2D5E-638A5DD1783F}"/>
              </a:ext>
            </a:extLst>
          </p:cNvPr>
          <p:cNvGrpSpPr/>
          <p:nvPr/>
        </p:nvGrpSpPr>
        <p:grpSpPr>
          <a:xfrm>
            <a:off x="572925" y="6717251"/>
            <a:ext cx="1065335" cy="1108870"/>
            <a:chOff x="572925" y="7638228"/>
            <a:chExt cx="1065335" cy="1108870"/>
          </a:xfrm>
        </p:grpSpPr>
        <p:grpSp>
          <p:nvGrpSpPr>
            <p:cNvPr id="30" name="Group 4">
              <a:extLst>
                <a:ext uri="{FF2B5EF4-FFF2-40B4-BE49-F238E27FC236}">
                  <a16:creationId xmlns:a16="http://schemas.microsoft.com/office/drawing/2014/main" id="{A7BAC426-4FAE-8178-27E2-C1A2245FFE07}"/>
                </a:ext>
              </a:extLst>
            </p:cNvPr>
            <p:cNvGrpSpPr/>
            <p:nvPr/>
          </p:nvGrpSpPr>
          <p:grpSpPr>
            <a:xfrm>
              <a:off x="572925" y="7638228"/>
              <a:ext cx="1065335" cy="1108870"/>
              <a:chOff x="76200" y="38100"/>
              <a:chExt cx="932355" cy="970456"/>
            </a:xfrm>
          </p:grpSpPr>
          <p:sp>
            <p:nvSpPr>
              <p:cNvPr id="31" name="Freeform 5">
                <a:extLst>
                  <a:ext uri="{FF2B5EF4-FFF2-40B4-BE49-F238E27FC236}">
                    <a16:creationId xmlns:a16="http://schemas.microsoft.com/office/drawing/2014/main" id="{6561B9C0-6536-80CB-6B71-C9929D349126}"/>
                  </a:ext>
                </a:extLst>
              </p:cNvPr>
              <p:cNvSpPr/>
              <p:nvPr/>
            </p:nvSpPr>
            <p:spPr>
              <a:xfrm>
                <a:off x="195755" y="1957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6AD"/>
              </a:solidFill>
            </p:spPr>
            <p:txBody>
              <a:bodyPr/>
              <a:lstStyle/>
              <a:p>
                <a:endParaRPr lang="en-AU" dirty="0"/>
              </a:p>
            </p:txBody>
          </p:sp>
          <p:sp>
            <p:nvSpPr>
              <p:cNvPr id="32" name="TextBox 6">
                <a:extLst>
                  <a:ext uri="{FF2B5EF4-FFF2-40B4-BE49-F238E27FC236}">
                    <a16:creationId xmlns:a16="http://schemas.microsoft.com/office/drawing/2014/main" id="{6D40BB42-41C4-B625-2FB1-573CA5D4E7DE}"/>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33" name="Freeform 19">
              <a:extLst>
                <a:ext uri="{FF2B5EF4-FFF2-40B4-BE49-F238E27FC236}">
                  <a16:creationId xmlns:a16="http://schemas.microsoft.com/office/drawing/2014/main" id="{6B3A7C63-DBBC-1775-77AE-CD0A94F8CF43}"/>
                </a:ext>
              </a:extLst>
            </p:cNvPr>
            <p:cNvSpPr/>
            <p:nvPr/>
          </p:nvSpPr>
          <p:spPr>
            <a:xfrm>
              <a:off x="881184" y="7990022"/>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dirty="0"/>
            </a:p>
          </p:txBody>
        </p:sp>
      </p:grpSp>
      <p:sp>
        <p:nvSpPr>
          <p:cNvPr id="6" name="Freeform 35">
            <a:extLst>
              <a:ext uri="{FF2B5EF4-FFF2-40B4-BE49-F238E27FC236}">
                <a16:creationId xmlns:a16="http://schemas.microsoft.com/office/drawing/2014/main" id="{930C6487-6CE7-3B03-96E8-3D0120AD24D8}"/>
              </a:ext>
            </a:extLst>
          </p:cNvPr>
          <p:cNvSpPr/>
          <p:nvPr/>
        </p:nvSpPr>
        <p:spPr>
          <a:xfrm>
            <a:off x="63725" y="8854043"/>
            <a:ext cx="2128842" cy="1423432"/>
          </a:xfrm>
          <a:custGeom>
            <a:avLst/>
            <a:gdLst/>
            <a:ahLst/>
            <a:cxnLst/>
            <a:rect l="l" t="t" r="r" b="b"/>
            <a:pathLst>
              <a:path w="2128842" h="1423432">
                <a:moveTo>
                  <a:pt x="0" y="0"/>
                </a:moveTo>
                <a:lnTo>
                  <a:pt x="2128842" y="0"/>
                </a:lnTo>
                <a:lnTo>
                  <a:pt x="2128842" y="1423432"/>
                </a:lnTo>
                <a:lnTo>
                  <a:pt x="0" y="1423432"/>
                </a:lnTo>
                <a:lnTo>
                  <a:pt x="0" y="0"/>
                </a:lnTo>
                <a:close/>
              </a:path>
            </a:pathLst>
          </a:custGeom>
          <a:blipFill dpi="0" rotWithShape="1">
            <a:blip r:embed="rId9">
              <a:alphaModFix amt="50000"/>
            </a:blip>
            <a:srcRect/>
            <a:stretch>
              <a:fillRect l="-16549" t="-15649" r="-14543" b="-11625"/>
            </a:stretch>
          </a:blipFill>
        </p:spPr>
        <p:txBody>
          <a:bodyPr/>
          <a:lstStyle/>
          <a:p>
            <a:endParaRPr lang="en-AU" dirty="0"/>
          </a:p>
        </p:txBody>
      </p:sp>
      <p:sp>
        <p:nvSpPr>
          <p:cNvPr id="11" name="Freeform 5">
            <a:extLst>
              <a:ext uri="{FF2B5EF4-FFF2-40B4-BE49-F238E27FC236}">
                <a16:creationId xmlns:a16="http://schemas.microsoft.com/office/drawing/2014/main" id="{4508674D-3B47-E1A9-6C57-0490A0B58038}"/>
              </a:ext>
            </a:extLst>
          </p:cNvPr>
          <p:cNvSpPr/>
          <p:nvPr/>
        </p:nvSpPr>
        <p:spPr>
          <a:xfrm rot="10800000">
            <a:off x="-685800" y="571499"/>
            <a:ext cx="8893448" cy="1676400"/>
          </a:xfrm>
          <a:custGeom>
            <a:avLst/>
            <a:gdLst/>
            <a:ahLst/>
            <a:cxnLst/>
            <a:rect l="l" t="t" r="r" b="b"/>
            <a:pathLst>
              <a:path w="10703548" h="1206582">
                <a:moveTo>
                  <a:pt x="0" y="0"/>
                </a:moveTo>
                <a:lnTo>
                  <a:pt x="10703549" y="0"/>
                </a:lnTo>
                <a:lnTo>
                  <a:pt x="10703549" y="1206581"/>
                </a:lnTo>
                <a:lnTo>
                  <a:pt x="0" y="12065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dirty="0"/>
          </a:p>
        </p:txBody>
      </p:sp>
      <p:sp>
        <p:nvSpPr>
          <p:cNvPr id="12" name="TextBox 6">
            <a:extLst>
              <a:ext uri="{FF2B5EF4-FFF2-40B4-BE49-F238E27FC236}">
                <a16:creationId xmlns:a16="http://schemas.microsoft.com/office/drawing/2014/main" id="{0D3A0DD1-E676-0FBD-C565-359400E0E2D4}"/>
              </a:ext>
            </a:extLst>
          </p:cNvPr>
          <p:cNvSpPr txBox="1"/>
          <p:nvPr/>
        </p:nvSpPr>
        <p:spPr>
          <a:xfrm>
            <a:off x="685800" y="528868"/>
            <a:ext cx="11925300" cy="882934"/>
          </a:xfrm>
          <a:prstGeom prst="rect">
            <a:avLst/>
          </a:prstGeom>
        </p:spPr>
        <p:txBody>
          <a:bodyPr wrap="square" lIns="0" tIns="0" rIns="0" bIns="0" rtlCol="0" anchor="t">
            <a:spAutoFit/>
          </a:bodyPr>
          <a:lstStyle/>
          <a:p>
            <a:pPr algn="l">
              <a:lnSpc>
                <a:spcPts val="7934"/>
              </a:lnSpc>
            </a:pPr>
            <a:r>
              <a:rPr lang="en-US" sz="4000" b="1" dirty="0">
                <a:solidFill>
                  <a:srgbClr val="FFFFFF"/>
                </a:solidFill>
                <a:latin typeface="Mark Pro" panose="020B0504020201010104" pitchFamily="34" charset="0"/>
              </a:rPr>
              <a:t>Implementing reablement:</a:t>
            </a:r>
          </a:p>
        </p:txBody>
      </p:sp>
      <p:sp>
        <p:nvSpPr>
          <p:cNvPr id="13" name="TextBox 6">
            <a:extLst>
              <a:ext uri="{FF2B5EF4-FFF2-40B4-BE49-F238E27FC236}">
                <a16:creationId xmlns:a16="http://schemas.microsoft.com/office/drawing/2014/main" id="{D94C19B8-7387-9CE1-3D62-8C2CEA87DCCB}"/>
              </a:ext>
            </a:extLst>
          </p:cNvPr>
          <p:cNvSpPr txBox="1"/>
          <p:nvPr/>
        </p:nvSpPr>
        <p:spPr>
          <a:xfrm>
            <a:off x="685800" y="1160835"/>
            <a:ext cx="11925300" cy="882934"/>
          </a:xfrm>
          <a:prstGeom prst="rect">
            <a:avLst/>
          </a:prstGeom>
        </p:spPr>
        <p:txBody>
          <a:bodyPr wrap="square" lIns="0" tIns="0" rIns="0" bIns="0" rtlCol="0" anchor="t">
            <a:spAutoFit/>
          </a:bodyPr>
          <a:lstStyle/>
          <a:p>
            <a:pPr algn="l">
              <a:lnSpc>
                <a:spcPts val="7934"/>
              </a:lnSpc>
            </a:pPr>
            <a:r>
              <a:rPr lang="en-US" sz="3600" dirty="0">
                <a:solidFill>
                  <a:srgbClr val="FFFFFF"/>
                </a:solidFill>
                <a:latin typeface="Mark Pro" panose="020B0504020201010104" pitchFamily="34" charset="0"/>
              </a:rPr>
              <a:t>Industry/provider challenges</a:t>
            </a:r>
          </a:p>
        </p:txBody>
      </p:sp>
      <p:grpSp>
        <p:nvGrpSpPr>
          <p:cNvPr id="35" name="Group 34">
            <a:extLst>
              <a:ext uri="{FF2B5EF4-FFF2-40B4-BE49-F238E27FC236}">
                <a16:creationId xmlns:a16="http://schemas.microsoft.com/office/drawing/2014/main" id="{4A28CE3C-6167-C9D2-10FB-3B68DE1893BE}"/>
              </a:ext>
            </a:extLst>
          </p:cNvPr>
          <p:cNvGrpSpPr/>
          <p:nvPr/>
        </p:nvGrpSpPr>
        <p:grpSpPr>
          <a:xfrm>
            <a:off x="572925" y="7823847"/>
            <a:ext cx="1065335" cy="1108870"/>
            <a:chOff x="572925" y="7638228"/>
            <a:chExt cx="1065335" cy="1108870"/>
          </a:xfrm>
        </p:grpSpPr>
        <p:grpSp>
          <p:nvGrpSpPr>
            <p:cNvPr id="36" name="Group 4">
              <a:extLst>
                <a:ext uri="{FF2B5EF4-FFF2-40B4-BE49-F238E27FC236}">
                  <a16:creationId xmlns:a16="http://schemas.microsoft.com/office/drawing/2014/main" id="{6E8EC443-4F03-1303-B5EA-FC3AFA3F71D7}"/>
                </a:ext>
              </a:extLst>
            </p:cNvPr>
            <p:cNvGrpSpPr/>
            <p:nvPr/>
          </p:nvGrpSpPr>
          <p:grpSpPr>
            <a:xfrm>
              <a:off x="572925" y="7638228"/>
              <a:ext cx="1065335" cy="1108870"/>
              <a:chOff x="76200" y="38100"/>
              <a:chExt cx="932355" cy="970456"/>
            </a:xfrm>
          </p:grpSpPr>
          <p:sp>
            <p:nvSpPr>
              <p:cNvPr id="38" name="Freeform 5">
                <a:extLst>
                  <a:ext uri="{FF2B5EF4-FFF2-40B4-BE49-F238E27FC236}">
                    <a16:creationId xmlns:a16="http://schemas.microsoft.com/office/drawing/2014/main" id="{F09920B0-0B5B-8266-4500-0C7078037D59}"/>
                  </a:ext>
                </a:extLst>
              </p:cNvPr>
              <p:cNvSpPr/>
              <p:nvPr/>
            </p:nvSpPr>
            <p:spPr>
              <a:xfrm>
                <a:off x="195755" y="195756"/>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6AD"/>
              </a:solidFill>
            </p:spPr>
            <p:txBody>
              <a:bodyPr/>
              <a:lstStyle/>
              <a:p>
                <a:endParaRPr lang="en-AU" dirty="0"/>
              </a:p>
            </p:txBody>
          </p:sp>
          <p:sp>
            <p:nvSpPr>
              <p:cNvPr id="39" name="TextBox 6">
                <a:extLst>
                  <a:ext uri="{FF2B5EF4-FFF2-40B4-BE49-F238E27FC236}">
                    <a16:creationId xmlns:a16="http://schemas.microsoft.com/office/drawing/2014/main" id="{B446DB86-C4D3-AE99-332E-53798439A42B}"/>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dirty="0"/>
              </a:p>
            </p:txBody>
          </p:sp>
        </p:grpSp>
        <p:sp>
          <p:nvSpPr>
            <p:cNvPr id="37" name="Freeform 19">
              <a:extLst>
                <a:ext uri="{FF2B5EF4-FFF2-40B4-BE49-F238E27FC236}">
                  <a16:creationId xmlns:a16="http://schemas.microsoft.com/office/drawing/2014/main" id="{1A00DE7F-53BF-F949-AB81-DA15BD155C49}"/>
                </a:ext>
              </a:extLst>
            </p:cNvPr>
            <p:cNvSpPr/>
            <p:nvPr/>
          </p:nvSpPr>
          <p:spPr>
            <a:xfrm>
              <a:off x="881184" y="7990022"/>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dirty="0"/>
            </a:p>
          </p:txBody>
        </p:sp>
      </p:grpSp>
      <p:sp>
        <p:nvSpPr>
          <p:cNvPr id="41" name="TextBox 40">
            <a:extLst>
              <a:ext uri="{FF2B5EF4-FFF2-40B4-BE49-F238E27FC236}">
                <a16:creationId xmlns:a16="http://schemas.microsoft.com/office/drawing/2014/main" id="{B59A4116-98C0-64A5-4700-104804068716}"/>
              </a:ext>
            </a:extLst>
          </p:cNvPr>
          <p:cNvSpPr txBox="1"/>
          <p:nvPr/>
        </p:nvSpPr>
        <p:spPr>
          <a:xfrm>
            <a:off x="1809912" y="4712806"/>
            <a:ext cx="15293932" cy="984885"/>
          </a:xfrm>
          <a:prstGeom prst="rect">
            <a:avLst/>
          </a:prstGeom>
          <a:noFill/>
        </p:spPr>
        <p:txBody>
          <a:bodyPr wrap="square">
            <a:spAutoFit/>
          </a:bodyPr>
          <a:lstStyle/>
          <a:p>
            <a:r>
              <a:rPr lang="en-US" sz="2900" dirty="0">
                <a:solidFill>
                  <a:srgbClr val="274E4A"/>
                </a:solidFill>
                <a:latin typeface="Mark Pro" panose="020B0504020201010104" pitchFamily="34" charset="0"/>
                <a:cs typeface="Arial" panose="020B0604020202020204" pitchFamily="34" charset="0"/>
              </a:rPr>
              <a:t>Consumer mindset – the expectation that the provider will ‘do for’ instead of ‘do with’ the client</a:t>
            </a:r>
            <a:endParaRPr lang="en-US" sz="2900" b="1" dirty="0">
              <a:solidFill>
                <a:srgbClr val="274E4A"/>
              </a:solidFill>
              <a:latin typeface="Mark Pro" panose="020B0504020201010104" pitchFamily="34" charset="0"/>
              <a:cs typeface="Arial" panose="020B0604020202020204" pitchFamily="34" charset="0"/>
            </a:endParaRPr>
          </a:p>
        </p:txBody>
      </p:sp>
      <p:sp>
        <p:nvSpPr>
          <p:cNvPr id="42" name="TextBox 41">
            <a:extLst>
              <a:ext uri="{FF2B5EF4-FFF2-40B4-BE49-F238E27FC236}">
                <a16:creationId xmlns:a16="http://schemas.microsoft.com/office/drawing/2014/main" id="{371C70EA-43D6-10EF-88DE-BB86FE6AFDB0}"/>
              </a:ext>
            </a:extLst>
          </p:cNvPr>
          <p:cNvSpPr txBox="1"/>
          <p:nvPr/>
        </p:nvSpPr>
        <p:spPr>
          <a:xfrm>
            <a:off x="1837409" y="8199048"/>
            <a:ext cx="15293933" cy="538609"/>
          </a:xfrm>
          <a:prstGeom prst="rect">
            <a:avLst/>
          </a:prstGeom>
          <a:noFill/>
        </p:spPr>
        <p:txBody>
          <a:bodyPr wrap="square">
            <a:spAutoFit/>
          </a:bodyPr>
          <a:lstStyle/>
          <a:p>
            <a:r>
              <a:rPr lang="en-US" sz="2900" dirty="0">
                <a:solidFill>
                  <a:srgbClr val="274E4A"/>
                </a:solidFill>
                <a:latin typeface="Mark Pro" panose="020B0504020201010104" pitchFamily="34" charset="0"/>
                <a:cs typeface="Arial" panose="020B0604020202020204" pitchFamily="34" charset="0"/>
              </a:rPr>
              <a:t>Need for better staff training about wellness and reablement and supporting tools</a:t>
            </a:r>
          </a:p>
        </p:txBody>
      </p:sp>
    </p:spTree>
    <p:custDataLst>
      <p:tags r:id="rId1"/>
    </p:custDataLst>
    <p:extLst>
      <p:ext uri="{BB962C8B-B14F-4D97-AF65-F5344CB8AC3E}">
        <p14:creationId xmlns:p14="http://schemas.microsoft.com/office/powerpoint/2010/main" val="90167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500" fill="hold"/>
                                        <p:tgtEl>
                                          <p:spTgt spid="41"/>
                                        </p:tgtEl>
                                        <p:attrNameLst>
                                          <p:attrName>ppt_x</p:attrName>
                                        </p:attrNameLst>
                                      </p:cBhvr>
                                      <p:tavLst>
                                        <p:tav tm="0">
                                          <p:val>
                                            <p:strVal val="0-#ppt_w/2"/>
                                          </p:val>
                                        </p:tav>
                                        <p:tav tm="100000">
                                          <p:val>
                                            <p:strVal val="#ppt_x"/>
                                          </p:val>
                                        </p:tav>
                                      </p:tavLst>
                                    </p:anim>
                                    <p:anim calcmode="lin" valueType="num">
                                      <p:cBhvr additive="base">
                                        <p:cTn id="18" dur="500" fill="hold"/>
                                        <p:tgtEl>
                                          <p:spTgt spid="41"/>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0-#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0-#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0-#ppt_w/2"/>
                                          </p:val>
                                        </p:tav>
                                        <p:tav tm="100000">
                                          <p:val>
                                            <p:strVal val="#ppt_x"/>
                                          </p:val>
                                        </p:tav>
                                      </p:tavLst>
                                    </p:anim>
                                    <p:anim calcmode="lin" valueType="num">
                                      <p:cBhvr additive="base">
                                        <p:cTn id="34" dur="500" fill="hold"/>
                                        <p:tgtEl>
                                          <p:spTgt spid="24"/>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0-#ppt_w/2"/>
                                          </p:val>
                                        </p:tav>
                                        <p:tav tm="100000">
                                          <p:val>
                                            <p:strVal val="#ppt_x"/>
                                          </p:val>
                                        </p:tav>
                                      </p:tavLst>
                                    </p:anim>
                                    <p:anim calcmode="lin" valueType="num">
                                      <p:cBhvr additive="base">
                                        <p:cTn id="38" dur="500" fill="hold"/>
                                        <p:tgtEl>
                                          <p:spTgt spid="29"/>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0-#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additive="base">
                                        <p:cTn id="45" dur="500" fill="hold"/>
                                        <p:tgtEl>
                                          <p:spTgt spid="35"/>
                                        </p:tgtEl>
                                        <p:attrNameLst>
                                          <p:attrName>ppt_x</p:attrName>
                                        </p:attrNameLst>
                                      </p:cBhvr>
                                      <p:tavLst>
                                        <p:tav tm="0">
                                          <p:val>
                                            <p:strVal val="0-#ppt_w/2"/>
                                          </p:val>
                                        </p:tav>
                                        <p:tav tm="100000">
                                          <p:val>
                                            <p:strVal val="#ppt_x"/>
                                          </p:val>
                                        </p:tav>
                                      </p:tavLst>
                                    </p:anim>
                                    <p:anim calcmode="lin" valueType="num">
                                      <p:cBhvr additive="base">
                                        <p:cTn id="46" dur="500" fill="hold"/>
                                        <p:tgtEl>
                                          <p:spTgt spid="35"/>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fill="hold"/>
                                        <p:tgtEl>
                                          <p:spTgt spid="42"/>
                                        </p:tgtEl>
                                        <p:attrNameLst>
                                          <p:attrName>ppt_x</p:attrName>
                                        </p:attrNameLst>
                                      </p:cBhvr>
                                      <p:tavLst>
                                        <p:tav tm="0">
                                          <p:val>
                                            <p:strVal val="0-#ppt_w/2"/>
                                          </p:val>
                                        </p:tav>
                                        <p:tav tm="100000">
                                          <p:val>
                                            <p:strVal val="#ppt_x"/>
                                          </p:val>
                                        </p:tav>
                                      </p:tavLst>
                                    </p:anim>
                                    <p:anim calcmode="lin" valueType="num">
                                      <p:cBhvr additive="base">
                                        <p:cTn id="50"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P spid="24" grpId="0"/>
      <p:bldP spid="29" grpId="0"/>
      <p:bldP spid="41" grpId="0"/>
      <p:bldP spid="42" grpId="0"/>
    </p:bldLst>
  </p:timing>
  <p:extLst>
    <p:ext uri="{6950BFC3-D8DA-4A85-94F7-54DA5524770B}">
      <p188:commentRel xmlns:p188="http://schemas.microsoft.com/office/powerpoint/2018/8/main" r:id="rId4"/>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EA2E3-2268-3160-B0D8-7DB112CF9135}"/>
            </a:ext>
          </a:extLst>
        </p:cNvPr>
        <p:cNvGrpSpPr/>
        <p:nvPr/>
      </p:nvGrpSpPr>
      <p:grpSpPr>
        <a:xfrm>
          <a:off x="0" y="0"/>
          <a:ext cx="0" cy="0"/>
          <a:chOff x="0" y="0"/>
          <a:chExt cx="0" cy="0"/>
        </a:xfrm>
      </p:grpSpPr>
      <p:pic>
        <p:nvPicPr>
          <p:cNvPr id="6" name="Picture 5" descr="A picture of the LifeCurve, a tool for showcasing age-related functional losses. ">
            <a:extLst>
              <a:ext uri="{FF2B5EF4-FFF2-40B4-BE49-F238E27FC236}">
                <a16:creationId xmlns:a16="http://schemas.microsoft.com/office/drawing/2014/main" id="{E85DB7B9-E560-58E4-DF3D-842EC9D9C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1181100"/>
            <a:ext cx="11410390" cy="9565306"/>
          </a:xfrm>
          <a:prstGeom prst="rect">
            <a:avLst/>
          </a:prstGeom>
        </p:spPr>
      </p:pic>
      <p:grpSp>
        <p:nvGrpSpPr>
          <p:cNvPr id="7" name="Group 6">
            <a:extLst>
              <a:ext uri="{FF2B5EF4-FFF2-40B4-BE49-F238E27FC236}">
                <a16:creationId xmlns:a16="http://schemas.microsoft.com/office/drawing/2014/main" id="{013D3ED5-B5EB-00C5-FCC2-A5D8DFE126BD}"/>
              </a:ext>
            </a:extLst>
          </p:cNvPr>
          <p:cNvGrpSpPr/>
          <p:nvPr/>
        </p:nvGrpSpPr>
        <p:grpSpPr>
          <a:xfrm>
            <a:off x="-2057400" y="800100"/>
            <a:ext cx="10436490" cy="1206582"/>
            <a:chOff x="-2057400" y="1041318"/>
            <a:chExt cx="10436490" cy="1206582"/>
          </a:xfrm>
        </p:grpSpPr>
        <p:sp>
          <p:nvSpPr>
            <p:cNvPr id="20" name="Freeform 20">
              <a:extLst>
                <a:ext uri="{FF2B5EF4-FFF2-40B4-BE49-F238E27FC236}">
                  <a16:creationId xmlns:a16="http://schemas.microsoft.com/office/drawing/2014/main" id="{EF51A596-3771-8096-5A55-21CF04B0B96B}"/>
                </a:ext>
              </a:extLst>
            </p:cNvPr>
            <p:cNvSpPr/>
            <p:nvPr/>
          </p:nvSpPr>
          <p:spPr>
            <a:xfrm rot="10800000">
              <a:off x="-2057400" y="1041318"/>
              <a:ext cx="9372600" cy="1206582"/>
            </a:xfrm>
            <a:custGeom>
              <a:avLst/>
              <a:gdLst/>
              <a:ahLst/>
              <a:cxnLst/>
              <a:rect l="l" t="t" r="r" b="b"/>
              <a:pathLst>
                <a:path w="10703548" h="1206582">
                  <a:moveTo>
                    <a:pt x="0" y="0"/>
                  </a:moveTo>
                  <a:lnTo>
                    <a:pt x="10703548" y="0"/>
                  </a:lnTo>
                  <a:lnTo>
                    <a:pt x="10703548" y="1206582"/>
                  </a:lnTo>
                  <a:lnTo>
                    <a:pt x="0" y="12065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dirty="0"/>
            </a:p>
          </p:txBody>
        </p:sp>
        <p:sp>
          <p:nvSpPr>
            <p:cNvPr id="21" name="TextBox 21">
              <a:extLst>
                <a:ext uri="{FF2B5EF4-FFF2-40B4-BE49-F238E27FC236}">
                  <a16:creationId xmlns:a16="http://schemas.microsoft.com/office/drawing/2014/main" id="{CD9485ED-64A6-28E6-B6CD-E16A39A3971B}"/>
                </a:ext>
              </a:extLst>
            </p:cNvPr>
            <p:cNvSpPr txBox="1"/>
            <p:nvPr/>
          </p:nvSpPr>
          <p:spPr>
            <a:xfrm>
              <a:off x="685800" y="1214055"/>
              <a:ext cx="7693290" cy="729046"/>
            </a:xfrm>
            <a:prstGeom prst="rect">
              <a:avLst/>
            </a:prstGeom>
          </p:spPr>
          <p:txBody>
            <a:bodyPr lIns="0" tIns="0" rIns="0" bIns="0" rtlCol="0" anchor="t">
              <a:spAutoFit/>
            </a:bodyPr>
            <a:lstStyle/>
            <a:p>
              <a:pPr algn="l">
                <a:lnSpc>
                  <a:spcPts val="6299"/>
                </a:lnSpc>
                <a:spcBef>
                  <a:spcPct val="0"/>
                </a:spcBef>
              </a:pPr>
              <a:r>
                <a:rPr lang="en-US" sz="4000" b="1" dirty="0">
                  <a:solidFill>
                    <a:srgbClr val="FFFFFF"/>
                  </a:solidFill>
                  <a:latin typeface="Mark Pro" panose="020B0504020201010104" pitchFamily="34" charset="0"/>
                </a:rPr>
                <a:t>Introducing LifeCurve™</a:t>
              </a:r>
            </a:p>
          </p:txBody>
        </p:sp>
      </p:grpSp>
    </p:spTree>
    <p:custDataLst>
      <p:tags r:id="rId1"/>
    </p:custDataLst>
    <p:extLst>
      <p:ext uri="{BB962C8B-B14F-4D97-AF65-F5344CB8AC3E}">
        <p14:creationId xmlns:p14="http://schemas.microsoft.com/office/powerpoint/2010/main" val="255971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rot="-10800000">
            <a:off x="-2057400" y="1041318"/>
            <a:ext cx="9979800" cy="1206582"/>
          </a:xfrm>
          <a:custGeom>
            <a:avLst/>
            <a:gdLst/>
            <a:ahLst/>
            <a:cxnLst/>
            <a:rect l="l" t="t" r="r" b="b"/>
            <a:pathLst>
              <a:path w="10703548" h="1206582">
                <a:moveTo>
                  <a:pt x="0" y="0"/>
                </a:moveTo>
                <a:lnTo>
                  <a:pt x="10703548" y="0"/>
                </a:lnTo>
                <a:lnTo>
                  <a:pt x="10703548" y="1206582"/>
                </a:lnTo>
                <a:lnTo>
                  <a:pt x="0" y="12065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dirty="0"/>
          </a:p>
        </p:txBody>
      </p:sp>
      <p:sp>
        <p:nvSpPr>
          <p:cNvPr id="21" name="TextBox 21"/>
          <p:cNvSpPr txBox="1"/>
          <p:nvPr/>
        </p:nvSpPr>
        <p:spPr>
          <a:xfrm>
            <a:off x="685800" y="1214055"/>
            <a:ext cx="7693290" cy="729046"/>
          </a:xfrm>
          <a:prstGeom prst="rect">
            <a:avLst/>
          </a:prstGeom>
        </p:spPr>
        <p:txBody>
          <a:bodyPr lIns="0" tIns="0" rIns="0" bIns="0" rtlCol="0" anchor="t">
            <a:spAutoFit/>
          </a:bodyPr>
          <a:lstStyle/>
          <a:p>
            <a:pPr algn="l">
              <a:lnSpc>
                <a:spcPts val="6299"/>
              </a:lnSpc>
              <a:spcBef>
                <a:spcPct val="0"/>
              </a:spcBef>
            </a:pPr>
            <a:r>
              <a:rPr lang="en-US" sz="4000" b="1" dirty="0">
                <a:solidFill>
                  <a:srgbClr val="FFFFFF"/>
                </a:solidFill>
                <a:latin typeface="Mark Pro" panose="020B0504020201010104" pitchFamily="34" charset="0"/>
              </a:rPr>
              <a:t>Components of LifeCurve™</a:t>
            </a:r>
          </a:p>
        </p:txBody>
      </p:sp>
      <p:grpSp>
        <p:nvGrpSpPr>
          <p:cNvPr id="28" name="Group 27">
            <a:extLst>
              <a:ext uri="{FF2B5EF4-FFF2-40B4-BE49-F238E27FC236}">
                <a16:creationId xmlns:a16="http://schemas.microsoft.com/office/drawing/2014/main" id="{151BA878-64B0-96EB-F602-636BDF5931DD}"/>
              </a:ext>
            </a:extLst>
          </p:cNvPr>
          <p:cNvGrpSpPr/>
          <p:nvPr/>
        </p:nvGrpSpPr>
        <p:grpSpPr>
          <a:xfrm>
            <a:off x="1298498" y="2845080"/>
            <a:ext cx="6012553" cy="6565620"/>
            <a:chOff x="1298498" y="2845080"/>
            <a:chExt cx="6012553" cy="6565620"/>
          </a:xfrm>
        </p:grpSpPr>
        <p:grpSp>
          <p:nvGrpSpPr>
            <p:cNvPr id="22" name="Group 21">
              <a:extLst>
                <a:ext uri="{FF2B5EF4-FFF2-40B4-BE49-F238E27FC236}">
                  <a16:creationId xmlns:a16="http://schemas.microsoft.com/office/drawing/2014/main" id="{78B58F78-A3C2-FA2B-64DC-D41717437505}"/>
                </a:ext>
              </a:extLst>
            </p:cNvPr>
            <p:cNvGrpSpPr/>
            <p:nvPr/>
          </p:nvGrpSpPr>
          <p:grpSpPr>
            <a:xfrm>
              <a:off x="1344346" y="8183683"/>
              <a:ext cx="5966705" cy="1227017"/>
              <a:chOff x="1344346" y="8183683"/>
              <a:chExt cx="5966705" cy="1227017"/>
            </a:xfrm>
          </p:grpSpPr>
          <p:grpSp>
            <p:nvGrpSpPr>
              <p:cNvPr id="11" name="Group 11"/>
              <p:cNvGrpSpPr/>
              <p:nvPr/>
            </p:nvGrpSpPr>
            <p:grpSpPr>
              <a:xfrm>
                <a:off x="1722118" y="8183683"/>
                <a:ext cx="5588933" cy="1227016"/>
                <a:chOff x="114300" y="-38100"/>
                <a:chExt cx="7717651" cy="736600"/>
              </a:xfrm>
            </p:grpSpPr>
            <p:sp>
              <p:nvSpPr>
                <p:cNvPr id="12" name="Freeform 12"/>
                <p:cNvSpPr/>
                <p:nvPr/>
              </p:nvSpPr>
              <p:spPr>
                <a:xfrm>
                  <a:off x="270694" y="0"/>
                  <a:ext cx="7561257" cy="698500"/>
                </a:xfrm>
                <a:prstGeom prst="roundRect">
                  <a:avLst/>
                </a:prstGeom>
                <a:solidFill>
                  <a:srgbClr val="00B6AD"/>
                </a:solidFill>
              </p:spPr>
              <p:txBody>
                <a:bodyPr/>
                <a:lstStyle/>
                <a:p>
                  <a:endParaRPr lang="en-AU" dirty="0"/>
                </a:p>
              </p:txBody>
            </p:sp>
            <p:sp>
              <p:nvSpPr>
                <p:cNvPr id="13" name="TextBox 13"/>
                <p:cNvSpPr txBox="1"/>
                <p:nvPr/>
              </p:nvSpPr>
              <p:spPr>
                <a:xfrm>
                  <a:off x="114300" y="-38100"/>
                  <a:ext cx="7609081" cy="736600"/>
                </a:xfrm>
                <a:prstGeom prst="roundRect">
                  <a:avLst/>
                </a:prstGeom>
              </p:spPr>
              <p:txBody>
                <a:bodyPr lIns="50800" tIns="50800" rIns="50800" bIns="50800" rtlCol="0" anchor="ctr"/>
                <a:lstStyle/>
                <a:p>
                  <a:pPr algn="ctr">
                    <a:lnSpc>
                      <a:spcPts val="3359"/>
                    </a:lnSpc>
                  </a:pPr>
                  <a:endParaRPr dirty="0"/>
                </a:p>
              </p:txBody>
            </p:sp>
          </p:grpSp>
          <p:sp>
            <p:nvSpPr>
              <p:cNvPr id="14" name="Freeform 14"/>
              <p:cNvSpPr/>
              <p:nvPr/>
            </p:nvSpPr>
            <p:spPr>
              <a:xfrm>
                <a:off x="1344346" y="8247150"/>
                <a:ext cx="1163550" cy="1163550"/>
              </a:xfrm>
              <a:custGeom>
                <a:avLst/>
                <a:gdLst/>
                <a:ahLst/>
                <a:cxnLst/>
                <a:rect l="l" t="t" r="r" b="b"/>
                <a:pathLst>
                  <a:path w="1163550" h="1163550">
                    <a:moveTo>
                      <a:pt x="0" y="0"/>
                    </a:moveTo>
                    <a:lnTo>
                      <a:pt x="1163550" y="0"/>
                    </a:lnTo>
                    <a:lnTo>
                      <a:pt x="1163550" y="1163551"/>
                    </a:lnTo>
                    <a:lnTo>
                      <a:pt x="0" y="1163551"/>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AU" dirty="0"/>
              </a:p>
            </p:txBody>
          </p:sp>
          <p:sp>
            <p:nvSpPr>
              <p:cNvPr id="23" name="TextBox 23"/>
              <p:cNvSpPr txBox="1"/>
              <p:nvPr/>
            </p:nvSpPr>
            <p:spPr>
              <a:xfrm>
                <a:off x="2700935" y="8542787"/>
                <a:ext cx="4309465" cy="572273"/>
              </a:xfrm>
              <a:prstGeom prst="rect">
                <a:avLst/>
              </a:prstGeom>
            </p:spPr>
            <p:txBody>
              <a:bodyPr wrap="square" lIns="0" tIns="0" rIns="0" bIns="0" rtlCol="0" anchor="t">
                <a:spAutoFit/>
              </a:bodyPr>
              <a:lstStyle/>
              <a:p>
                <a:pPr marL="0" lvl="0" indent="0" algn="l">
                  <a:lnSpc>
                    <a:spcPts val="4689"/>
                  </a:lnSpc>
                  <a:spcBef>
                    <a:spcPct val="0"/>
                  </a:spcBef>
                </a:pPr>
                <a:r>
                  <a:rPr lang="en-US" sz="3349" u="none" strike="noStrike" dirty="0">
                    <a:solidFill>
                      <a:srgbClr val="FFFFFF"/>
                    </a:solidFill>
                    <a:latin typeface="Poppins Medium"/>
                  </a:rPr>
                  <a:t>Intervention types</a:t>
                </a:r>
              </a:p>
            </p:txBody>
          </p:sp>
          <p:sp>
            <p:nvSpPr>
              <p:cNvPr id="29" name="Freeform 29" descr="Badge 5 with solid fill"/>
              <p:cNvSpPr/>
              <p:nvPr/>
            </p:nvSpPr>
            <p:spPr>
              <a:xfrm>
                <a:off x="1517296" y="8418861"/>
                <a:ext cx="783956" cy="783956"/>
              </a:xfrm>
              <a:custGeom>
                <a:avLst/>
                <a:gdLst/>
                <a:ahLst/>
                <a:cxnLst/>
                <a:rect l="l" t="t" r="r" b="b"/>
                <a:pathLst>
                  <a:path w="783956" h="783956">
                    <a:moveTo>
                      <a:pt x="0" y="0"/>
                    </a:moveTo>
                    <a:lnTo>
                      <a:pt x="783956" y="0"/>
                    </a:lnTo>
                    <a:lnTo>
                      <a:pt x="783956" y="783955"/>
                    </a:lnTo>
                    <a:lnTo>
                      <a:pt x="0" y="7839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dirty="0"/>
              </a:p>
            </p:txBody>
          </p:sp>
        </p:grpSp>
        <p:grpSp>
          <p:nvGrpSpPr>
            <p:cNvPr id="24" name="Group 23">
              <a:extLst>
                <a:ext uri="{FF2B5EF4-FFF2-40B4-BE49-F238E27FC236}">
                  <a16:creationId xmlns:a16="http://schemas.microsoft.com/office/drawing/2014/main" id="{E648BE36-453F-C1F3-18B2-D77551007E97}"/>
                </a:ext>
              </a:extLst>
            </p:cNvPr>
            <p:cNvGrpSpPr/>
            <p:nvPr/>
          </p:nvGrpSpPr>
          <p:grpSpPr>
            <a:xfrm>
              <a:off x="1344346" y="6849018"/>
              <a:ext cx="5966705" cy="1227017"/>
              <a:chOff x="1344346" y="6849018"/>
              <a:chExt cx="5966705" cy="1227017"/>
            </a:xfrm>
          </p:grpSpPr>
          <p:grpSp>
            <p:nvGrpSpPr>
              <p:cNvPr id="34" name="Group 11">
                <a:extLst>
                  <a:ext uri="{FF2B5EF4-FFF2-40B4-BE49-F238E27FC236}">
                    <a16:creationId xmlns:a16="http://schemas.microsoft.com/office/drawing/2014/main" id="{98E58DCA-A9CC-2F21-7D88-4E1C5F5F336D}"/>
                  </a:ext>
                </a:extLst>
              </p:cNvPr>
              <p:cNvGrpSpPr/>
              <p:nvPr/>
            </p:nvGrpSpPr>
            <p:grpSpPr>
              <a:xfrm>
                <a:off x="1722118" y="6849018"/>
                <a:ext cx="5588933" cy="1227016"/>
                <a:chOff x="114300" y="-38100"/>
                <a:chExt cx="7717652" cy="736600"/>
              </a:xfrm>
            </p:grpSpPr>
            <p:sp>
              <p:nvSpPr>
                <p:cNvPr id="35" name="Freeform 12">
                  <a:extLst>
                    <a:ext uri="{FF2B5EF4-FFF2-40B4-BE49-F238E27FC236}">
                      <a16:creationId xmlns:a16="http://schemas.microsoft.com/office/drawing/2014/main" id="{57DA5710-27B1-09E3-79FE-741C6FD7B15B}"/>
                    </a:ext>
                  </a:extLst>
                </p:cNvPr>
                <p:cNvSpPr/>
                <p:nvPr/>
              </p:nvSpPr>
              <p:spPr>
                <a:xfrm>
                  <a:off x="142212" y="0"/>
                  <a:ext cx="7689740" cy="698500"/>
                </a:xfrm>
                <a:prstGeom prst="roundRect">
                  <a:avLst/>
                </a:prstGeom>
                <a:solidFill>
                  <a:srgbClr val="00B6AD"/>
                </a:solidFill>
              </p:spPr>
              <p:txBody>
                <a:bodyPr/>
                <a:lstStyle/>
                <a:p>
                  <a:endParaRPr lang="en-AU" dirty="0"/>
                </a:p>
              </p:txBody>
            </p:sp>
            <p:sp>
              <p:nvSpPr>
                <p:cNvPr id="36" name="TextBox 13">
                  <a:extLst>
                    <a:ext uri="{FF2B5EF4-FFF2-40B4-BE49-F238E27FC236}">
                      <a16:creationId xmlns:a16="http://schemas.microsoft.com/office/drawing/2014/main" id="{A6BDD777-D580-9B2A-9837-6B76CA423E96}"/>
                    </a:ext>
                  </a:extLst>
                </p:cNvPr>
                <p:cNvSpPr txBox="1"/>
                <p:nvPr/>
              </p:nvSpPr>
              <p:spPr>
                <a:xfrm>
                  <a:off x="114300" y="-38100"/>
                  <a:ext cx="7609081" cy="736600"/>
                </a:xfrm>
                <a:prstGeom prst="roundRect">
                  <a:avLst/>
                </a:prstGeom>
              </p:spPr>
              <p:txBody>
                <a:bodyPr lIns="50800" tIns="50800" rIns="50800" bIns="50800" rtlCol="0" anchor="ctr"/>
                <a:lstStyle/>
                <a:p>
                  <a:pPr algn="ctr">
                    <a:lnSpc>
                      <a:spcPts val="3359"/>
                    </a:lnSpc>
                  </a:pPr>
                  <a:endParaRPr dirty="0"/>
                </a:p>
              </p:txBody>
            </p:sp>
          </p:grpSp>
          <p:sp>
            <p:nvSpPr>
              <p:cNvPr id="37" name="Freeform 14">
                <a:extLst>
                  <a:ext uri="{FF2B5EF4-FFF2-40B4-BE49-F238E27FC236}">
                    <a16:creationId xmlns:a16="http://schemas.microsoft.com/office/drawing/2014/main" id="{0413E6ED-247D-F28D-4862-F6855605802E}"/>
                  </a:ext>
                </a:extLst>
              </p:cNvPr>
              <p:cNvSpPr/>
              <p:nvPr/>
            </p:nvSpPr>
            <p:spPr>
              <a:xfrm>
                <a:off x="1344346" y="6912485"/>
                <a:ext cx="1163550" cy="1163550"/>
              </a:xfrm>
              <a:custGeom>
                <a:avLst/>
                <a:gdLst/>
                <a:ahLst/>
                <a:cxnLst/>
                <a:rect l="l" t="t" r="r" b="b"/>
                <a:pathLst>
                  <a:path w="1163550" h="1163550">
                    <a:moveTo>
                      <a:pt x="0" y="0"/>
                    </a:moveTo>
                    <a:lnTo>
                      <a:pt x="1163550" y="0"/>
                    </a:lnTo>
                    <a:lnTo>
                      <a:pt x="1163550" y="1163551"/>
                    </a:lnTo>
                    <a:lnTo>
                      <a:pt x="0" y="1163551"/>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AU" dirty="0"/>
              </a:p>
            </p:txBody>
          </p:sp>
          <p:sp>
            <p:nvSpPr>
              <p:cNvPr id="38" name="TextBox 23">
                <a:extLst>
                  <a:ext uri="{FF2B5EF4-FFF2-40B4-BE49-F238E27FC236}">
                    <a16:creationId xmlns:a16="http://schemas.microsoft.com/office/drawing/2014/main" id="{E853928C-B81D-0755-FE43-3F9E4A34E319}"/>
                  </a:ext>
                </a:extLst>
              </p:cNvPr>
              <p:cNvSpPr txBox="1"/>
              <p:nvPr/>
            </p:nvSpPr>
            <p:spPr>
              <a:xfrm>
                <a:off x="2700935" y="7176389"/>
                <a:ext cx="2709265" cy="572273"/>
              </a:xfrm>
              <a:prstGeom prst="rect">
                <a:avLst/>
              </a:prstGeom>
            </p:spPr>
            <p:txBody>
              <a:bodyPr wrap="square" lIns="0" tIns="0" rIns="0" bIns="0" rtlCol="0" anchor="t">
                <a:spAutoFit/>
              </a:bodyPr>
              <a:lstStyle/>
              <a:p>
                <a:pPr marL="0" lvl="0" indent="0" algn="l">
                  <a:lnSpc>
                    <a:spcPts val="4689"/>
                  </a:lnSpc>
                  <a:spcBef>
                    <a:spcPct val="0"/>
                  </a:spcBef>
                </a:pPr>
                <a:r>
                  <a:rPr lang="en-US" sz="3349" u="none" strike="noStrike" dirty="0">
                    <a:solidFill>
                      <a:srgbClr val="FFFFFF"/>
                    </a:solidFill>
                    <a:latin typeface="Poppins Medium"/>
                  </a:rPr>
                  <a:t>The curves</a:t>
                </a:r>
              </a:p>
            </p:txBody>
          </p:sp>
          <p:sp>
            <p:nvSpPr>
              <p:cNvPr id="39" name="Freeform 29" descr="Badge 4 with solid fill">
                <a:extLst>
                  <a:ext uri="{FF2B5EF4-FFF2-40B4-BE49-F238E27FC236}">
                    <a16:creationId xmlns:a16="http://schemas.microsoft.com/office/drawing/2014/main" id="{6D9541F1-5060-0506-6049-B7A1D9561D89}"/>
                  </a:ext>
                </a:extLst>
              </p:cNvPr>
              <p:cNvSpPr/>
              <p:nvPr/>
            </p:nvSpPr>
            <p:spPr>
              <a:xfrm>
                <a:off x="1517296" y="7084196"/>
                <a:ext cx="783956" cy="783956"/>
              </a:xfrm>
              <a:custGeom>
                <a:avLst/>
                <a:gdLst/>
                <a:ahLst/>
                <a:cxnLst/>
                <a:rect l="l" t="t" r="r" b="b"/>
                <a:pathLst>
                  <a:path w="783956" h="783956">
                    <a:moveTo>
                      <a:pt x="0" y="0"/>
                    </a:moveTo>
                    <a:lnTo>
                      <a:pt x="783956" y="0"/>
                    </a:lnTo>
                    <a:lnTo>
                      <a:pt x="783956" y="783955"/>
                    </a:lnTo>
                    <a:lnTo>
                      <a:pt x="0" y="78395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AU" dirty="0"/>
              </a:p>
            </p:txBody>
          </p:sp>
        </p:grpSp>
        <p:grpSp>
          <p:nvGrpSpPr>
            <p:cNvPr id="25" name="Group 24">
              <a:extLst>
                <a:ext uri="{FF2B5EF4-FFF2-40B4-BE49-F238E27FC236}">
                  <a16:creationId xmlns:a16="http://schemas.microsoft.com/office/drawing/2014/main" id="{39B07B4C-9EB9-601B-FB7F-50A3E3B9492A}"/>
                </a:ext>
              </a:extLst>
            </p:cNvPr>
            <p:cNvGrpSpPr/>
            <p:nvPr/>
          </p:nvGrpSpPr>
          <p:grpSpPr>
            <a:xfrm>
              <a:off x="1344346" y="5536267"/>
              <a:ext cx="5966704" cy="1227017"/>
              <a:chOff x="1344346" y="5536267"/>
              <a:chExt cx="5966704" cy="1227017"/>
            </a:xfrm>
          </p:grpSpPr>
          <p:grpSp>
            <p:nvGrpSpPr>
              <p:cNvPr id="40" name="Group 11">
                <a:extLst>
                  <a:ext uri="{FF2B5EF4-FFF2-40B4-BE49-F238E27FC236}">
                    <a16:creationId xmlns:a16="http://schemas.microsoft.com/office/drawing/2014/main" id="{28AAAC24-36D9-69FC-E21C-6A48EE691B94}"/>
                  </a:ext>
                </a:extLst>
              </p:cNvPr>
              <p:cNvGrpSpPr/>
              <p:nvPr/>
            </p:nvGrpSpPr>
            <p:grpSpPr>
              <a:xfrm>
                <a:off x="1722118" y="5536267"/>
                <a:ext cx="5588932" cy="1227016"/>
                <a:chOff x="114300" y="-38100"/>
                <a:chExt cx="7717650" cy="736600"/>
              </a:xfrm>
            </p:grpSpPr>
            <p:sp>
              <p:nvSpPr>
                <p:cNvPr id="41" name="Freeform 12">
                  <a:extLst>
                    <a:ext uri="{FF2B5EF4-FFF2-40B4-BE49-F238E27FC236}">
                      <a16:creationId xmlns:a16="http://schemas.microsoft.com/office/drawing/2014/main" id="{BA7CB854-DF10-0FBA-DA8E-6E42B319A08F}"/>
                    </a:ext>
                  </a:extLst>
                </p:cNvPr>
                <p:cNvSpPr/>
                <p:nvPr/>
              </p:nvSpPr>
              <p:spPr>
                <a:xfrm>
                  <a:off x="142212" y="0"/>
                  <a:ext cx="7689738" cy="698500"/>
                </a:xfrm>
                <a:prstGeom prst="roundRect">
                  <a:avLst/>
                </a:prstGeom>
                <a:solidFill>
                  <a:srgbClr val="00B6AD"/>
                </a:solidFill>
              </p:spPr>
              <p:txBody>
                <a:bodyPr/>
                <a:lstStyle/>
                <a:p>
                  <a:endParaRPr lang="en-AU" dirty="0"/>
                </a:p>
              </p:txBody>
            </p:sp>
            <p:sp>
              <p:nvSpPr>
                <p:cNvPr id="42" name="TextBox 13">
                  <a:extLst>
                    <a:ext uri="{FF2B5EF4-FFF2-40B4-BE49-F238E27FC236}">
                      <a16:creationId xmlns:a16="http://schemas.microsoft.com/office/drawing/2014/main" id="{9AD84752-FD05-0F47-B406-7D63A9D55431}"/>
                    </a:ext>
                  </a:extLst>
                </p:cNvPr>
                <p:cNvSpPr txBox="1"/>
                <p:nvPr/>
              </p:nvSpPr>
              <p:spPr>
                <a:xfrm>
                  <a:off x="114300" y="-38100"/>
                  <a:ext cx="7609081" cy="736600"/>
                </a:xfrm>
                <a:prstGeom prst="roundRect">
                  <a:avLst/>
                </a:prstGeom>
              </p:spPr>
              <p:txBody>
                <a:bodyPr lIns="50800" tIns="50800" rIns="50800" bIns="50800" rtlCol="0" anchor="ctr"/>
                <a:lstStyle/>
                <a:p>
                  <a:pPr algn="ctr">
                    <a:lnSpc>
                      <a:spcPts val="3359"/>
                    </a:lnSpc>
                  </a:pPr>
                  <a:endParaRPr dirty="0"/>
                </a:p>
              </p:txBody>
            </p:sp>
          </p:grpSp>
          <p:sp>
            <p:nvSpPr>
              <p:cNvPr id="43" name="Freeform 14">
                <a:extLst>
                  <a:ext uri="{FF2B5EF4-FFF2-40B4-BE49-F238E27FC236}">
                    <a16:creationId xmlns:a16="http://schemas.microsoft.com/office/drawing/2014/main" id="{EF9DD9D7-BBC9-129F-28E0-97972A234484}"/>
                  </a:ext>
                </a:extLst>
              </p:cNvPr>
              <p:cNvSpPr/>
              <p:nvPr/>
            </p:nvSpPr>
            <p:spPr>
              <a:xfrm>
                <a:off x="1344346" y="5599734"/>
                <a:ext cx="1163550" cy="1163550"/>
              </a:xfrm>
              <a:custGeom>
                <a:avLst/>
                <a:gdLst/>
                <a:ahLst/>
                <a:cxnLst/>
                <a:rect l="l" t="t" r="r" b="b"/>
                <a:pathLst>
                  <a:path w="1163550" h="1163550">
                    <a:moveTo>
                      <a:pt x="0" y="0"/>
                    </a:moveTo>
                    <a:lnTo>
                      <a:pt x="1163550" y="0"/>
                    </a:lnTo>
                    <a:lnTo>
                      <a:pt x="1163550" y="1163551"/>
                    </a:lnTo>
                    <a:lnTo>
                      <a:pt x="0" y="1163551"/>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AU" dirty="0"/>
              </a:p>
            </p:txBody>
          </p:sp>
          <p:sp>
            <p:nvSpPr>
              <p:cNvPr id="44" name="TextBox 23">
                <a:extLst>
                  <a:ext uri="{FF2B5EF4-FFF2-40B4-BE49-F238E27FC236}">
                    <a16:creationId xmlns:a16="http://schemas.microsoft.com/office/drawing/2014/main" id="{18A96737-CF43-A1A4-377A-4B7D6BD6245A}"/>
                  </a:ext>
                </a:extLst>
              </p:cNvPr>
              <p:cNvSpPr txBox="1"/>
              <p:nvPr/>
            </p:nvSpPr>
            <p:spPr>
              <a:xfrm>
                <a:off x="2700935" y="5895371"/>
                <a:ext cx="4485643" cy="572273"/>
              </a:xfrm>
              <a:prstGeom prst="rect">
                <a:avLst/>
              </a:prstGeom>
            </p:spPr>
            <p:txBody>
              <a:bodyPr wrap="square" lIns="0" tIns="0" rIns="0" bIns="0" rtlCol="0" anchor="t">
                <a:spAutoFit/>
              </a:bodyPr>
              <a:lstStyle/>
              <a:p>
                <a:pPr marL="0" lvl="0" indent="0" algn="l">
                  <a:lnSpc>
                    <a:spcPts val="4689"/>
                  </a:lnSpc>
                  <a:spcBef>
                    <a:spcPct val="0"/>
                  </a:spcBef>
                </a:pPr>
                <a:r>
                  <a:rPr lang="en-US" sz="3349" u="none" strike="noStrike" dirty="0">
                    <a:solidFill>
                      <a:srgbClr val="FFFFFF"/>
                    </a:solidFill>
                    <a:latin typeface="Poppins Medium"/>
                  </a:rPr>
                  <a:t>The red dotted line</a:t>
                </a:r>
              </a:p>
            </p:txBody>
          </p:sp>
          <p:sp>
            <p:nvSpPr>
              <p:cNvPr id="45" name="Freeform 29" descr="Badge 3 with solid fill">
                <a:extLst>
                  <a:ext uri="{FF2B5EF4-FFF2-40B4-BE49-F238E27FC236}">
                    <a16:creationId xmlns:a16="http://schemas.microsoft.com/office/drawing/2014/main" id="{243F7013-E48C-ABC6-9BF4-55FDBB820BF5}"/>
                  </a:ext>
                </a:extLst>
              </p:cNvPr>
              <p:cNvSpPr/>
              <p:nvPr/>
            </p:nvSpPr>
            <p:spPr>
              <a:xfrm>
                <a:off x="1517296" y="5771445"/>
                <a:ext cx="783956" cy="783956"/>
              </a:xfrm>
              <a:custGeom>
                <a:avLst/>
                <a:gdLst/>
                <a:ahLst/>
                <a:cxnLst/>
                <a:rect l="l" t="t" r="r" b="b"/>
                <a:pathLst>
                  <a:path w="783956" h="783956">
                    <a:moveTo>
                      <a:pt x="0" y="0"/>
                    </a:moveTo>
                    <a:lnTo>
                      <a:pt x="783956" y="0"/>
                    </a:lnTo>
                    <a:lnTo>
                      <a:pt x="783956" y="783955"/>
                    </a:lnTo>
                    <a:lnTo>
                      <a:pt x="0" y="78395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AU" dirty="0"/>
              </a:p>
            </p:txBody>
          </p:sp>
        </p:grpSp>
        <p:grpSp>
          <p:nvGrpSpPr>
            <p:cNvPr id="26" name="Group 25">
              <a:extLst>
                <a:ext uri="{FF2B5EF4-FFF2-40B4-BE49-F238E27FC236}">
                  <a16:creationId xmlns:a16="http://schemas.microsoft.com/office/drawing/2014/main" id="{870972A4-F5E6-05D7-15EB-BFD096FF9F07}"/>
                </a:ext>
              </a:extLst>
            </p:cNvPr>
            <p:cNvGrpSpPr/>
            <p:nvPr/>
          </p:nvGrpSpPr>
          <p:grpSpPr>
            <a:xfrm>
              <a:off x="1298498" y="4197711"/>
              <a:ext cx="6012552" cy="1227017"/>
              <a:chOff x="1298498" y="4197711"/>
              <a:chExt cx="6012552" cy="1227017"/>
            </a:xfrm>
          </p:grpSpPr>
          <p:grpSp>
            <p:nvGrpSpPr>
              <p:cNvPr id="46" name="Group 11">
                <a:extLst>
                  <a:ext uri="{FF2B5EF4-FFF2-40B4-BE49-F238E27FC236}">
                    <a16:creationId xmlns:a16="http://schemas.microsoft.com/office/drawing/2014/main" id="{7F468C65-3785-C9B9-1810-2587D9354733}"/>
                  </a:ext>
                </a:extLst>
              </p:cNvPr>
              <p:cNvGrpSpPr/>
              <p:nvPr/>
            </p:nvGrpSpPr>
            <p:grpSpPr>
              <a:xfrm>
                <a:off x="1676270" y="4197711"/>
                <a:ext cx="5634780" cy="1227016"/>
                <a:chOff x="114300" y="-38100"/>
                <a:chExt cx="7780961" cy="736600"/>
              </a:xfrm>
            </p:grpSpPr>
            <p:sp>
              <p:nvSpPr>
                <p:cNvPr id="47" name="Freeform 12">
                  <a:extLst>
                    <a:ext uri="{FF2B5EF4-FFF2-40B4-BE49-F238E27FC236}">
                      <a16:creationId xmlns:a16="http://schemas.microsoft.com/office/drawing/2014/main" id="{CFA70808-4C0C-D023-7A99-29B9A5CC6D40}"/>
                    </a:ext>
                  </a:extLst>
                </p:cNvPr>
                <p:cNvSpPr/>
                <p:nvPr/>
              </p:nvSpPr>
              <p:spPr>
                <a:xfrm>
                  <a:off x="205522" y="0"/>
                  <a:ext cx="7689739" cy="698500"/>
                </a:xfrm>
                <a:prstGeom prst="roundRect">
                  <a:avLst/>
                </a:prstGeom>
                <a:solidFill>
                  <a:srgbClr val="00B6AD"/>
                </a:solidFill>
              </p:spPr>
              <p:txBody>
                <a:bodyPr/>
                <a:lstStyle/>
                <a:p>
                  <a:endParaRPr lang="en-AU" dirty="0"/>
                </a:p>
              </p:txBody>
            </p:sp>
            <p:sp>
              <p:nvSpPr>
                <p:cNvPr id="48" name="TextBox 13">
                  <a:extLst>
                    <a:ext uri="{FF2B5EF4-FFF2-40B4-BE49-F238E27FC236}">
                      <a16:creationId xmlns:a16="http://schemas.microsoft.com/office/drawing/2014/main" id="{FCFD1D29-D695-5F4A-5946-E7CF82694D7A}"/>
                    </a:ext>
                  </a:extLst>
                </p:cNvPr>
                <p:cNvSpPr txBox="1"/>
                <p:nvPr/>
              </p:nvSpPr>
              <p:spPr>
                <a:xfrm>
                  <a:off x="114300" y="-38100"/>
                  <a:ext cx="7609081" cy="736600"/>
                </a:xfrm>
                <a:prstGeom prst="roundRect">
                  <a:avLst/>
                </a:prstGeom>
              </p:spPr>
              <p:txBody>
                <a:bodyPr lIns="50800" tIns="50800" rIns="50800" bIns="50800" rtlCol="0" anchor="ctr"/>
                <a:lstStyle/>
                <a:p>
                  <a:pPr algn="ctr">
                    <a:lnSpc>
                      <a:spcPts val="3359"/>
                    </a:lnSpc>
                  </a:pPr>
                  <a:endParaRPr dirty="0"/>
                </a:p>
              </p:txBody>
            </p:sp>
          </p:grpSp>
          <p:sp>
            <p:nvSpPr>
              <p:cNvPr id="49" name="Freeform 14">
                <a:extLst>
                  <a:ext uri="{FF2B5EF4-FFF2-40B4-BE49-F238E27FC236}">
                    <a16:creationId xmlns:a16="http://schemas.microsoft.com/office/drawing/2014/main" id="{10A7029A-860C-8E28-2A1C-C52E7A9E276A}"/>
                  </a:ext>
                </a:extLst>
              </p:cNvPr>
              <p:cNvSpPr/>
              <p:nvPr/>
            </p:nvSpPr>
            <p:spPr>
              <a:xfrm>
                <a:off x="1298498" y="4261178"/>
                <a:ext cx="1163550" cy="1163550"/>
              </a:xfrm>
              <a:custGeom>
                <a:avLst/>
                <a:gdLst/>
                <a:ahLst/>
                <a:cxnLst/>
                <a:rect l="l" t="t" r="r" b="b"/>
                <a:pathLst>
                  <a:path w="1163550" h="1163550">
                    <a:moveTo>
                      <a:pt x="0" y="0"/>
                    </a:moveTo>
                    <a:lnTo>
                      <a:pt x="1163550" y="0"/>
                    </a:lnTo>
                    <a:lnTo>
                      <a:pt x="1163550" y="1163551"/>
                    </a:lnTo>
                    <a:lnTo>
                      <a:pt x="0" y="1163551"/>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AU" dirty="0"/>
              </a:p>
            </p:txBody>
          </p:sp>
          <p:sp>
            <p:nvSpPr>
              <p:cNvPr id="50" name="TextBox 23">
                <a:extLst>
                  <a:ext uri="{FF2B5EF4-FFF2-40B4-BE49-F238E27FC236}">
                    <a16:creationId xmlns:a16="http://schemas.microsoft.com/office/drawing/2014/main" id="{05AEADA8-F533-E153-6B51-2843AD7563FD}"/>
                  </a:ext>
                </a:extLst>
              </p:cNvPr>
              <p:cNvSpPr txBox="1"/>
              <p:nvPr/>
            </p:nvSpPr>
            <p:spPr>
              <a:xfrm>
                <a:off x="2701929" y="4556815"/>
                <a:ext cx="4447723" cy="572273"/>
              </a:xfrm>
              <a:prstGeom prst="rect">
                <a:avLst/>
              </a:prstGeom>
            </p:spPr>
            <p:txBody>
              <a:bodyPr wrap="square" lIns="0" tIns="0" rIns="0" bIns="0" rtlCol="0" anchor="t">
                <a:spAutoFit/>
              </a:bodyPr>
              <a:lstStyle/>
              <a:p>
                <a:pPr marL="0" lvl="0" indent="0" algn="l">
                  <a:lnSpc>
                    <a:spcPts val="4689"/>
                  </a:lnSpc>
                  <a:spcBef>
                    <a:spcPct val="0"/>
                  </a:spcBef>
                </a:pPr>
                <a:r>
                  <a:rPr lang="en-US" sz="3349" u="none" strike="noStrike" dirty="0">
                    <a:solidFill>
                      <a:srgbClr val="FFFFFF"/>
                    </a:solidFill>
                    <a:latin typeface="Poppins Medium"/>
                  </a:rPr>
                  <a:t>The horizontal axis</a:t>
                </a:r>
              </a:p>
            </p:txBody>
          </p:sp>
          <p:sp>
            <p:nvSpPr>
              <p:cNvPr id="51" name="Freeform 29" descr="Badge with solid fill">
                <a:extLst>
                  <a:ext uri="{FF2B5EF4-FFF2-40B4-BE49-F238E27FC236}">
                    <a16:creationId xmlns:a16="http://schemas.microsoft.com/office/drawing/2014/main" id="{3A3B85A4-C259-4CBF-6EA0-1FD819172AC4}"/>
                  </a:ext>
                </a:extLst>
              </p:cNvPr>
              <p:cNvSpPr/>
              <p:nvPr/>
            </p:nvSpPr>
            <p:spPr>
              <a:xfrm>
                <a:off x="1471448" y="4432889"/>
                <a:ext cx="783956" cy="783956"/>
              </a:xfrm>
              <a:custGeom>
                <a:avLst/>
                <a:gdLst/>
                <a:ahLst/>
                <a:cxnLst/>
                <a:rect l="l" t="t" r="r" b="b"/>
                <a:pathLst>
                  <a:path w="783956" h="783956">
                    <a:moveTo>
                      <a:pt x="0" y="0"/>
                    </a:moveTo>
                    <a:lnTo>
                      <a:pt x="783956" y="0"/>
                    </a:lnTo>
                    <a:lnTo>
                      <a:pt x="783956" y="783955"/>
                    </a:lnTo>
                    <a:lnTo>
                      <a:pt x="0" y="78395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AU" dirty="0">
                  <a:highlight>
                    <a:srgbClr val="00FF00"/>
                  </a:highlight>
                </a:endParaRPr>
              </a:p>
            </p:txBody>
          </p:sp>
        </p:grpSp>
        <p:grpSp>
          <p:nvGrpSpPr>
            <p:cNvPr id="27" name="Group 26">
              <a:extLst>
                <a:ext uri="{FF2B5EF4-FFF2-40B4-BE49-F238E27FC236}">
                  <a16:creationId xmlns:a16="http://schemas.microsoft.com/office/drawing/2014/main" id="{923F3869-51A6-E2A8-66F8-E0FF75E177FD}"/>
                </a:ext>
              </a:extLst>
            </p:cNvPr>
            <p:cNvGrpSpPr/>
            <p:nvPr/>
          </p:nvGrpSpPr>
          <p:grpSpPr>
            <a:xfrm>
              <a:off x="1298498" y="2845080"/>
              <a:ext cx="6012552" cy="1227016"/>
              <a:chOff x="1298498" y="2845080"/>
              <a:chExt cx="6012552" cy="1227016"/>
            </a:xfrm>
          </p:grpSpPr>
          <p:grpSp>
            <p:nvGrpSpPr>
              <p:cNvPr id="2" name="Group 11">
                <a:extLst>
                  <a:ext uri="{FF2B5EF4-FFF2-40B4-BE49-F238E27FC236}">
                    <a16:creationId xmlns:a16="http://schemas.microsoft.com/office/drawing/2014/main" id="{81F41E9E-41D1-5E65-5FFD-9008F91B82B8}"/>
                  </a:ext>
                </a:extLst>
              </p:cNvPr>
              <p:cNvGrpSpPr/>
              <p:nvPr/>
            </p:nvGrpSpPr>
            <p:grpSpPr>
              <a:xfrm>
                <a:off x="1639344" y="2845080"/>
                <a:ext cx="5671706" cy="1227016"/>
                <a:chOff x="114300" y="-38100"/>
                <a:chExt cx="7831952" cy="736600"/>
              </a:xfrm>
            </p:grpSpPr>
            <p:sp>
              <p:nvSpPr>
                <p:cNvPr id="5" name="Freeform 12">
                  <a:extLst>
                    <a:ext uri="{FF2B5EF4-FFF2-40B4-BE49-F238E27FC236}">
                      <a16:creationId xmlns:a16="http://schemas.microsoft.com/office/drawing/2014/main" id="{7CB0280A-DF74-52AB-8FC2-A8490578F653}"/>
                    </a:ext>
                  </a:extLst>
                </p:cNvPr>
                <p:cNvSpPr/>
                <p:nvPr/>
              </p:nvSpPr>
              <p:spPr>
                <a:xfrm>
                  <a:off x="145560" y="-3375"/>
                  <a:ext cx="7800692" cy="699482"/>
                </a:xfrm>
                <a:prstGeom prst="roundRect">
                  <a:avLst/>
                </a:prstGeom>
                <a:solidFill>
                  <a:srgbClr val="00B6AD"/>
                </a:solidFill>
              </p:spPr>
              <p:txBody>
                <a:bodyPr/>
                <a:lstStyle/>
                <a:p>
                  <a:endParaRPr lang="en-AU" dirty="0"/>
                </a:p>
              </p:txBody>
            </p:sp>
            <p:sp>
              <p:nvSpPr>
                <p:cNvPr id="6" name="TextBox 13">
                  <a:extLst>
                    <a:ext uri="{FF2B5EF4-FFF2-40B4-BE49-F238E27FC236}">
                      <a16:creationId xmlns:a16="http://schemas.microsoft.com/office/drawing/2014/main" id="{634FBA7E-CCC4-2A81-A850-88624A98C5C4}"/>
                    </a:ext>
                  </a:extLst>
                </p:cNvPr>
                <p:cNvSpPr txBox="1"/>
                <p:nvPr/>
              </p:nvSpPr>
              <p:spPr>
                <a:xfrm>
                  <a:off x="114300" y="-38100"/>
                  <a:ext cx="7609081" cy="736600"/>
                </a:xfrm>
                <a:prstGeom prst="roundRect">
                  <a:avLst/>
                </a:prstGeom>
              </p:spPr>
              <p:txBody>
                <a:bodyPr lIns="50800" tIns="50800" rIns="50800" bIns="50800" rtlCol="0" anchor="ctr"/>
                <a:lstStyle/>
                <a:p>
                  <a:pPr algn="ctr">
                    <a:lnSpc>
                      <a:spcPts val="3359"/>
                    </a:lnSpc>
                  </a:pPr>
                  <a:endParaRPr dirty="0"/>
                </a:p>
              </p:txBody>
            </p:sp>
          </p:grpSp>
          <p:sp>
            <p:nvSpPr>
              <p:cNvPr id="7" name="Freeform 14">
                <a:extLst>
                  <a:ext uri="{FF2B5EF4-FFF2-40B4-BE49-F238E27FC236}">
                    <a16:creationId xmlns:a16="http://schemas.microsoft.com/office/drawing/2014/main" id="{46309E47-C5A0-C2B9-D6BF-6A2890A14BDB}"/>
                  </a:ext>
                </a:extLst>
              </p:cNvPr>
              <p:cNvSpPr/>
              <p:nvPr/>
            </p:nvSpPr>
            <p:spPr>
              <a:xfrm>
                <a:off x="1298498" y="2904560"/>
                <a:ext cx="1163550" cy="1163550"/>
              </a:xfrm>
              <a:custGeom>
                <a:avLst/>
                <a:gdLst/>
                <a:ahLst/>
                <a:cxnLst/>
                <a:rect l="l" t="t" r="r" b="b"/>
                <a:pathLst>
                  <a:path w="1163550" h="1163550">
                    <a:moveTo>
                      <a:pt x="0" y="0"/>
                    </a:moveTo>
                    <a:lnTo>
                      <a:pt x="1163550" y="0"/>
                    </a:lnTo>
                    <a:lnTo>
                      <a:pt x="1163550" y="1163551"/>
                    </a:lnTo>
                    <a:lnTo>
                      <a:pt x="0" y="1163551"/>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AU" dirty="0"/>
              </a:p>
            </p:txBody>
          </p:sp>
          <p:sp>
            <p:nvSpPr>
              <p:cNvPr id="16" name="Freeform 29" descr="Badge 1 with solid fill">
                <a:extLst>
                  <a:ext uri="{FF2B5EF4-FFF2-40B4-BE49-F238E27FC236}">
                    <a16:creationId xmlns:a16="http://schemas.microsoft.com/office/drawing/2014/main" id="{C8612232-D9BF-1FA4-D862-28335C6A9DC6}"/>
                  </a:ext>
                </a:extLst>
              </p:cNvPr>
              <p:cNvSpPr/>
              <p:nvPr/>
            </p:nvSpPr>
            <p:spPr>
              <a:xfrm>
                <a:off x="1469890" y="3094357"/>
                <a:ext cx="783956" cy="783956"/>
              </a:xfrm>
              <a:custGeom>
                <a:avLst/>
                <a:gdLst/>
                <a:ahLst/>
                <a:cxnLst/>
                <a:rect l="l" t="t" r="r" b="b"/>
                <a:pathLst>
                  <a:path w="783956" h="783956">
                    <a:moveTo>
                      <a:pt x="0" y="0"/>
                    </a:moveTo>
                    <a:lnTo>
                      <a:pt x="783956" y="0"/>
                    </a:lnTo>
                    <a:lnTo>
                      <a:pt x="783956" y="783955"/>
                    </a:lnTo>
                    <a:lnTo>
                      <a:pt x="0" y="78395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AU" dirty="0"/>
              </a:p>
            </p:txBody>
          </p:sp>
          <p:sp>
            <p:nvSpPr>
              <p:cNvPr id="17" name="TextBox 23">
                <a:extLst>
                  <a:ext uri="{FF2B5EF4-FFF2-40B4-BE49-F238E27FC236}">
                    <a16:creationId xmlns:a16="http://schemas.microsoft.com/office/drawing/2014/main" id="{DA7436CA-6585-5E10-02CF-BB67C0762F93}"/>
                  </a:ext>
                </a:extLst>
              </p:cNvPr>
              <p:cNvSpPr txBox="1"/>
              <p:nvPr/>
            </p:nvSpPr>
            <p:spPr>
              <a:xfrm>
                <a:off x="2700935" y="3172451"/>
                <a:ext cx="4448717" cy="572273"/>
              </a:xfrm>
              <a:prstGeom prst="rect">
                <a:avLst/>
              </a:prstGeom>
            </p:spPr>
            <p:txBody>
              <a:bodyPr wrap="square" lIns="0" tIns="0" rIns="0" bIns="0" rtlCol="0" anchor="t">
                <a:spAutoFit/>
              </a:bodyPr>
              <a:lstStyle/>
              <a:p>
                <a:pPr marL="0" lvl="0" indent="0" algn="l">
                  <a:lnSpc>
                    <a:spcPts val="4689"/>
                  </a:lnSpc>
                  <a:spcBef>
                    <a:spcPct val="0"/>
                  </a:spcBef>
                </a:pPr>
                <a:r>
                  <a:rPr lang="en-US" sz="3349" u="none" strike="noStrike" dirty="0">
                    <a:solidFill>
                      <a:srgbClr val="FFFFFF"/>
                    </a:solidFill>
                    <a:latin typeface="Poppins Medium"/>
                  </a:rPr>
                  <a:t>The vertical axis</a:t>
                </a:r>
              </a:p>
            </p:txBody>
          </p:sp>
        </p:grpSp>
      </p:grpSp>
      <p:pic>
        <p:nvPicPr>
          <p:cNvPr id="19" name="Picture 18" descr="A picture of the LifeCurve, a tool for showcasing age-related functional losses. ">
            <a:extLst>
              <a:ext uri="{FF2B5EF4-FFF2-40B4-BE49-F238E27FC236}">
                <a16:creationId xmlns:a16="http://schemas.microsoft.com/office/drawing/2014/main" id="{BB60AAEF-0593-038C-871F-59FB2DC5C3E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22400" y="2904560"/>
            <a:ext cx="9956798" cy="6019799"/>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769A5-9545-B75D-FFB2-77CEC315205F}"/>
            </a:ext>
          </a:extLst>
        </p:cNvPr>
        <p:cNvGrpSpPr/>
        <p:nvPr/>
      </p:nvGrpSpPr>
      <p:grpSpPr>
        <a:xfrm>
          <a:off x="0" y="0"/>
          <a:ext cx="0" cy="0"/>
          <a:chOff x="0" y="0"/>
          <a:chExt cx="0" cy="0"/>
        </a:xfrm>
      </p:grpSpPr>
      <p:sp>
        <p:nvSpPr>
          <p:cNvPr id="20" name="Freeform 20">
            <a:extLst>
              <a:ext uri="{FF2B5EF4-FFF2-40B4-BE49-F238E27FC236}">
                <a16:creationId xmlns:a16="http://schemas.microsoft.com/office/drawing/2014/main" id="{F5508257-607B-D658-8E95-5976959F3C4F}"/>
              </a:ext>
            </a:extLst>
          </p:cNvPr>
          <p:cNvSpPr/>
          <p:nvPr/>
        </p:nvSpPr>
        <p:spPr>
          <a:xfrm rot="-10800000">
            <a:off x="-2057400" y="1041318"/>
            <a:ext cx="7467600" cy="1206582"/>
          </a:xfrm>
          <a:custGeom>
            <a:avLst/>
            <a:gdLst/>
            <a:ahLst/>
            <a:cxnLst/>
            <a:rect l="l" t="t" r="r" b="b"/>
            <a:pathLst>
              <a:path w="10703548" h="1206582">
                <a:moveTo>
                  <a:pt x="0" y="0"/>
                </a:moveTo>
                <a:lnTo>
                  <a:pt x="10703548" y="0"/>
                </a:lnTo>
                <a:lnTo>
                  <a:pt x="10703548" y="1206582"/>
                </a:lnTo>
                <a:lnTo>
                  <a:pt x="0" y="12065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AU" dirty="0"/>
          </a:p>
        </p:txBody>
      </p:sp>
      <p:sp>
        <p:nvSpPr>
          <p:cNvPr id="21" name="TextBox 21">
            <a:extLst>
              <a:ext uri="{FF2B5EF4-FFF2-40B4-BE49-F238E27FC236}">
                <a16:creationId xmlns:a16="http://schemas.microsoft.com/office/drawing/2014/main" id="{7CF135D6-D021-5C7A-C7F4-EFBDCAB50016}"/>
              </a:ext>
            </a:extLst>
          </p:cNvPr>
          <p:cNvSpPr txBox="1"/>
          <p:nvPr/>
        </p:nvSpPr>
        <p:spPr>
          <a:xfrm>
            <a:off x="685800" y="1214055"/>
            <a:ext cx="7693290" cy="729046"/>
          </a:xfrm>
          <a:prstGeom prst="rect">
            <a:avLst/>
          </a:prstGeom>
        </p:spPr>
        <p:txBody>
          <a:bodyPr lIns="0" tIns="0" rIns="0" bIns="0" rtlCol="0" anchor="t">
            <a:spAutoFit/>
          </a:bodyPr>
          <a:lstStyle/>
          <a:p>
            <a:pPr algn="l">
              <a:lnSpc>
                <a:spcPts val="6299"/>
              </a:lnSpc>
              <a:spcBef>
                <a:spcPct val="0"/>
              </a:spcBef>
            </a:pPr>
            <a:r>
              <a:rPr lang="en-US" sz="4000" b="1" dirty="0">
                <a:solidFill>
                  <a:srgbClr val="FFFFFF"/>
                </a:solidFill>
                <a:latin typeface="Mark Pro" panose="020B0504020201010104" pitchFamily="34" charset="0"/>
              </a:rPr>
              <a:t>The vertical axis</a:t>
            </a:r>
          </a:p>
        </p:txBody>
      </p:sp>
      <p:sp>
        <p:nvSpPr>
          <p:cNvPr id="23" name="TextBox 23">
            <a:extLst>
              <a:ext uri="{FF2B5EF4-FFF2-40B4-BE49-F238E27FC236}">
                <a16:creationId xmlns:a16="http://schemas.microsoft.com/office/drawing/2014/main" id="{D0943F55-C0EB-972F-4E6E-052A49C27BCD}"/>
              </a:ext>
            </a:extLst>
          </p:cNvPr>
          <p:cNvSpPr txBox="1"/>
          <p:nvPr/>
        </p:nvSpPr>
        <p:spPr>
          <a:xfrm>
            <a:off x="2700935" y="8462446"/>
            <a:ext cx="2709265" cy="572273"/>
          </a:xfrm>
          <a:prstGeom prst="rect">
            <a:avLst/>
          </a:prstGeom>
        </p:spPr>
        <p:txBody>
          <a:bodyPr wrap="square" lIns="0" tIns="0" rIns="0" bIns="0" rtlCol="0" anchor="t">
            <a:spAutoFit/>
          </a:bodyPr>
          <a:lstStyle/>
          <a:p>
            <a:pPr marL="0" lvl="0" indent="0" algn="l">
              <a:lnSpc>
                <a:spcPts val="4689"/>
              </a:lnSpc>
              <a:spcBef>
                <a:spcPct val="0"/>
              </a:spcBef>
            </a:pPr>
            <a:r>
              <a:rPr lang="en-US" sz="3349" u="none" strike="noStrike" dirty="0">
                <a:solidFill>
                  <a:srgbClr val="FFFFFF"/>
                </a:solidFill>
                <a:latin typeface="Poppins Medium"/>
              </a:rPr>
              <a:t>Bullet point</a:t>
            </a:r>
          </a:p>
        </p:txBody>
      </p:sp>
      <p:sp>
        <p:nvSpPr>
          <p:cNvPr id="38" name="TextBox 23">
            <a:extLst>
              <a:ext uri="{FF2B5EF4-FFF2-40B4-BE49-F238E27FC236}">
                <a16:creationId xmlns:a16="http://schemas.microsoft.com/office/drawing/2014/main" id="{E4D98794-F021-3E8A-EB63-41D0A81FB9B8}"/>
              </a:ext>
            </a:extLst>
          </p:cNvPr>
          <p:cNvSpPr txBox="1"/>
          <p:nvPr/>
        </p:nvSpPr>
        <p:spPr>
          <a:xfrm>
            <a:off x="2700935" y="7127781"/>
            <a:ext cx="2709265" cy="572273"/>
          </a:xfrm>
          <a:prstGeom prst="rect">
            <a:avLst/>
          </a:prstGeom>
        </p:spPr>
        <p:txBody>
          <a:bodyPr wrap="square" lIns="0" tIns="0" rIns="0" bIns="0" rtlCol="0" anchor="t">
            <a:spAutoFit/>
          </a:bodyPr>
          <a:lstStyle/>
          <a:p>
            <a:pPr marL="0" lvl="0" indent="0" algn="l">
              <a:lnSpc>
                <a:spcPts val="4689"/>
              </a:lnSpc>
              <a:spcBef>
                <a:spcPct val="0"/>
              </a:spcBef>
            </a:pPr>
            <a:r>
              <a:rPr lang="en-US" sz="3349" u="none" strike="noStrike" dirty="0">
                <a:solidFill>
                  <a:srgbClr val="FFFFFF"/>
                </a:solidFill>
                <a:latin typeface="Poppins Medium"/>
              </a:rPr>
              <a:t>Bullet point</a:t>
            </a:r>
          </a:p>
        </p:txBody>
      </p:sp>
      <p:sp>
        <p:nvSpPr>
          <p:cNvPr id="39" name="Freeform 29">
            <a:extLst>
              <a:ext uri="{FF2B5EF4-FFF2-40B4-BE49-F238E27FC236}">
                <a16:creationId xmlns:a16="http://schemas.microsoft.com/office/drawing/2014/main" id="{1DD77E4B-5DF8-EF3C-DCB5-2571692807F4}"/>
              </a:ext>
            </a:extLst>
          </p:cNvPr>
          <p:cNvSpPr/>
          <p:nvPr/>
        </p:nvSpPr>
        <p:spPr>
          <a:xfrm>
            <a:off x="1517296" y="7084196"/>
            <a:ext cx="783956" cy="783956"/>
          </a:xfrm>
          <a:custGeom>
            <a:avLst/>
            <a:gdLst/>
            <a:ahLst/>
            <a:cxnLst/>
            <a:rect l="l" t="t" r="r" b="b"/>
            <a:pathLst>
              <a:path w="783956" h="783956">
                <a:moveTo>
                  <a:pt x="0" y="0"/>
                </a:moveTo>
                <a:lnTo>
                  <a:pt x="783956" y="0"/>
                </a:lnTo>
                <a:lnTo>
                  <a:pt x="783956" y="783955"/>
                </a:lnTo>
                <a:lnTo>
                  <a:pt x="0" y="78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dirty="0"/>
          </a:p>
        </p:txBody>
      </p:sp>
      <p:sp>
        <p:nvSpPr>
          <p:cNvPr id="48" name="TextBox 13">
            <a:extLst>
              <a:ext uri="{FF2B5EF4-FFF2-40B4-BE49-F238E27FC236}">
                <a16:creationId xmlns:a16="http://schemas.microsoft.com/office/drawing/2014/main" id="{097EFA09-D60D-015B-0C14-793A06909021}"/>
              </a:ext>
            </a:extLst>
          </p:cNvPr>
          <p:cNvSpPr txBox="1"/>
          <p:nvPr/>
        </p:nvSpPr>
        <p:spPr>
          <a:xfrm>
            <a:off x="1676269" y="4197711"/>
            <a:ext cx="5510309" cy="1227016"/>
          </a:xfrm>
          <a:prstGeom prst="roundRect">
            <a:avLst/>
          </a:prstGeom>
        </p:spPr>
        <p:txBody>
          <a:bodyPr lIns="50800" tIns="50800" rIns="50800" bIns="50800" rtlCol="0" anchor="ctr"/>
          <a:lstStyle/>
          <a:p>
            <a:pPr algn="ctr">
              <a:lnSpc>
                <a:spcPts val="3359"/>
              </a:lnSpc>
            </a:pPr>
            <a:endParaRPr dirty="0"/>
          </a:p>
        </p:txBody>
      </p:sp>
      <p:grpSp>
        <p:nvGrpSpPr>
          <p:cNvPr id="28" name="Group 27">
            <a:extLst>
              <a:ext uri="{FF2B5EF4-FFF2-40B4-BE49-F238E27FC236}">
                <a16:creationId xmlns:a16="http://schemas.microsoft.com/office/drawing/2014/main" id="{FBD067A9-B217-0EBD-8D55-60B54A70BD00}"/>
              </a:ext>
            </a:extLst>
          </p:cNvPr>
          <p:cNvGrpSpPr/>
          <p:nvPr/>
        </p:nvGrpSpPr>
        <p:grpSpPr>
          <a:xfrm>
            <a:off x="1094494" y="4261177"/>
            <a:ext cx="7284596" cy="1925942"/>
            <a:chOff x="1094494" y="4261177"/>
            <a:chExt cx="7284596" cy="1925942"/>
          </a:xfrm>
        </p:grpSpPr>
        <p:sp>
          <p:nvSpPr>
            <p:cNvPr id="47" name="Freeform 12">
              <a:extLst>
                <a:ext uri="{FF2B5EF4-FFF2-40B4-BE49-F238E27FC236}">
                  <a16:creationId xmlns:a16="http://schemas.microsoft.com/office/drawing/2014/main" id="{9A0EB5FD-8D8C-DBCE-7CB1-22843B19C749}"/>
                </a:ext>
              </a:extLst>
            </p:cNvPr>
            <p:cNvSpPr/>
            <p:nvPr/>
          </p:nvSpPr>
          <p:spPr>
            <a:xfrm>
              <a:off x="1606890" y="4261177"/>
              <a:ext cx="6772200" cy="1925942"/>
            </a:xfrm>
            <a:prstGeom prst="roundRect">
              <a:avLst/>
            </a:prstGeom>
            <a:solidFill>
              <a:srgbClr val="00B6AD"/>
            </a:solidFill>
          </p:spPr>
          <p:txBody>
            <a:bodyPr/>
            <a:lstStyle/>
            <a:p>
              <a:endParaRPr lang="en-AU" dirty="0"/>
            </a:p>
          </p:txBody>
        </p:sp>
        <p:sp>
          <p:nvSpPr>
            <p:cNvPr id="50" name="TextBox 23">
              <a:extLst>
                <a:ext uri="{FF2B5EF4-FFF2-40B4-BE49-F238E27FC236}">
                  <a16:creationId xmlns:a16="http://schemas.microsoft.com/office/drawing/2014/main" id="{B842D603-AA1F-FD53-32F7-814DA036F92B}"/>
                </a:ext>
              </a:extLst>
            </p:cNvPr>
            <p:cNvSpPr txBox="1"/>
            <p:nvPr/>
          </p:nvSpPr>
          <p:spPr>
            <a:xfrm>
              <a:off x="2700935" y="4636647"/>
              <a:ext cx="5319838" cy="1175002"/>
            </a:xfrm>
            <a:prstGeom prst="rect">
              <a:avLst/>
            </a:prstGeom>
          </p:spPr>
          <p:txBody>
            <a:bodyPr wrap="square" lIns="0" tIns="0" rIns="0" bIns="0" rtlCol="0" anchor="t">
              <a:spAutoFit/>
            </a:bodyPr>
            <a:lstStyle/>
            <a:p>
              <a:pPr marL="0" lvl="0" indent="0" algn="l">
                <a:lnSpc>
                  <a:spcPts val="4689"/>
                </a:lnSpc>
                <a:spcBef>
                  <a:spcPct val="0"/>
                </a:spcBef>
              </a:pPr>
              <a:r>
                <a:rPr lang="en-US" sz="3349" u="none" strike="noStrike" dirty="0">
                  <a:solidFill>
                    <a:srgbClr val="FFFFFF"/>
                  </a:solidFill>
                  <a:latin typeface="Mark Pro Medium" panose="020B0604020201010104" pitchFamily="34" charset="0"/>
                </a:rPr>
                <a:t>4 fitness-related activities at the top</a:t>
              </a:r>
            </a:p>
          </p:txBody>
        </p:sp>
        <p:grpSp>
          <p:nvGrpSpPr>
            <p:cNvPr id="7" name="Group 6">
              <a:extLst>
                <a:ext uri="{FF2B5EF4-FFF2-40B4-BE49-F238E27FC236}">
                  <a16:creationId xmlns:a16="http://schemas.microsoft.com/office/drawing/2014/main" id="{BF5CBB59-79A5-5144-39E0-4DB0B3BEF141}"/>
                </a:ext>
              </a:extLst>
            </p:cNvPr>
            <p:cNvGrpSpPr/>
            <p:nvPr/>
          </p:nvGrpSpPr>
          <p:grpSpPr>
            <a:xfrm>
              <a:off x="1094494" y="4648099"/>
              <a:ext cx="1163550" cy="1163550"/>
              <a:chOff x="1298498" y="4261178"/>
              <a:chExt cx="1163550" cy="1163550"/>
            </a:xfrm>
          </p:grpSpPr>
          <p:sp>
            <p:nvSpPr>
              <p:cNvPr id="49" name="Freeform 14">
                <a:extLst>
                  <a:ext uri="{FF2B5EF4-FFF2-40B4-BE49-F238E27FC236}">
                    <a16:creationId xmlns:a16="http://schemas.microsoft.com/office/drawing/2014/main" id="{ABAA701C-191F-1A80-5527-86FA52337E88}"/>
                  </a:ext>
                </a:extLst>
              </p:cNvPr>
              <p:cNvSpPr/>
              <p:nvPr/>
            </p:nvSpPr>
            <p:spPr>
              <a:xfrm>
                <a:off x="1298498" y="4261178"/>
                <a:ext cx="1163550" cy="1163550"/>
              </a:xfrm>
              <a:custGeom>
                <a:avLst/>
                <a:gdLst/>
                <a:ahLst/>
                <a:cxnLst/>
                <a:rect l="l" t="t" r="r" b="b"/>
                <a:pathLst>
                  <a:path w="1163550" h="1163550">
                    <a:moveTo>
                      <a:pt x="0" y="0"/>
                    </a:moveTo>
                    <a:lnTo>
                      <a:pt x="1163550" y="0"/>
                    </a:lnTo>
                    <a:lnTo>
                      <a:pt x="1163550" y="1163551"/>
                    </a:lnTo>
                    <a:lnTo>
                      <a:pt x="0" y="1163551"/>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AU" dirty="0"/>
              </a:p>
            </p:txBody>
          </p:sp>
          <p:sp>
            <p:nvSpPr>
              <p:cNvPr id="51" name="Freeform 29">
                <a:extLst>
                  <a:ext uri="{FF2B5EF4-FFF2-40B4-BE49-F238E27FC236}">
                    <a16:creationId xmlns:a16="http://schemas.microsoft.com/office/drawing/2014/main" id="{4A435730-99DD-CA20-C226-7BA43E9F02CC}"/>
                  </a:ext>
                </a:extLst>
              </p:cNvPr>
              <p:cNvSpPr/>
              <p:nvPr/>
            </p:nvSpPr>
            <p:spPr>
              <a:xfrm>
                <a:off x="1471448" y="4432889"/>
                <a:ext cx="783956" cy="783956"/>
              </a:xfrm>
              <a:custGeom>
                <a:avLst/>
                <a:gdLst/>
                <a:ahLst/>
                <a:cxnLst/>
                <a:rect l="l" t="t" r="r" b="b"/>
                <a:pathLst>
                  <a:path w="783956" h="783956">
                    <a:moveTo>
                      <a:pt x="0" y="0"/>
                    </a:moveTo>
                    <a:lnTo>
                      <a:pt x="783956" y="0"/>
                    </a:lnTo>
                    <a:lnTo>
                      <a:pt x="783956" y="783955"/>
                    </a:lnTo>
                    <a:lnTo>
                      <a:pt x="0" y="78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dirty="0"/>
              </a:p>
            </p:txBody>
          </p:sp>
        </p:grpSp>
      </p:grpSp>
      <p:sp>
        <p:nvSpPr>
          <p:cNvPr id="3" name="TextBox 2">
            <a:extLst>
              <a:ext uri="{FF2B5EF4-FFF2-40B4-BE49-F238E27FC236}">
                <a16:creationId xmlns:a16="http://schemas.microsoft.com/office/drawing/2014/main" id="{B1E992F6-EDB1-47B2-BE94-4C2A3890FCC3}"/>
              </a:ext>
            </a:extLst>
          </p:cNvPr>
          <p:cNvSpPr txBox="1"/>
          <p:nvPr/>
        </p:nvSpPr>
        <p:spPr>
          <a:xfrm>
            <a:off x="731837" y="2592169"/>
            <a:ext cx="9631363" cy="646331"/>
          </a:xfrm>
          <a:prstGeom prst="rect">
            <a:avLst/>
          </a:prstGeom>
          <a:noFill/>
        </p:spPr>
        <p:txBody>
          <a:bodyPr wrap="square" rtlCol="0">
            <a:spAutoFit/>
          </a:bodyPr>
          <a:lstStyle/>
          <a:p>
            <a:r>
              <a:rPr lang="en-US" sz="3600" dirty="0">
                <a:solidFill>
                  <a:srgbClr val="274E4A"/>
                </a:solidFill>
                <a:latin typeface="Mark Pro" panose="020B0504020201010104" pitchFamily="34" charset="0"/>
              </a:rPr>
              <a:t>This axis features: </a:t>
            </a:r>
            <a:endParaRPr lang="en-AU" sz="3600" dirty="0">
              <a:solidFill>
                <a:srgbClr val="274E4A"/>
              </a:solidFill>
              <a:latin typeface="Mark Pro" panose="020B0504020201010104" pitchFamily="34" charset="0"/>
            </a:endParaRPr>
          </a:p>
        </p:txBody>
      </p:sp>
      <p:sp>
        <p:nvSpPr>
          <p:cNvPr id="5" name="Freeform 12">
            <a:extLst>
              <a:ext uri="{FF2B5EF4-FFF2-40B4-BE49-F238E27FC236}">
                <a16:creationId xmlns:a16="http://schemas.microsoft.com/office/drawing/2014/main" id="{C1E95AA3-61C8-2FCF-E93D-3B34470C1EF6}"/>
              </a:ext>
            </a:extLst>
          </p:cNvPr>
          <p:cNvSpPr/>
          <p:nvPr/>
        </p:nvSpPr>
        <p:spPr>
          <a:xfrm>
            <a:off x="1606890" y="6513203"/>
            <a:ext cx="6772200" cy="1925942"/>
          </a:xfrm>
          <a:prstGeom prst="roundRect">
            <a:avLst/>
          </a:prstGeom>
          <a:solidFill>
            <a:srgbClr val="00B6AD"/>
          </a:solidFill>
        </p:spPr>
        <p:txBody>
          <a:bodyPr/>
          <a:lstStyle/>
          <a:p>
            <a:endParaRPr lang="en-AU" dirty="0"/>
          </a:p>
        </p:txBody>
      </p:sp>
      <p:sp>
        <p:nvSpPr>
          <p:cNvPr id="6" name="TextBox 23">
            <a:extLst>
              <a:ext uri="{FF2B5EF4-FFF2-40B4-BE49-F238E27FC236}">
                <a16:creationId xmlns:a16="http://schemas.microsoft.com/office/drawing/2014/main" id="{0C03E307-9B36-C201-2541-3C8562CC10DC}"/>
              </a:ext>
            </a:extLst>
          </p:cNvPr>
          <p:cNvSpPr txBox="1"/>
          <p:nvPr/>
        </p:nvSpPr>
        <p:spPr>
          <a:xfrm>
            <a:off x="2700935" y="6888673"/>
            <a:ext cx="5319838" cy="1175002"/>
          </a:xfrm>
          <a:prstGeom prst="rect">
            <a:avLst/>
          </a:prstGeom>
        </p:spPr>
        <p:txBody>
          <a:bodyPr wrap="square" lIns="0" tIns="0" rIns="0" bIns="0" rtlCol="0" anchor="t">
            <a:spAutoFit/>
          </a:bodyPr>
          <a:lstStyle/>
          <a:p>
            <a:pPr marL="0" lvl="0" indent="0" algn="l">
              <a:lnSpc>
                <a:spcPts val="4689"/>
              </a:lnSpc>
              <a:spcBef>
                <a:spcPct val="0"/>
              </a:spcBef>
            </a:pPr>
            <a:r>
              <a:rPr lang="en-US" sz="3349" u="none" strike="noStrike" dirty="0">
                <a:solidFill>
                  <a:srgbClr val="FFFFFF"/>
                </a:solidFill>
                <a:latin typeface="Mark Pro Medium" panose="020B0604020201010104" pitchFamily="34" charset="0"/>
              </a:rPr>
              <a:t>15 Activities of Daily Living (ADL) underneath</a:t>
            </a:r>
          </a:p>
        </p:txBody>
      </p:sp>
      <p:grpSp>
        <p:nvGrpSpPr>
          <p:cNvPr id="9" name="Group 8">
            <a:extLst>
              <a:ext uri="{FF2B5EF4-FFF2-40B4-BE49-F238E27FC236}">
                <a16:creationId xmlns:a16="http://schemas.microsoft.com/office/drawing/2014/main" id="{774663FF-30E1-54CA-80C5-030839FD9F47}"/>
              </a:ext>
            </a:extLst>
          </p:cNvPr>
          <p:cNvGrpSpPr/>
          <p:nvPr/>
        </p:nvGrpSpPr>
        <p:grpSpPr>
          <a:xfrm>
            <a:off x="1025115" y="6900125"/>
            <a:ext cx="1163550" cy="1163550"/>
            <a:chOff x="1298498" y="4261178"/>
            <a:chExt cx="1163550" cy="1163550"/>
          </a:xfrm>
        </p:grpSpPr>
        <p:sp>
          <p:nvSpPr>
            <p:cNvPr id="15" name="Freeform 14">
              <a:extLst>
                <a:ext uri="{FF2B5EF4-FFF2-40B4-BE49-F238E27FC236}">
                  <a16:creationId xmlns:a16="http://schemas.microsoft.com/office/drawing/2014/main" id="{7E1A85F8-C888-4CEC-E980-EA2B50B33299}"/>
                </a:ext>
              </a:extLst>
            </p:cNvPr>
            <p:cNvSpPr/>
            <p:nvPr/>
          </p:nvSpPr>
          <p:spPr>
            <a:xfrm>
              <a:off x="1298498" y="4261178"/>
              <a:ext cx="1163550" cy="1163550"/>
            </a:xfrm>
            <a:custGeom>
              <a:avLst/>
              <a:gdLst/>
              <a:ahLst/>
              <a:cxnLst/>
              <a:rect l="l" t="t" r="r" b="b"/>
              <a:pathLst>
                <a:path w="1163550" h="1163550">
                  <a:moveTo>
                    <a:pt x="0" y="0"/>
                  </a:moveTo>
                  <a:lnTo>
                    <a:pt x="1163550" y="0"/>
                  </a:lnTo>
                  <a:lnTo>
                    <a:pt x="1163550" y="1163551"/>
                  </a:lnTo>
                  <a:lnTo>
                    <a:pt x="0" y="1163551"/>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AU" dirty="0"/>
            </a:p>
          </p:txBody>
        </p:sp>
        <p:sp>
          <p:nvSpPr>
            <p:cNvPr id="16" name="Freeform 29">
              <a:extLst>
                <a:ext uri="{FF2B5EF4-FFF2-40B4-BE49-F238E27FC236}">
                  <a16:creationId xmlns:a16="http://schemas.microsoft.com/office/drawing/2014/main" id="{A3D89DA7-AA8F-ECA8-C7FE-4064186EC3E3}"/>
                </a:ext>
              </a:extLst>
            </p:cNvPr>
            <p:cNvSpPr/>
            <p:nvPr/>
          </p:nvSpPr>
          <p:spPr>
            <a:xfrm>
              <a:off x="1471448" y="4432889"/>
              <a:ext cx="783956" cy="783956"/>
            </a:xfrm>
            <a:custGeom>
              <a:avLst/>
              <a:gdLst/>
              <a:ahLst/>
              <a:cxnLst/>
              <a:rect l="l" t="t" r="r" b="b"/>
              <a:pathLst>
                <a:path w="783956" h="783956">
                  <a:moveTo>
                    <a:pt x="0" y="0"/>
                  </a:moveTo>
                  <a:lnTo>
                    <a:pt x="783956" y="0"/>
                  </a:lnTo>
                  <a:lnTo>
                    <a:pt x="783956" y="783955"/>
                  </a:lnTo>
                  <a:lnTo>
                    <a:pt x="0" y="78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dirty="0"/>
            </a:p>
          </p:txBody>
        </p:sp>
      </p:grpSp>
      <p:pic>
        <p:nvPicPr>
          <p:cNvPr id="18" name="Picture 17" descr="The vertical axis of the LifeCurve, a tool for showcasing age-related functional losses. ">
            <a:extLst>
              <a:ext uri="{FF2B5EF4-FFF2-40B4-BE49-F238E27FC236}">
                <a16:creationId xmlns:a16="http://schemas.microsoft.com/office/drawing/2014/main" id="{942B6A62-38EC-781D-6CC6-48F8251A9A4C}"/>
              </a:ext>
            </a:extLst>
          </p:cNvPr>
          <p:cNvPicPr>
            <a:picLocks noChangeAspect="1"/>
          </p:cNvPicPr>
          <p:nvPr/>
        </p:nvPicPr>
        <p:blipFill>
          <a:blip r:embed="rId10"/>
          <a:stretch>
            <a:fillRect/>
          </a:stretch>
        </p:blipFill>
        <p:spPr>
          <a:xfrm>
            <a:off x="11811000" y="1872514"/>
            <a:ext cx="2467245" cy="7462504"/>
          </a:xfrm>
          <a:prstGeom prst="rect">
            <a:avLst/>
          </a:prstGeom>
        </p:spPr>
      </p:pic>
      <p:sp>
        <p:nvSpPr>
          <p:cNvPr id="19" name="Left Brace 18">
            <a:extLst>
              <a:ext uri="{FF2B5EF4-FFF2-40B4-BE49-F238E27FC236}">
                <a16:creationId xmlns:a16="http://schemas.microsoft.com/office/drawing/2014/main" id="{A2886916-9D16-109A-95E5-859876C0BAF0}"/>
              </a:ext>
            </a:extLst>
          </p:cNvPr>
          <p:cNvSpPr/>
          <p:nvPr/>
        </p:nvSpPr>
        <p:spPr>
          <a:xfrm>
            <a:off x="10927372" y="1890561"/>
            <a:ext cx="255288" cy="1447799"/>
          </a:xfrm>
          <a:prstGeom prst="leftBrace">
            <a:avLst/>
          </a:prstGeom>
          <a:ln w="25400">
            <a:solidFill>
              <a:srgbClr val="00B6A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22" name="Left Brace 21">
            <a:extLst>
              <a:ext uri="{FF2B5EF4-FFF2-40B4-BE49-F238E27FC236}">
                <a16:creationId xmlns:a16="http://schemas.microsoft.com/office/drawing/2014/main" id="{9FEB2493-9D03-3CA5-16E7-A08181C20D90}"/>
              </a:ext>
            </a:extLst>
          </p:cNvPr>
          <p:cNvSpPr/>
          <p:nvPr/>
        </p:nvSpPr>
        <p:spPr>
          <a:xfrm>
            <a:off x="10669455" y="3489267"/>
            <a:ext cx="606690" cy="5181600"/>
          </a:xfrm>
          <a:prstGeom prst="leftBrace">
            <a:avLst/>
          </a:prstGeom>
          <a:ln w="25400">
            <a:solidFill>
              <a:srgbClr val="00B6A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cxnSp>
        <p:nvCxnSpPr>
          <p:cNvPr id="25" name="Straight Connector 24">
            <a:extLst>
              <a:ext uri="{FF2B5EF4-FFF2-40B4-BE49-F238E27FC236}">
                <a16:creationId xmlns:a16="http://schemas.microsoft.com/office/drawing/2014/main" id="{48F79EF4-52F3-C4F6-86C5-BD0B981CD630}"/>
              </a:ext>
            </a:extLst>
          </p:cNvPr>
          <p:cNvCxnSpPr>
            <a:stCxn id="19" idx="1"/>
          </p:cNvCxnSpPr>
          <p:nvPr/>
        </p:nvCxnSpPr>
        <p:spPr>
          <a:xfrm flipH="1">
            <a:off x="8379090" y="2614461"/>
            <a:ext cx="2548282" cy="1843239"/>
          </a:xfrm>
          <a:prstGeom prst="line">
            <a:avLst/>
          </a:prstGeom>
          <a:ln w="25400">
            <a:solidFill>
              <a:srgbClr val="00B6AD"/>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5701E69-8194-A10C-7780-A61CD7883C30}"/>
              </a:ext>
            </a:extLst>
          </p:cNvPr>
          <p:cNvCxnSpPr>
            <a:stCxn id="22" idx="1"/>
          </p:cNvCxnSpPr>
          <p:nvPr/>
        </p:nvCxnSpPr>
        <p:spPr>
          <a:xfrm flipH="1">
            <a:off x="8379090" y="6080067"/>
            <a:ext cx="2290365" cy="808606"/>
          </a:xfrm>
          <a:prstGeom prst="line">
            <a:avLst/>
          </a:prstGeom>
          <a:ln w="25400">
            <a:solidFill>
              <a:srgbClr val="00B6AD"/>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35620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par>
                                <p:cTn id="27" presetID="53" presetClass="entr" presetSubtype="16"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par>
                                <p:cTn id="32" presetID="53" presetClass="entr" presetSubtype="16"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500" fill="hold"/>
                                        <p:tgtEl>
                                          <p:spTgt spid="27"/>
                                        </p:tgtEl>
                                        <p:attrNameLst>
                                          <p:attrName>ppt_w</p:attrName>
                                        </p:attrNameLst>
                                      </p:cBhvr>
                                      <p:tavLst>
                                        <p:tav tm="0">
                                          <p:val>
                                            <p:fltVal val="0"/>
                                          </p:val>
                                        </p:tav>
                                        <p:tav tm="100000">
                                          <p:val>
                                            <p:strVal val="#ppt_w"/>
                                          </p:val>
                                        </p:tav>
                                      </p:tavLst>
                                    </p:anim>
                                    <p:anim calcmode="lin" valueType="num">
                                      <p:cBhvr>
                                        <p:cTn id="35" dur="500" fill="hold"/>
                                        <p:tgtEl>
                                          <p:spTgt spid="27"/>
                                        </p:tgtEl>
                                        <p:attrNameLst>
                                          <p:attrName>ppt_h</p:attrName>
                                        </p:attrNameLst>
                                      </p:cBhvr>
                                      <p:tavLst>
                                        <p:tav tm="0">
                                          <p:val>
                                            <p:fltVal val="0"/>
                                          </p:val>
                                        </p:tav>
                                        <p:tav tm="100000">
                                          <p:val>
                                            <p:strVal val="#ppt_h"/>
                                          </p:val>
                                        </p:tav>
                                      </p:tavLst>
                                    </p:anim>
                                    <p:animEffect transition="in" filter="fade">
                                      <p:cBhvr>
                                        <p:cTn id="36" dur="500"/>
                                        <p:tgtEl>
                                          <p:spTgt spid="27"/>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C79CC-CEA0-990A-4EE7-C8275632CBF4}"/>
            </a:ext>
          </a:extLst>
        </p:cNvPr>
        <p:cNvGrpSpPr/>
        <p:nvPr/>
      </p:nvGrpSpPr>
      <p:grpSpPr>
        <a:xfrm>
          <a:off x="0" y="0"/>
          <a:ext cx="0" cy="0"/>
          <a:chOff x="0" y="0"/>
          <a:chExt cx="0" cy="0"/>
        </a:xfrm>
      </p:grpSpPr>
      <p:pic>
        <p:nvPicPr>
          <p:cNvPr id="4" name="Picture 3" descr="A picture of the LifeCurve, a tool for showcasing age-related functional losses. ">
            <a:extLst>
              <a:ext uri="{FF2B5EF4-FFF2-40B4-BE49-F238E27FC236}">
                <a16:creationId xmlns:a16="http://schemas.microsoft.com/office/drawing/2014/main" id="{A29FA0B7-1FA5-24D2-F26D-4121B575DD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0" y="3105350"/>
            <a:ext cx="8429953" cy="7066812"/>
          </a:xfrm>
          <a:prstGeom prst="rect">
            <a:avLst/>
          </a:prstGeom>
        </p:spPr>
      </p:pic>
      <p:sp>
        <p:nvSpPr>
          <p:cNvPr id="8" name="Freeform 5">
            <a:extLst>
              <a:ext uri="{FF2B5EF4-FFF2-40B4-BE49-F238E27FC236}">
                <a16:creationId xmlns:a16="http://schemas.microsoft.com/office/drawing/2014/main" id="{A83C9230-80DC-0A2A-AAD2-CAE8561C6023}"/>
              </a:ext>
            </a:extLst>
          </p:cNvPr>
          <p:cNvSpPr/>
          <p:nvPr/>
        </p:nvSpPr>
        <p:spPr>
          <a:xfrm rot="10800000">
            <a:off x="-1905000" y="1033142"/>
            <a:ext cx="7848600" cy="1206582"/>
          </a:xfrm>
          <a:custGeom>
            <a:avLst/>
            <a:gdLst/>
            <a:ahLst/>
            <a:cxnLst/>
            <a:rect l="l" t="t" r="r" b="b"/>
            <a:pathLst>
              <a:path w="10703548" h="1206582">
                <a:moveTo>
                  <a:pt x="0" y="0"/>
                </a:moveTo>
                <a:lnTo>
                  <a:pt x="10703549" y="0"/>
                </a:lnTo>
                <a:lnTo>
                  <a:pt x="10703549" y="1206581"/>
                </a:lnTo>
                <a:lnTo>
                  <a:pt x="0" y="120658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AU" dirty="0"/>
          </a:p>
        </p:txBody>
      </p:sp>
      <p:sp>
        <p:nvSpPr>
          <p:cNvPr id="9" name="TextBox 6">
            <a:extLst>
              <a:ext uri="{FF2B5EF4-FFF2-40B4-BE49-F238E27FC236}">
                <a16:creationId xmlns:a16="http://schemas.microsoft.com/office/drawing/2014/main" id="{B4CF12DF-C847-491C-2699-8DB4C5147A6F}"/>
              </a:ext>
            </a:extLst>
          </p:cNvPr>
          <p:cNvSpPr txBox="1"/>
          <p:nvPr/>
        </p:nvSpPr>
        <p:spPr>
          <a:xfrm>
            <a:off x="723901" y="1064996"/>
            <a:ext cx="9615911" cy="882934"/>
          </a:xfrm>
          <a:prstGeom prst="rect">
            <a:avLst/>
          </a:prstGeom>
        </p:spPr>
        <p:txBody>
          <a:bodyPr wrap="square" lIns="0" tIns="0" rIns="0" bIns="0" rtlCol="0" anchor="t">
            <a:spAutoFit/>
          </a:bodyPr>
          <a:lstStyle/>
          <a:p>
            <a:pPr algn="l">
              <a:lnSpc>
                <a:spcPts val="7934"/>
              </a:lnSpc>
            </a:pPr>
            <a:r>
              <a:rPr lang="en-US" sz="4000" b="1" dirty="0">
                <a:solidFill>
                  <a:srgbClr val="FFFFFF"/>
                </a:solidFill>
                <a:latin typeface="Mark Pro" panose="020B0504020201010104" pitchFamily="34" charset="0"/>
              </a:rPr>
              <a:t>The horizontal axis</a:t>
            </a:r>
          </a:p>
        </p:txBody>
      </p:sp>
      <p:sp>
        <p:nvSpPr>
          <p:cNvPr id="21" name="Freeform 35">
            <a:extLst>
              <a:ext uri="{FF2B5EF4-FFF2-40B4-BE49-F238E27FC236}">
                <a16:creationId xmlns:a16="http://schemas.microsoft.com/office/drawing/2014/main" id="{72ADFEC1-6D78-3A52-EDAE-2B30D637FD24}"/>
              </a:ext>
            </a:extLst>
          </p:cNvPr>
          <p:cNvSpPr/>
          <p:nvPr/>
        </p:nvSpPr>
        <p:spPr>
          <a:xfrm>
            <a:off x="63725" y="8854043"/>
            <a:ext cx="2128842" cy="1423432"/>
          </a:xfrm>
          <a:custGeom>
            <a:avLst/>
            <a:gdLst/>
            <a:ahLst/>
            <a:cxnLst/>
            <a:rect l="l" t="t" r="r" b="b"/>
            <a:pathLst>
              <a:path w="2128842" h="1423432">
                <a:moveTo>
                  <a:pt x="0" y="0"/>
                </a:moveTo>
                <a:lnTo>
                  <a:pt x="2128842" y="0"/>
                </a:lnTo>
                <a:lnTo>
                  <a:pt x="2128842" y="1423432"/>
                </a:lnTo>
                <a:lnTo>
                  <a:pt x="0" y="1423432"/>
                </a:lnTo>
                <a:lnTo>
                  <a:pt x="0" y="0"/>
                </a:lnTo>
                <a:close/>
              </a:path>
            </a:pathLst>
          </a:custGeom>
          <a:blipFill dpi="0" rotWithShape="1">
            <a:blip r:embed="rId8">
              <a:alphaModFix amt="50000"/>
            </a:blip>
            <a:srcRect/>
            <a:stretch>
              <a:fillRect l="-16549" t="-15649" r="-14543" b="-11625"/>
            </a:stretch>
          </a:blipFill>
        </p:spPr>
        <p:txBody>
          <a:bodyPr/>
          <a:lstStyle/>
          <a:p>
            <a:endParaRPr lang="en-AU" dirty="0"/>
          </a:p>
        </p:txBody>
      </p:sp>
      <p:grpSp>
        <p:nvGrpSpPr>
          <p:cNvPr id="10" name="Group 9">
            <a:extLst>
              <a:ext uri="{FF2B5EF4-FFF2-40B4-BE49-F238E27FC236}">
                <a16:creationId xmlns:a16="http://schemas.microsoft.com/office/drawing/2014/main" id="{2B8B214B-2525-6788-9847-749137EA789B}"/>
              </a:ext>
            </a:extLst>
          </p:cNvPr>
          <p:cNvGrpSpPr/>
          <p:nvPr/>
        </p:nvGrpSpPr>
        <p:grpSpPr>
          <a:xfrm>
            <a:off x="723901" y="2933700"/>
            <a:ext cx="928728" cy="928727"/>
            <a:chOff x="742857" y="2681327"/>
            <a:chExt cx="928728" cy="928727"/>
          </a:xfrm>
        </p:grpSpPr>
        <p:sp>
          <p:nvSpPr>
            <p:cNvPr id="5" name="Freeform 5">
              <a:extLst>
                <a:ext uri="{FF2B5EF4-FFF2-40B4-BE49-F238E27FC236}">
                  <a16:creationId xmlns:a16="http://schemas.microsoft.com/office/drawing/2014/main" id="{431F7A8C-13DB-3F65-5E03-C16CBA6CC047}"/>
                </a:ext>
              </a:extLst>
            </p:cNvPr>
            <p:cNvSpPr/>
            <p:nvPr/>
          </p:nvSpPr>
          <p:spPr>
            <a:xfrm>
              <a:off x="742857" y="2681327"/>
              <a:ext cx="928728" cy="92872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6AD"/>
            </a:solidFill>
          </p:spPr>
          <p:txBody>
            <a:bodyPr/>
            <a:lstStyle/>
            <a:p>
              <a:endParaRPr lang="en-AU" dirty="0"/>
            </a:p>
          </p:txBody>
        </p:sp>
        <p:sp>
          <p:nvSpPr>
            <p:cNvPr id="7" name="Freeform 19">
              <a:extLst>
                <a:ext uri="{FF2B5EF4-FFF2-40B4-BE49-F238E27FC236}">
                  <a16:creationId xmlns:a16="http://schemas.microsoft.com/office/drawing/2014/main" id="{670F5D7D-F6C7-A56E-80FC-86ABC7B949C1}"/>
                </a:ext>
              </a:extLst>
            </p:cNvPr>
            <p:cNvSpPr/>
            <p:nvPr/>
          </p:nvSpPr>
          <p:spPr>
            <a:xfrm>
              <a:off x="912024" y="2852977"/>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AU" dirty="0"/>
            </a:p>
          </p:txBody>
        </p:sp>
      </p:grpSp>
      <p:sp>
        <p:nvSpPr>
          <p:cNvPr id="11" name="TextBox 10">
            <a:extLst>
              <a:ext uri="{FF2B5EF4-FFF2-40B4-BE49-F238E27FC236}">
                <a16:creationId xmlns:a16="http://schemas.microsoft.com/office/drawing/2014/main" id="{17C8464E-306A-3F99-240C-1D4E80133389}"/>
              </a:ext>
            </a:extLst>
          </p:cNvPr>
          <p:cNvSpPr txBox="1"/>
          <p:nvPr/>
        </p:nvSpPr>
        <p:spPr>
          <a:xfrm>
            <a:off x="1752600" y="2977888"/>
            <a:ext cx="12417383" cy="510909"/>
          </a:xfrm>
          <a:prstGeom prst="rect">
            <a:avLst/>
          </a:prstGeom>
          <a:noFill/>
        </p:spPr>
        <p:txBody>
          <a:bodyPr wrap="square">
            <a:spAutoFit/>
          </a:bodyPr>
          <a:lstStyle/>
          <a:p>
            <a:pPr algn="l">
              <a:lnSpc>
                <a:spcPts val="3204"/>
              </a:lnSpc>
            </a:pPr>
            <a:r>
              <a:rPr lang="en-US" sz="3600" dirty="0">
                <a:solidFill>
                  <a:srgbClr val="294F4A"/>
                </a:solidFill>
                <a:latin typeface="Mark Pro" panose="020B0504020201010104" pitchFamily="34" charset="0"/>
              </a:rPr>
              <a:t>The horizontal axis represents time elapsed.</a:t>
            </a:r>
          </a:p>
        </p:txBody>
      </p:sp>
      <p:cxnSp>
        <p:nvCxnSpPr>
          <p:cNvPr id="15" name="Connector: Elbow 14">
            <a:extLst>
              <a:ext uri="{FF2B5EF4-FFF2-40B4-BE49-F238E27FC236}">
                <a16:creationId xmlns:a16="http://schemas.microsoft.com/office/drawing/2014/main" id="{60545F12-A3EE-86FA-0472-E4C51A211476}"/>
              </a:ext>
            </a:extLst>
          </p:cNvPr>
          <p:cNvCxnSpPr>
            <a:cxnSpLocks/>
          </p:cNvCxnSpPr>
          <p:nvPr/>
        </p:nvCxnSpPr>
        <p:spPr>
          <a:xfrm>
            <a:off x="3429000" y="5806043"/>
            <a:ext cx="3657600" cy="3048000"/>
          </a:xfrm>
          <a:prstGeom prst="bentConnector3">
            <a:avLst>
              <a:gd name="adj1" fmla="val 50000"/>
            </a:avLst>
          </a:prstGeom>
          <a:ln w="63500">
            <a:solidFill>
              <a:srgbClr val="00B6AD"/>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6281FF0-3245-A024-D624-2157FE009F04}"/>
              </a:ext>
            </a:extLst>
          </p:cNvPr>
          <p:cNvCxnSpPr>
            <a:cxnSpLocks/>
          </p:cNvCxnSpPr>
          <p:nvPr/>
        </p:nvCxnSpPr>
        <p:spPr>
          <a:xfrm>
            <a:off x="3449444" y="4739243"/>
            <a:ext cx="0" cy="1090057"/>
          </a:xfrm>
          <a:prstGeom prst="line">
            <a:avLst/>
          </a:prstGeom>
          <a:ln w="63500">
            <a:solidFill>
              <a:srgbClr val="00B6AD"/>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6390F9C4-56F2-558F-468F-2925088CF5F9}"/>
              </a:ext>
            </a:extLst>
          </p:cNvPr>
          <p:cNvSpPr/>
          <p:nvPr/>
        </p:nvSpPr>
        <p:spPr>
          <a:xfrm>
            <a:off x="8589733" y="8572500"/>
            <a:ext cx="7848600" cy="785257"/>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custDataLst>
      <p:tags r:id="rId1"/>
    </p:custDataLst>
    <p:extLst>
      <p:ext uri="{BB962C8B-B14F-4D97-AF65-F5344CB8AC3E}">
        <p14:creationId xmlns:p14="http://schemas.microsoft.com/office/powerpoint/2010/main" val="2219137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A11CE-47AD-AE18-3413-04EC818F8EE2}"/>
            </a:ext>
          </a:extLst>
        </p:cNvPr>
        <p:cNvGrpSpPr/>
        <p:nvPr/>
      </p:nvGrpSpPr>
      <p:grpSpPr>
        <a:xfrm>
          <a:off x="0" y="0"/>
          <a:ext cx="0" cy="0"/>
          <a:chOff x="0" y="0"/>
          <a:chExt cx="0" cy="0"/>
        </a:xfrm>
      </p:grpSpPr>
      <p:pic>
        <p:nvPicPr>
          <p:cNvPr id="2" name="Picture 1" descr="A picture of the LifeCurve, a tool for showcasing age-related functional losses. ">
            <a:extLst>
              <a:ext uri="{FF2B5EF4-FFF2-40B4-BE49-F238E27FC236}">
                <a16:creationId xmlns:a16="http://schemas.microsoft.com/office/drawing/2014/main" id="{07587FC4-9BDE-5E76-30A4-1973040AA8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0" y="3105350"/>
            <a:ext cx="8429953" cy="7066812"/>
          </a:xfrm>
          <a:prstGeom prst="rect">
            <a:avLst/>
          </a:prstGeom>
        </p:spPr>
      </p:pic>
      <p:sp>
        <p:nvSpPr>
          <p:cNvPr id="7" name="Freeform 19">
            <a:extLst>
              <a:ext uri="{FF2B5EF4-FFF2-40B4-BE49-F238E27FC236}">
                <a16:creationId xmlns:a16="http://schemas.microsoft.com/office/drawing/2014/main" id="{75003086-1C95-6549-C142-B3AF0BC9F2F6}"/>
              </a:ext>
            </a:extLst>
          </p:cNvPr>
          <p:cNvSpPr/>
          <p:nvPr/>
        </p:nvSpPr>
        <p:spPr>
          <a:xfrm>
            <a:off x="829926" y="3407412"/>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dirty="0"/>
          </a:p>
        </p:txBody>
      </p:sp>
      <p:sp>
        <p:nvSpPr>
          <p:cNvPr id="8" name="Freeform 5">
            <a:extLst>
              <a:ext uri="{FF2B5EF4-FFF2-40B4-BE49-F238E27FC236}">
                <a16:creationId xmlns:a16="http://schemas.microsoft.com/office/drawing/2014/main" id="{9920004B-8097-46DC-1233-8E66598EB164}"/>
              </a:ext>
            </a:extLst>
          </p:cNvPr>
          <p:cNvSpPr/>
          <p:nvPr/>
        </p:nvSpPr>
        <p:spPr>
          <a:xfrm rot="10800000">
            <a:off x="-1828800" y="1041317"/>
            <a:ext cx="7772400" cy="1206582"/>
          </a:xfrm>
          <a:custGeom>
            <a:avLst/>
            <a:gdLst/>
            <a:ahLst/>
            <a:cxnLst/>
            <a:rect l="l" t="t" r="r" b="b"/>
            <a:pathLst>
              <a:path w="10703548" h="1206582">
                <a:moveTo>
                  <a:pt x="0" y="0"/>
                </a:moveTo>
                <a:lnTo>
                  <a:pt x="10703549" y="0"/>
                </a:lnTo>
                <a:lnTo>
                  <a:pt x="10703549" y="1206581"/>
                </a:lnTo>
                <a:lnTo>
                  <a:pt x="0" y="12065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AU" dirty="0"/>
          </a:p>
        </p:txBody>
      </p:sp>
      <p:sp>
        <p:nvSpPr>
          <p:cNvPr id="9" name="TextBox 6">
            <a:extLst>
              <a:ext uri="{FF2B5EF4-FFF2-40B4-BE49-F238E27FC236}">
                <a16:creationId xmlns:a16="http://schemas.microsoft.com/office/drawing/2014/main" id="{8D818A97-1C3D-1953-C32D-C9FA2BAE132D}"/>
              </a:ext>
            </a:extLst>
          </p:cNvPr>
          <p:cNvSpPr txBox="1"/>
          <p:nvPr/>
        </p:nvSpPr>
        <p:spPr>
          <a:xfrm>
            <a:off x="723901" y="1064996"/>
            <a:ext cx="9615911" cy="882934"/>
          </a:xfrm>
          <a:prstGeom prst="rect">
            <a:avLst/>
          </a:prstGeom>
        </p:spPr>
        <p:txBody>
          <a:bodyPr wrap="square" lIns="0" tIns="0" rIns="0" bIns="0" rtlCol="0" anchor="t">
            <a:spAutoFit/>
          </a:bodyPr>
          <a:lstStyle/>
          <a:p>
            <a:pPr algn="l">
              <a:lnSpc>
                <a:spcPts val="7934"/>
              </a:lnSpc>
            </a:pPr>
            <a:r>
              <a:rPr lang="en-US" sz="4000" b="1" dirty="0">
                <a:solidFill>
                  <a:srgbClr val="FFFFFF"/>
                </a:solidFill>
                <a:latin typeface="Mark Pro" panose="020B0504020201010104" pitchFamily="34" charset="0"/>
              </a:rPr>
              <a:t>The red dotted line</a:t>
            </a:r>
          </a:p>
        </p:txBody>
      </p:sp>
      <p:sp>
        <p:nvSpPr>
          <p:cNvPr id="11" name="TextBox 10">
            <a:extLst>
              <a:ext uri="{FF2B5EF4-FFF2-40B4-BE49-F238E27FC236}">
                <a16:creationId xmlns:a16="http://schemas.microsoft.com/office/drawing/2014/main" id="{B6102AC5-EE6F-3DE1-5BB1-BBD2B832E3D3}"/>
              </a:ext>
            </a:extLst>
          </p:cNvPr>
          <p:cNvSpPr txBox="1"/>
          <p:nvPr/>
        </p:nvSpPr>
        <p:spPr>
          <a:xfrm>
            <a:off x="1755818" y="3030810"/>
            <a:ext cx="15702256" cy="921278"/>
          </a:xfrm>
          <a:prstGeom prst="rect">
            <a:avLst/>
          </a:prstGeom>
          <a:noFill/>
        </p:spPr>
        <p:txBody>
          <a:bodyPr wrap="square">
            <a:spAutoFit/>
          </a:bodyPr>
          <a:lstStyle/>
          <a:p>
            <a:pPr algn="l">
              <a:lnSpc>
                <a:spcPts val="3204"/>
              </a:lnSpc>
            </a:pPr>
            <a:r>
              <a:rPr lang="en-US" sz="3600" dirty="0">
                <a:solidFill>
                  <a:srgbClr val="294F4A"/>
                </a:solidFill>
                <a:latin typeface="Mark Pro" panose="020B0504020201010104" pitchFamily="34" charset="0"/>
              </a:rPr>
              <a:t>The red dotted line represents the point where a person is commencing concerning functional decline.</a:t>
            </a:r>
          </a:p>
        </p:txBody>
      </p:sp>
      <p:sp>
        <p:nvSpPr>
          <p:cNvPr id="21" name="Freeform 35">
            <a:extLst>
              <a:ext uri="{FF2B5EF4-FFF2-40B4-BE49-F238E27FC236}">
                <a16:creationId xmlns:a16="http://schemas.microsoft.com/office/drawing/2014/main" id="{82E3364E-A40C-B760-C26D-3893E1492478}"/>
              </a:ext>
            </a:extLst>
          </p:cNvPr>
          <p:cNvSpPr/>
          <p:nvPr/>
        </p:nvSpPr>
        <p:spPr>
          <a:xfrm>
            <a:off x="63725" y="8854043"/>
            <a:ext cx="2128842" cy="1423432"/>
          </a:xfrm>
          <a:custGeom>
            <a:avLst/>
            <a:gdLst/>
            <a:ahLst/>
            <a:cxnLst/>
            <a:rect l="l" t="t" r="r" b="b"/>
            <a:pathLst>
              <a:path w="2128842" h="1423432">
                <a:moveTo>
                  <a:pt x="0" y="0"/>
                </a:moveTo>
                <a:lnTo>
                  <a:pt x="2128842" y="0"/>
                </a:lnTo>
                <a:lnTo>
                  <a:pt x="2128842" y="1423432"/>
                </a:lnTo>
                <a:lnTo>
                  <a:pt x="0" y="1423432"/>
                </a:lnTo>
                <a:lnTo>
                  <a:pt x="0" y="0"/>
                </a:lnTo>
                <a:close/>
              </a:path>
            </a:pathLst>
          </a:custGeom>
          <a:blipFill dpi="0" rotWithShape="1">
            <a:blip r:embed="rId9">
              <a:alphaModFix amt="50000"/>
            </a:blip>
            <a:srcRect/>
            <a:stretch>
              <a:fillRect l="-16549" t="-15649" r="-14543" b="-11625"/>
            </a:stretch>
          </a:blipFill>
        </p:spPr>
        <p:txBody>
          <a:bodyPr/>
          <a:lstStyle/>
          <a:p>
            <a:endParaRPr lang="en-AU" dirty="0"/>
          </a:p>
        </p:txBody>
      </p:sp>
      <p:grpSp>
        <p:nvGrpSpPr>
          <p:cNvPr id="13" name="Group 12">
            <a:extLst>
              <a:ext uri="{FF2B5EF4-FFF2-40B4-BE49-F238E27FC236}">
                <a16:creationId xmlns:a16="http://schemas.microsoft.com/office/drawing/2014/main" id="{B451D47F-7C4C-1BC9-8A19-5DBC5C96E0B3}"/>
              </a:ext>
            </a:extLst>
          </p:cNvPr>
          <p:cNvGrpSpPr/>
          <p:nvPr/>
        </p:nvGrpSpPr>
        <p:grpSpPr>
          <a:xfrm>
            <a:off x="723901" y="2933700"/>
            <a:ext cx="928728" cy="928727"/>
            <a:chOff x="742857" y="2681327"/>
            <a:chExt cx="928728" cy="928727"/>
          </a:xfrm>
        </p:grpSpPr>
        <p:sp>
          <p:nvSpPr>
            <p:cNvPr id="14" name="Freeform 5">
              <a:extLst>
                <a:ext uri="{FF2B5EF4-FFF2-40B4-BE49-F238E27FC236}">
                  <a16:creationId xmlns:a16="http://schemas.microsoft.com/office/drawing/2014/main" id="{8CC76A09-3353-CBA3-8152-7F7A3A2BE822}"/>
                </a:ext>
              </a:extLst>
            </p:cNvPr>
            <p:cNvSpPr/>
            <p:nvPr/>
          </p:nvSpPr>
          <p:spPr>
            <a:xfrm>
              <a:off x="742857" y="2681327"/>
              <a:ext cx="928728" cy="92872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6AD"/>
            </a:solidFill>
          </p:spPr>
          <p:txBody>
            <a:bodyPr/>
            <a:lstStyle/>
            <a:p>
              <a:endParaRPr lang="en-AU" dirty="0"/>
            </a:p>
          </p:txBody>
        </p:sp>
        <p:sp>
          <p:nvSpPr>
            <p:cNvPr id="15" name="Freeform 19">
              <a:extLst>
                <a:ext uri="{FF2B5EF4-FFF2-40B4-BE49-F238E27FC236}">
                  <a16:creationId xmlns:a16="http://schemas.microsoft.com/office/drawing/2014/main" id="{F3B4DA2C-33ED-F08A-923A-59EC4C1C1EDD}"/>
                </a:ext>
              </a:extLst>
            </p:cNvPr>
            <p:cNvSpPr/>
            <p:nvPr/>
          </p:nvSpPr>
          <p:spPr>
            <a:xfrm>
              <a:off x="912024" y="2852977"/>
              <a:ext cx="585425" cy="585425"/>
            </a:xfrm>
            <a:custGeom>
              <a:avLst/>
              <a:gdLst/>
              <a:ahLst/>
              <a:cxnLst/>
              <a:rect l="l" t="t" r="r" b="b"/>
              <a:pathLst>
                <a:path w="1348279" h="1348279">
                  <a:moveTo>
                    <a:pt x="0" y="0"/>
                  </a:moveTo>
                  <a:lnTo>
                    <a:pt x="1348280" y="0"/>
                  </a:lnTo>
                  <a:lnTo>
                    <a:pt x="1348280" y="1348279"/>
                  </a:lnTo>
                  <a:lnTo>
                    <a:pt x="0" y="13482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AU" dirty="0"/>
            </a:p>
          </p:txBody>
        </p:sp>
      </p:grpSp>
      <p:grpSp>
        <p:nvGrpSpPr>
          <p:cNvPr id="3" name="Group 2">
            <a:extLst>
              <a:ext uri="{FF2B5EF4-FFF2-40B4-BE49-F238E27FC236}">
                <a16:creationId xmlns:a16="http://schemas.microsoft.com/office/drawing/2014/main" id="{251CF235-4F92-BA57-0D88-6BC3D39C27CA}"/>
              </a:ext>
            </a:extLst>
          </p:cNvPr>
          <p:cNvGrpSpPr/>
          <p:nvPr/>
        </p:nvGrpSpPr>
        <p:grpSpPr>
          <a:xfrm>
            <a:off x="6400800" y="3992837"/>
            <a:ext cx="2133600" cy="1226863"/>
            <a:chOff x="5334000" y="3992837"/>
            <a:chExt cx="1066800" cy="1150663"/>
          </a:xfrm>
        </p:grpSpPr>
        <p:cxnSp>
          <p:nvCxnSpPr>
            <p:cNvPr id="17" name="Connector: Elbow 16">
              <a:extLst>
                <a:ext uri="{FF2B5EF4-FFF2-40B4-BE49-F238E27FC236}">
                  <a16:creationId xmlns:a16="http://schemas.microsoft.com/office/drawing/2014/main" id="{03CDDDB5-9020-3805-3284-FEE6FD1666BB}"/>
                </a:ext>
              </a:extLst>
            </p:cNvPr>
            <p:cNvCxnSpPr/>
            <p:nvPr/>
          </p:nvCxnSpPr>
          <p:spPr>
            <a:xfrm>
              <a:off x="5334000" y="4199136"/>
              <a:ext cx="1066800" cy="944364"/>
            </a:xfrm>
            <a:prstGeom prst="bentConnector3">
              <a:avLst/>
            </a:prstGeom>
            <a:ln w="63500">
              <a:solidFill>
                <a:srgbClr val="00B6AD"/>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355AFFD-1BD7-B411-F51E-3EC7469FFE68}"/>
                </a:ext>
              </a:extLst>
            </p:cNvPr>
            <p:cNvCxnSpPr>
              <a:cxnSpLocks/>
            </p:cNvCxnSpPr>
            <p:nvPr/>
          </p:nvCxnSpPr>
          <p:spPr>
            <a:xfrm>
              <a:off x="5334000" y="3992837"/>
              <a:ext cx="0" cy="238402"/>
            </a:xfrm>
            <a:prstGeom prst="line">
              <a:avLst/>
            </a:prstGeom>
            <a:ln w="63500">
              <a:solidFill>
                <a:srgbClr val="00B6AD"/>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42401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6384082-d1a6-40e8-a36c-96ceb7bd01b2">
      <Terms xmlns="http://schemas.microsoft.com/office/infopath/2007/PartnerControls"/>
    </lcf76f155ced4ddcb4097134ff3c332f>
    <TaxCatchAll xmlns="6169ca8f-e8bf-4c50-b282-f8d39fab8a2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7631F4B06409149898780B1E7208319" ma:contentTypeVersion="11" ma:contentTypeDescription="Create a new document." ma:contentTypeScope="" ma:versionID="be165b031206470903b6eba20c180824">
  <xsd:schema xmlns:xsd="http://www.w3.org/2001/XMLSchema" xmlns:xs="http://www.w3.org/2001/XMLSchema" xmlns:p="http://schemas.microsoft.com/office/2006/metadata/properties" xmlns:ns2="76384082-d1a6-40e8-a36c-96ceb7bd01b2" xmlns:ns3="6169ca8f-e8bf-4c50-b282-f8d39fab8a2b" targetNamespace="http://schemas.microsoft.com/office/2006/metadata/properties" ma:root="true" ma:fieldsID="ae969b747a8087e1426a93fec344d2f3" ns2:_="" ns3:_="">
    <xsd:import namespace="76384082-d1a6-40e8-a36c-96ceb7bd01b2"/>
    <xsd:import namespace="6169ca8f-e8bf-4c50-b282-f8d39fab8a2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384082-d1a6-40e8-a36c-96ceb7bd01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83d8c25-e474-45c8-85ef-f582842d2e3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69ca8f-e8bf-4c50-b282-f8d39fab8a2b"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f3d860c-dba5-4f90-afa2-2ec3c65015e1}" ma:internalName="TaxCatchAll" ma:showField="CatchAllData" ma:web="6169ca8f-e8bf-4c50-b282-f8d39fab8a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692E89-9ADF-42D9-BE29-2B61CA661BE6}">
  <ds:schemaRefs>
    <ds:schemaRef ds:uri="6169ca8f-e8bf-4c50-b282-f8d39fab8a2b"/>
    <ds:schemaRef ds:uri="http://schemas.microsoft.com/office/infopath/2007/PartnerControls"/>
    <ds:schemaRef ds:uri="http://www.w3.org/XML/1998/namespace"/>
    <ds:schemaRef ds:uri="http://purl.org/dc/dcmitype/"/>
    <ds:schemaRef ds:uri="http://purl.org/dc/elements/1.1/"/>
    <ds:schemaRef ds:uri="http://schemas.openxmlformats.org/package/2006/metadata/core-properties"/>
    <ds:schemaRef ds:uri="http://schemas.microsoft.com/office/2006/metadata/properties"/>
    <ds:schemaRef ds:uri="76384082-d1a6-40e8-a36c-96ceb7bd01b2"/>
    <ds:schemaRef ds:uri="http://purl.org/dc/terms/"/>
    <ds:schemaRef ds:uri="http://schemas.microsoft.com/office/2006/documentManagement/types"/>
  </ds:schemaRefs>
</ds:datastoreItem>
</file>

<file path=customXml/itemProps2.xml><?xml version="1.0" encoding="utf-8"?>
<ds:datastoreItem xmlns:ds="http://schemas.openxmlformats.org/officeDocument/2006/customXml" ds:itemID="{614EE6D0-FFCA-4A84-BF90-12A4D55C8381}">
  <ds:schemaRefs>
    <ds:schemaRef ds:uri="http://schemas.microsoft.com/sharepoint/v3/contenttype/forms"/>
  </ds:schemaRefs>
</ds:datastoreItem>
</file>

<file path=customXml/itemProps3.xml><?xml version="1.0" encoding="utf-8"?>
<ds:datastoreItem xmlns:ds="http://schemas.openxmlformats.org/officeDocument/2006/customXml" ds:itemID="{BC458268-F4C9-4E7D-93AA-5A876D43CB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384082-d1a6-40e8-a36c-96ceb7bd01b2"/>
    <ds:schemaRef ds:uri="6169ca8f-e8bf-4c50-b282-f8d39fab8a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28477</TotalTime>
  <Words>3449</Words>
  <Application>Microsoft Office PowerPoint</Application>
  <PresentationFormat>Custom</PresentationFormat>
  <Paragraphs>332</Paragraphs>
  <Slides>22</Slides>
  <Notes>22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Arbeit Regular</vt:lpstr>
      <vt:lpstr>Calibri</vt:lpstr>
      <vt:lpstr>Arbeit Bold Italic</vt:lpstr>
      <vt:lpstr>Arbeit Semi Bold Italic</vt:lpstr>
      <vt:lpstr>Arbeit Semi Bold</vt:lpstr>
      <vt:lpstr>Arbeit Bold</vt:lpstr>
      <vt:lpstr>Aptos</vt:lpstr>
      <vt:lpstr>Mark Pro</vt:lpstr>
      <vt:lpstr>Arial</vt:lpstr>
      <vt:lpstr>Mark Pro Medium</vt:lpstr>
      <vt:lpstr>Poppins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 Template</dc:title>
  <dc:creator>Ugyen Thinley</dc:creator>
  <cp:lastModifiedBy>Olivia Ustariz</cp:lastModifiedBy>
  <cp:revision>8</cp:revision>
  <dcterms:created xsi:type="dcterms:W3CDTF">2006-08-16T00:00:00Z</dcterms:created>
  <dcterms:modified xsi:type="dcterms:W3CDTF">2024-11-26T08:30:48Z</dcterms:modified>
  <dc:identifier>DAGD950nyDs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0x010100F7631F4B06409149898780B1E7208319</vt:lpwstr>
  </property>
  <property fmtid="{D5CDD505-2E9C-101B-9397-08002B2CF9AE}" pid="3" name="MediaServiceImageTags">
    <vt:lpwstr/>
  </property>
  <property fmtid="{D5CDD505-2E9C-101B-9397-08002B2CF9AE}" pid="4" name="ArticulateGUID">
    <vt:lpwstr>FF4BDBF8-DD73-402C-B581-91FFC0BA64EF</vt:lpwstr>
  </property>
  <property fmtid="{D5CDD505-2E9C-101B-9397-08002B2CF9AE}" pid="5" name="ArticulatePath">
    <vt:lpwstr>PPT What and why 13082024 (1)</vt:lpwstr>
  </property>
</Properties>
</file>