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4"/>
  </p:notesMasterIdLst>
  <p:sldIdLst>
    <p:sldId id="308" r:id="rId5"/>
    <p:sldId id="257" r:id="rId6"/>
    <p:sldId id="258" r:id="rId7"/>
    <p:sldId id="260" r:id="rId8"/>
    <p:sldId id="305" r:id="rId9"/>
    <p:sldId id="283" r:id="rId10"/>
    <p:sldId id="307" r:id="rId11"/>
    <p:sldId id="299" r:id="rId12"/>
    <p:sldId id="300" r:id="rId13"/>
    <p:sldId id="287" r:id="rId14"/>
    <p:sldId id="289" r:id="rId15"/>
    <p:sldId id="309" r:id="rId16"/>
    <p:sldId id="291" r:id="rId17"/>
    <p:sldId id="292" r:id="rId18"/>
    <p:sldId id="293" r:id="rId19"/>
    <p:sldId id="294" r:id="rId20"/>
    <p:sldId id="263" r:id="rId21"/>
    <p:sldId id="301" r:id="rId22"/>
    <p:sldId id="279" r:id="rId23"/>
  </p:sldIdLst>
  <p:sldSz cx="18288000" cy="10287000"/>
  <p:notesSz cx="6858000" cy="9144000"/>
  <p:embeddedFontLst>
    <p:embeddedFont>
      <p:font typeface="Mark Pro" panose="020B0504020201010104" pitchFamily="34" charset="0"/>
      <p:regular r:id="rId25"/>
      <p:bold r:id="rId26"/>
      <p:italic r:id="rId27"/>
    </p:embeddedFont>
    <p:embeddedFont>
      <p:font typeface="Mark Pro Medium" panose="020B0604020201010104" pitchFamily="34" charset="0"/>
      <p:regular r:id="rId28"/>
    </p:embeddedFont>
    <p:embeddedFont>
      <p:font typeface="Poppins Medium" panose="00000600000000000000" pitchFamily="2" charset="0"/>
      <p:regular r:id="rId29"/>
      <p:italic r:id="rId30"/>
    </p:embeddedFont>
  </p:embeddedFontLst>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B5AC"/>
    <a:srgbClr val="274E4A"/>
    <a:srgbClr val="F6C3A0"/>
    <a:srgbClr val="6087CE"/>
    <a:srgbClr val="FFFFCE"/>
    <a:srgbClr val="9CFAF6"/>
    <a:srgbClr val="09B4AB"/>
    <a:srgbClr val="525252"/>
    <a:srgbClr val="C0504D"/>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E80D65-B292-4395-B2FE-35C3C0F07343}" v="1" dt="2024-10-21T06:18:17.9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46" autoAdjust="0"/>
    <p:restoredTop sz="86496" autoAdjust="0"/>
  </p:normalViewPr>
  <p:slideViewPr>
    <p:cSldViewPr>
      <p:cViewPr varScale="1">
        <p:scale>
          <a:sx n="64" d="100"/>
          <a:sy n="64" d="100"/>
        </p:scale>
        <p:origin x="1122" y="66"/>
      </p:cViewPr>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ableStyles" Target="tableStyle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367DB0-5AF1-4751-BE9A-93A5CBE65AE4}" type="doc">
      <dgm:prSet loTypeId="urn:microsoft.com/office/officeart/2016/7/layout/VerticalSolidActionList" loCatId="List" qsTypeId="urn:microsoft.com/office/officeart/2005/8/quickstyle/simple1" qsCatId="simple" csTypeId="urn:microsoft.com/office/officeart/2005/8/colors/accent1_2" csCatId="accent1" phldr="1"/>
      <dgm:spPr/>
      <dgm:t>
        <a:bodyPr/>
        <a:lstStyle/>
        <a:p>
          <a:endParaRPr lang="en-US"/>
        </a:p>
      </dgm:t>
    </dgm:pt>
    <dgm:pt modelId="{D03F2344-543A-49A9-93FA-6B8391743899}" type="pres">
      <dgm:prSet presAssocID="{07367DB0-5AF1-4751-BE9A-93A5CBE65AE4}" presName="Name0" presStyleCnt="0">
        <dgm:presLayoutVars>
          <dgm:dir/>
          <dgm:animLvl val="lvl"/>
          <dgm:resizeHandles val="exact"/>
        </dgm:presLayoutVars>
      </dgm:prSet>
      <dgm:spPr/>
    </dgm:pt>
  </dgm:ptLst>
  <dgm:cxnLst>
    <dgm:cxn modelId="{67EB064C-76BB-41B3-AE43-5A15A06735DD}" type="presOf" srcId="{07367DB0-5AF1-4751-BE9A-93A5CBE65AE4}" destId="{D03F2344-543A-49A9-93FA-6B8391743899}" srcOrd="0" destOrd="0" presId="urn:microsoft.com/office/officeart/2016/7/layout/VerticalSolidAction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134E0E-F756-49C5-9AC0-451FC87D6EC8}" type="datetimeFigureOut">
              <a:rPr lang="en-AU" smtClean="0"/>
              <a:t>21/10/2024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64F23B-EEA8-4715-900D-FD12BB57D161}" type="slidenum">
              <a:rPr lang="en-AU" smtClean="0"/>
              <a:t>‹#›</a:t>
            </a:fld>
            <a:endParaRPr lang="en-AU"/>
          </a:p>
        </p:txBody>
      </p:sp>
    </p:spTree>
    <p:extLst>
      <p:ext uri="{BB962C8B-B14F-4D97-AF65-F5344CB8AC3E}">
        <p14:creationId xmlns:p14="http://schemas.microsoft.com/office/powerpoint/2010/main" val="1057319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064F23B-EEA8-4715-900D-FD12BB57D161}" type="slidenum">
              <a:rPr lang="en-AU" smtClean="0"/>
              <a:t>2</a:t>
            </a:fld>
            <a:endParaRPr lang="en-AU"/>
          </a:p>
        </p:txBody>
      </p:sp>
    </p:spTree>
    <p:extLst>
      <p:ext uri="{BB962C8B-B14F-4D97-AF65-F5344CB8AC3E}">
        <p14:creationId xmlns:p14="http://schemas.microsoft.com/office/powerpoint/2010/main" val="2727664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064F23B-EEA8-4715-900D-FD12BB57D161}" type="slidenum">
              <a:rPr lang="en-AU" smtClean="0"/>
              <a:t>3</a:t>
            </a:fld>
            <a:endParaRPr lang="en-AU"/>
          </a:p>
        </p:txBody>
      </p:sp>
    </p:spTree>
    <p:extLst>
      <p:ext uri="{BB962C8B-B14F-4D97-AF65-F5344CB8AC3E}">
        <p14:creationId xmlns:p14="http://schemas.microsoft.com/office/powerpoint/2010/main" val="997356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064F23B-EEA8-4715-900D-FD12BB57D161}" type="slidenum">
              <a:rPr lang="en-AU" smtClean="0"/>
              <a:t>4</a:t>
            </a:fld>
            <a:endParaRPr lang="en-AU"/>
          </a:p>
        </p:txBody>
      </p:sp>
    </p:spTree>
    <p:extLst>
      <p:ext uri="{BB962C8B-B14F-4D97-AF65-F5344CB8AC3E}">
        <p14:creationId xmlns:p14="http://schemas.microsoft.com/office/powerpoint/2010/main" val="222885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064F23B-EEA8-4715-900D-FD12BB57D161}" type="slidenum">
              <a:rPr lang="en-AU" smtClean="0"/>
              <a:t>5</a:t>
            </a:fld>
            <a:endParaRPr lang="en-AU"/>
          </a:p>
        </p:txBody>
      </p:sp>
    </p:spTree>
    <p:extLst>
      <p:ext uri="{BB962C8B-B14F-4D97-AF65-F5344CB8AC3E}">
        <p14:creationId xmlns:p14="http://schemas.microsoft.com/office/powerpoint/2010/main" val="789359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064F23B-EEA8-4715-900D-FD12BB57D161}" type="slidenum">
              <a:rPr lang="en-AU" smtClean="0"/>
              <a:t>7</a:t>
            </a:fld>
            <a:endParaRPr lang="en-AU"/>
          </a:p>
        </p:txBody>
      </p:sp>
    </p:spTree>
    <p:extLst>
      <p:ext uri="{BB962C8B-B14F-4D97-AF65-F5344CB8AC3E}">
        <p14:creationId xmlns:p14="http://schemas.microsoft.com/office/powerpoint/2010/main" val="1960751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064F23B-EEA8-4715-900D-FD12BB57D161}" type="slidenum">
              <a:rPr lang="en-AU" smtClean="0"/>
              <a:t>8</a:t>
            </a:fld>
            <a:endParaRPr lang="en-AU"/>
          </a:p>
        </p:txBody>
      </p:sp>
    </p:spTree>
    <p:extLst>
      <p:ext uri="{BB962C8B-B14F-4D97-AF65-F5344CB8AC3E}">
        <p14:creationId xmlns:p14="http://schemas.microsoft.com/office/powerpoint/2010/main" val="2530606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064F23B-EEA8-4715-900D-FD12BB57D161}" type="slidenum">
              <a:rPr lang="en-AU" smtClean="0"/>
              <a:t>9</a:t>
            </a:fld>
            <a:endParaRPr lang="en-AU"/>
          </a:p>
        </p:txBody>
      </p:sp>
    </p:spTree>
    <p:extLst>
      <p:ext uri="{BB962C8B-B14F-4D97-AF65-F5344CB8AC3E}">
        <p14:creationId xmlns:p14="http://schemas.microsoft.com/office/powerpoint/2010/main" val="2762061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064F23B-EEA8-4715-900D-FD12BB57D161}" type="slidenum">
              <a:rPr lang="en-AU" smtClean="0"/>
              <a:t>13</a:t>
            </a:fld>
            <a:endParaRPr lang="en-AU"/>
          </a:p>
        </p:txBody>
      </p:sp>
    </p:spTree>
    <p:extLst>
      <p:ext uri="{BB962C8B-B14F-4D97-AF65-F5344CB8AC3E}">
        <p14:creationId xmlns:p14="http://schemas.microsoft.com/office/powerpoint/2010/main" val="1082416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0.jpg"/><Relationship Id="rId5" Type="http://schemas.openxmlformats.org/officeDocument/2006/relationships/image" Target="../media/image8.sv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6.png"/><Relationship Id="rId4" Type="http://schemas.openxmlformats.org/officeDocument/2006/relationships/image" Target="../media/image2.sv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22.jpg"/><Relationship Id="rId5" Type="http://schemas.openxmlformats.org/officeDocument/2006/relationships/image" Target="../media/image2.sv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2.sv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6.png"/><Relationship Id="rId5" Type="http://schemas.openxmlformats.org/officeDocument/2006/relationships/image" Target="../media/image2.sv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7.png"/><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18.svg"/><Relationship Id="rId5" Type="http://schemas.openxmlformats.org/officeDocument/2006/relationships/image" Target="../media/image13.png"/><Relationship Id="rId10" Type="http://schemas.openxmlformats.org/officeDocument/2006/relationships/image" Target="../media/image6.png"/><Relationship Id="rId4" Type="http://schemas.openxmlformats.org/officeDocument/2006/relationships/image" Target="../media/image8.svg"/><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sv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18.svg"/><Relationship Id="rId5" Type="http://schemas.openxmlformats.org/officeDocument/2006/relationships/image" Target="../media/image13.png"/><Relationship Id="rId4" Type="http://schemas.openxmlformats.org/officeDocument/2006/relationships/image" Target="../media/image2.sv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notesSlide" Target="../notesSlides/notesSlide1.xml"/><Relationship Id="rId7" Type="http://schemas.openxmlformats.org/officeDocument/2006/relationships/diagramData" Target="../diagrams/data1.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6.png"/><Relationship Id="rId11" Type="http://schemas.microsoft.com/office/2007/relationships/diagramDrawing" Target="../diagrams/drawing1.xml"/><Relationship Id="rId5" Type="http://schemas.openxmlformats.org/officeDocument/2006/relationships/image" Target="../media/image5.svg"/><Relationship Id="rId10" Type="http://schemas.openxmlformats.org/officeDocument/2006/relationships/diagramColors" Target="../diagrams/colors1.xml"/><Relationship Id="rId4" Type="http://schemas.openxmlformats.org/officeDocument/2006/relationships/image" Target="../media/image4.png"/><Relationship Id="rId9"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xml"/><Relationship Id="rId7" Type="http://schemas.openxmlformats.org/officeDocument/2006/relationships/image" Target="../media/image2.sv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notesSlide" Target="../notesSlides/notesSlide3.xml"/><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14.svg"/><Relationship Id="rId4" Type="http://schemas.openxmlformats.org/officeDocument/2006/relationships/image" Target="../media/image10.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image" Target="../media/image15.jpe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image" Target="../media/image2.sv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7.sv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6.png"/><Relationship Id="rId5" Type="http://schemas.openxmlformats.org/officeDocument/2006/relationships/image" Target="../media/image2.sv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notesSlide" Target="../notesSlides/notesSlide7.xml"/><Relationship Id="rId7" Type="http://schemas.openxmlformats.org/officeDocument/2006/relationships/image" Target="../media/image2.sv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png"/><Relationship Id="rId5" Type="http://schemas.openxmlformats.org/officeDocument/2006/relationships/image" Target="../media/image18.svg"/><Relationship Id="rId4" Type="http://schemas.openxmlformats.org/officeDocument/2006/relationships/image" Target="../media/image13.png"/><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0">
            <a:extLst>
              <a:ext uri="{FF2B5EF4-FFF2-40B4-BE49-F238E27FC236}">
                <a16:creationId xmlns:a16="http://schemas.microsoft.com/office/drawing/2014/main" id="{209D14F9-DC73-1D5B-CEB2-45D49B0B0AE9}"/>
              </a:ext>
            </a:extLst>
          </p:cNvPr>
          <p:cNvSpPr/>
          <p:nvPr/>
        </p:nvSpPr>
        <p:spPr>
          <a:xfrm rot="10800000">
            <a:off x="-1" y="3200397"/>
            <a:ext cx="9127957" cy="3886201"/>
          </a:xfrm>
          <a:custGeom>
            <a:avLst/>
            <a:gdLst/>
            <a:ahLst/>
            <a:cxnLst/>
            <a:rect l="l" t="t" r="r" b="b"/>
            <a:pathLst>
              <a:path w="10703548" h="1206582">
                <a:moveTo>
                  <a:pt x="0" y="0"/>
                </a:moveTo>
                <a:lnTo>
                  <a:pt x="10703548" y="0"/>
                </a:lnTo>
                <a:lnTo>
                  <a:pt x="10703548" y="1206582"/>
                </a:lnTo>
                <a:lnTo>
                  <a:pt x="0" y="1206582"/>
                </a:lnTo>
                <a:lnTo>
                  <a:pt x="0" y="0"/>
                </a:lnTo>
                <a:close/>
              </a:path>
            </a:pathLst>
          </a:custGeom>
          <a:blipFill>
            <a:blip r:embed="rId2">
              <a:extLst>
                <a:ext uri="{96DAC541-7B7A-43D3-8B79-37D633B846F1}">
                  <asvg:svgBlip xmlns:asvg="http://schemas.microsoft.com/office/drawing/2016/SVG/main" r:embed="rId3"/>
                </a:ext>
              </a:extLst>
            </a:blip>
            <a:stretch>
              <a:fillRect l="-1" r="-232226"/>
            </a:stretch>
          </a:blipFill>
        </p:spPr>
        <p:txBody>
          <a:bodyPr/>
          <a:lstStyle/>
          <a:p>
            <a:endParaRPr lang="en-AU" dirty="0"/>
          </a:p>
        </p:txBody>
      </p:sp>
      <p:sp>
        <p:nvSpPr>
          <p:cNvPr id="2" name="Freeform 2"/>
          <p:cNvSpPr/>
          <p:nvPr/>
        </p:nvSpPr>
        <p:spPr>
          <a:xfrm>
            <a:off x="9150798" y="38100"/>
            <a:ext cx="9670602" cy="10387525"/>
          </a:xfrm>
          <a:custGeom>
            <a:avLst/>
            <a:gdLst/>
            <a:ahLst/>
            <a:cxnLst/>
            <a:rect l="l" t="t" r="r" b="b"/>
            <a:pathLst>
              <a:path w="9670602" h="10387525">
                <a:moveTo>
                  <a:pt x="0" y="0"/>
                </a:moveTo>
                <a:lnTo>
                  <a:pt x="9670602" y="0"/>
                </a:lnTo>
                <a:lnTo>
                  <a:pt x="9670602" y="10387525"/>
                </a:lnTo>
                <a:lnTo>
                  <a:pt x="0" y="10387525"/>
                </a:lnTo>
                <a:lnTo>
                  <a:pt x="0" y="0"/>
                </a:lnTo>
                <a:close/>
              </a:path>
            </a:pathLst>
          </a:custGeom>
          <a:blipFill>
            <a:blip r:embed="rId4"/>
            <a:stretch>
              <a:fillRect l="-488" r="-488"/>
            </a:stretch>
          </a:blipFill>
        </p:spPr>
        <p:txBody>
          <a:bodyPr/>
          <a:lstStyle/>
          <a:p>
            <a:endParaRPr lang="en-AU"/>
          </a:p>
        </p:txBody>
      </p:sp>
      <p:sp>
        <p:nvSpPr>
          <p:cNvPr id="4" name="TextBox 4"/>
          <p:cNvSpPr txBox="1"/>
          <p:nvPr/>
        </p:nvSpPr>
        <p:spPr>
          <a:xfrm>
            <a:off x="696347" y="7892645"/>
            <a:ext cx="6999853" cy="523157"/>
          </a:xfrm>
          <a:prstGeom prst="rect">
            <a:avLst/>
          </a:prstGeom>
        </p:spPr>
        <p:txBody>
          <a:bodyPr wrap="square" lIns="0" tIns="0" rIns="0" bIns="0" rtlCol="0" anchor="t">
            <a:spAutoFit/>
          </a:bodyPr>
          <a:lstStyle/>
          <a:p>
            <a:pPr algn="just">
              <a:lnSpc>
                <a:spcPts val="4274"/>
              </a:lnSpc>
            </a:pPr>
            <a:r>
              <a:rPr lang="en-US" sz="3200" dirty="0">
                <a:solidFill>
                  <a:srgbClr val="274E4A"/>
                </a:solidFill>
                <a:latin typeface="Mark Pro" panose="020B0504020201010104" pitchFamily="34" charset="0"/>
              </a:rPr>
              <a:t>Bitesize Skills Development</a:t>
            </a:r>
          </a:p>
        </p:txBody>
      </p:sp>
      <p:sp>
        <p:nvSpPr>
          <p:cNvPr id="5" name="TextBox 5"/>
          <p:cNvSpPr txBox="1"/>
          <p:nvPr/>
        </p:nvSpPr>
        <p:spPr>
          <a:xfrm>
            <a:off x="696347" y="3458491"/>
            <a:ext cx="9097344" cy="3046988"/>
          </a:xfrm>
          <a:prstGeom prst="rect">
            <a:avLst/>
          </a:prstGeom>
        </p:spPr>
        <p:txBody>
          <a:bodyPr wrap="square" lIns="0" tIns="0" rIns="0" bIns="0" rtlCol="0" anchor="t">
            <a:spAutoFit/>
          </a:bodyPr>
          <a:lstStyle/>
          <a:p>
            <a:pPr algn="l"/>
            <a:r>
              <a:rPr lang="en-US" sz="6600" b="1" dirty="0">
                <a:solidFill>
                  <a:schemeClr val="bg1"/>
                </a:solidFill>
                <a:latin typeface="Mark Pro" panose="020B0504020201010104" pitchFamily="34" charset="0"/>
              </a:rPr>
              <a:t>What and why of wellness and reablement</a:t>
            </a:r>
          </a:p>
        </p:txBody>
      </p:sp>
      <p:sp>
        <p:nvSpPr>
          <p:cNvPr id="6" name="TextBox 6"/>
          <p:cNvSpPr txBox="1"/>
          <p:nvPr/>
        </p:nvSpPr>
        <p:spPr>
          <a:xfrm>
            <a:off x="696347" y="8420100"/>
            <a:ext cx="6618853" cy="656334"/>
          </a:xfrm>
          <a:prstGeom prst="rect">
            <a:avLst/>
          </a:prstGeom>
        </p:spPr>
        <p:txBody>
          <a:bodyPr wrap="square" lIns="0" tIns="0" rIns="0" bIns="0" rtlCol="0" anchor="t">
            <a:spAutoFit/>
          </a:bodyPr>
          <a:lstStyle/>
          <a:p>
            <a:pPr algn="l">
              <a:lnSpc>
                <a:spcPts val="5755"/>
              </a:lnSpc>
              <a:spcBef>
                <a:spcPct val="0"/>
              </a:spcBef>
            </a:pPr>
            <a:r>
              <a:rPr lang="en-US" sz="3200" dirty="0">
                <a:solidFill>
                  <a:srgbClr val="294F4A"/>
                </a:solidFill>
                <a:latin typeface="Mark Pro" panose="020B0504020201010104" pitchFamily="34" charset="0"/>
              </a:rPr>
              <a:t>‘Stepping back from stepping in’</a:t>
            </a:r>
          </a:p>
        </p:txBody>
      </p:sp>
    </p:spTree>
    <p:extLst>
      <p:ext uri="{BB962C8B-B14F-4D97-AF65-F5344CB8AC3E}">
        <p14:creationId xmlns:p14="http://schemas.microsoft.com/office/powerpoint/2010/main" val="3241772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10000" y="2933700"/>
            <a:ext cx="14748830" cy="4419600"/>
            <a:chOff x="0" y="0"/>
            <a:chExt cx="1398305" cy="363172"/>
          </a:xfrm>
        </p:grpSpPr>
        <p:sp>
          <p:nvSpPr>
            <p:cNvPr id="3" name="Freeform 3"/>
            <p:cNvSpPr/>
            <p:nvPr/>
          </p:nvSpPr>
          <p:spPr>
            <a:xfrm>
              <a:off x="0" y="0"/>
              <a:ext cx="1398305" cy="363172"/>
            </a:xfrm>
            <a:custGeom>
              <a:avLst/>
              <a:gdLst/>
              <a:ahLst/>
              <a:cxnLst/>
              <a:rect l="l" t="t" r="r" b="b"/>
              <a:pathLst>
                <a:path w="1398305" h="363172">
                  <a:moveTo>
                    <a:pt x="1195105" y="0"/>
                  </a:moveTo>
                  <a:cubicBezTo>
                    <a:pt x="1307329" y="0"/>
                    <a:pt x="1398305" y="81299"/>
                    <a:pt x="1398305" y="181586"/>
                  </a:cubicBezTo>
                  <a:cubicBezTo>
                    <a:pt x="1398305" y="281874"/>
                    <a:pt x="1307329" y="363172"/>
                    <a:pt x="1195105" y="363172"/>
                  </a:cubicBezTo>
                  <a:lnTo>
                    <a:pt x="203200" y="363172"/>
                  </a:lnTo>
                  <a:cubicBezTo>
                    <a:pt x="90976" y="363172"/>
                    <a:pt x="0" y="281874"/>
                    <a:pt x="0" y="181586"/>
                  </a:cubicBezTo>
                  <a:cubicBezTo>
                    <a:pt x="0" y="81299"/>
                    <a:pt x="90976" y="0"/>
                    <a:pt x="203200" y="0"/>
                  </a:cubicBezTo>
                  <a:close/>
                </a:path>
              </a:pathLst>
            </a:custGeom>
            <a:solidFill>
              <a:srgbClr val="00B6AD"/>
            </a:solidFill>
          </p:spPr>
          <p:txBody>
            <a:bodyPr/>
            <a:lstStyle/>
            <a:p>
              <a:endParaRPr lang="en-AU" dirty="0"/>
            </a:p>
          </p:txBody>
        </p:sp>
        <p:sp>
          <p:nvSpPr>
            <p:cNvPr id="4" name="TextBox 4"/>
            <p:cNvSpPr txBox="1"/>
            <p:nvPr/>
          </p:nvSpPr>
          <p:spPr>
            <a:xfrm>
              <a:off x="0" y="-38100"/>
              <a:ext cx="1398305" cy="401272"/>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685800" y="3631790"/>
            <a:ext cx="10297799" cy="1661993"/>
          </a:xfrm>
          <a:prstGeom prst="rect">
            <a:avLst/>
          </a:prstGeom>
        </p:spPr>
        <p:txBody>
          <a:bodyPr wrap="square" lIns="0" tIns="0" rIns="0" bIns="0" rtlCol="0" anchor="t">
            <a:spAutoFit/>
          </a:bodyPr>
          <a:lstStyle/>
          <a:p>
            <a:pPr algn="l" rtl="0" fontAlgn="base"/>
            <a:r>
              <a:rPr lang="en-US" sz="3600" b="1" i="0" u="none" strike="noStrike" dirty="0">
                <a:solidFill>
                  <a:schemeClr val="bg1"/>
                </a:solidFill>
                <a:effectLst/>
                <a:latin typeface="Mark Pro" panose="020B0504020201010104" pitchFamily="34" charset="0"/>
              </a:rPr>
              <a:t>In the past…</a:t>
            </a:r>
            <a:r>
              <a:rPr lang="en-US" sz="3600" b="0" i="0" u="none" strike="noStrike" dirty="0">
                <a:solidFill>
                  <a:schemeClr val="bg1"/>
                </a:solidFill>
                <a:effectLst/>
                <a:latin typeface="Mark Pro" panose="020B0504020201010104" pitchFamily="34" charset="0"/>
              </a:rPr>
              <a:t> </a:t>
            </a:r>
            <a:r>
              <a:rPr lang="en-US" sz="3600" b="0" i="0" dirty="0">
                <a:solidFill>
                  <a:schemeClr val="bg1"/>
                </a:solidFill>
                <a:effectLst/>
                <a:latin typeface="Mark Pro" panose="020B0504020201010104" pitchFamily="34" charset="0"/>
              </a:rPr>
              <a:t>​</a:t>
            </a:r>
            <a:endParaRPr lang="en-US" sz="3600" i="0" dirty="0">
              <a:solidFill>
                <a:schemeClr val="bg1"/>
              </a:solidFill>
              <a:effectLst/>
              <a:latin typeface="Mark Pro" panose="020B0504020201010104" pitchFamily="34" charset="0"/>
            </a:endParaRPr>
          </a:p>
          <a:p>
            <a:pPr algn="l" rtl="0" fontAlgn="base"/>
            <a:r>
              <a:rPr lang="en-US" sz="3600" i="0" u="none" strike="noStrike" dirty="0">
                <a:solidFill>
                  <a:schemeClr val="bg1"/>
                </a:solidFill>
                <a:effectLst/>
                <a:latin typeface="Mark Pro" panose="020B0504020201010104" pitchFamily="34" charset="0"/>
              </a:rPr>
              <a:t>Home </a:t>
            </a:r>
            <a:r>
              <a:rPr lang="en-US" sz="3600" b="1" i="0" u="none" strike="noStrike" dirty="0">
                <a:solidFill>
                  <a:srgbClr val="FFC000"/>
                </a:solidFill>
                <a:effectLst/>
                <a:latin typeface="Mark Pro" panose="020B0504020201010104" pitchFamily="34" charset="0"/>
              </a:rPr>
              <a:t>Care</a:t>
            </a:r>
            <a:r>
              <a:rPr lang="en-US" sz="3600" b="1" i="0" u="none" strike="noStrike" dirty="0">
                <a:solidFill>
                  <a:schemeClr val="bg1"/>
                </a:solidFill>
                <a:effectLst/>
                <a:latin typeface="Mark Pro" panose="020B0504020201010104" pitchFamily="34" charset="0"/>
              </a:rPr>
              <a:t> </a:t>
            </a:r>
            <a:r>
              <a:rPr lang="en-US" sz="3600" b="0" i="0" u="none" strike="noStrike" dirty="0">
                <a:solidFill>
                  <a:schemeClr val="bg1"/>
                </a:solidFill>
                <a:effectLst/>
                <a:latin typeface="Mark Pro" panose="020B0504020201010104" pitchFamily="34" charset="0"/>
              </a:rPr>
              <a:t>services = Doing</a:t>
            </a:r>
            <a:r>
              <a:rPr lang="en-US" sz="3600" b="1" i="0" u="none" strike="noStrike" dirty="0">
                <a:solidFill>
                  <a:schemeClr val="bg1"/>
                </a:solidFill>
                <a:effectLst/>
                <a:latin typeface="Mark Pro" panose="020B0504020201010104" pitchFamily="34" charset="0"/>
              </a:rPr>
              <a:t> </a:t>
            </a:r>
            <a:r>
              <a:rPr lang="en-US" sz="3600" b="1" i="0" u="none" strike="noStrike" dirty="0">
                <a:solidFill>
                  <a:srgbClr val="FFC000"/>
                </a:solidFill>
                <a:effectLst/>
                <a:latin typeface="Mark Pro" panose="020B0504020201010104" pitchFamily="34" charset="0"/>
              </a:rPr>
              <a:t>for</a:t>
            </a:r>
            <a:r>
              <a:rPr lang="en-US" sz="3600" b="1" i="0" u="none" strike="noStrike" dirty="0">
                <a:solidFill>
                  <a:schemeClr val="bg1"/>
                </a:solidFill>
                <a:effectLst/>
                <a:latin typeface="Mark Pro" panose="020B0504020201010104" pitchFamily="34" charset="0"/>
              </a:rPr>
              <a:t> </a:t>
            </a:r>
            <a:r>
              <a:rPr lang="en-US" sz="3600" b="0" i="0" u="none" strike="noStrike" dirty="0">
                <a:solidFill>
                  <a:schemeClr val="bg1"/>
                </a:solidFill>
                <a:effectLst/>
                <a:latin typeface="Mark Pro" panose="020B0504020201010104" pitchFamily="34" charset="0"/>
              </a:rPr>
              <a:t>clients</a:t>
            </a:r>
            <a:endParaRPr lang="en-US" sz="3600" b="0" i="0" dirty="0">
              <a:solidFill>
                <a:schemeClr val="bg1"/>
              </a:solidFill>
              <a:effectLst/>
              <a:latin typeface="Mark Pro" panose="020B0504020201010104" pitchFamily="34" charset="0"/>
            </a:endParaRPr>
          </a:p>
          <a:p>
            <a:pPr algn="l" rtl="0" fontAlgn="base"/>
            <a:r>
              <a:rPr lang="en-US" sz="3600" b="0" i="0" dirty="0">
                <a:solidFill>
                  <a:schemeClr val="bg1"/>
                </a:solidFill>
                <a:effectLst/>
                <a:latin typeface="Mark Pro" panose="020B0504020201010104" pitchFamily="34" charset="0"/>
              </a:rPr>
              <a:t>​</a:t>
            </a:r>
            <a:r>
              <a:rPr lang="en-US" sz="3600" b="0" i="0" u="none" strike="noStrike" dirty="0">
                <a:solidFill>
                  <a:schemeClr val="bg1"/>
                </a:solidFill>
                <a:effectLst/>
                <a:latin typeface="Mark Pro" panose="020B0504020201010104" pitchFamily="34" charset="0"/>
              </a:rPr>
              <a:t>​</a:t>
            </a:r>
            <a:endParaRPr lang="en-US" sz="3600" b="0" i="0" dirty="0">
              <a:solidFill>
                <a:schemeClr val="bg1"/>
              </a:solidFill>
              <a:effectLst/>
              <a:latin typeface="Mark Pro" panose="020B0504020201010104" pitchFamily="34" charset="0"/>
            </a:endParaRPr>
          </a:p>
        </p:txBody>
      </p:sp>
      <p:sp>
        <p:nvSpPr>
          <p:cNvPr id="7" name="Freeform 35">
            <a:extLst>
              <a:ext uri="{FF2B5EF4-FFF2-40B4-BE49-F238E27FC236}">
                <a16:creationId xmlns:a16="http://schemas.microsoft.com/office/drawing/2014/main" id="{A6844AB8-F7DB-E94C-05A4-94A02622FA0C}"/>
              </a:ext>
            </a:extLst>
          </p:cNvPr>
          <p:cNvSpPr/>
          <p:nvPr/>
        </p:nvSpPr>
        <p:spPr>
          <a:xfrm>
            <a:off x="63725" y="8854043"/>
            <a:ext cx="2128842" cy="1423432"/>
          </a:xfrm>
          <a:custGeom>
            <a:avLst/>
            <a:gdLst/>
            <a:ahLst/>
            <a:cxnLst/>
            <a:rect l="l" t="t" r="r" b="b"/>
            <a:pathLst>
              <a:path w="2128842" h="1423432">
                <a:moveTo>
                  <a:pt x="0" y="0"/>
                </a:moveTo>
                <a:lnTo>
                  <a:pt x="2128842" y="0"/>
                </a:lnTo>
                <a:lnTo>
                  <a:pt x="2128842" y="1423432"/>
                </a:lnTo>
                <a:lnTo>
                  <a:pt x="0" y="1423432"/>
                </a:lnTo>
                <a:lnTo>
                  <a:pt x="0" y="0"/>
                </a:lnTo>
                <a:close/>
              </a:path>
            </a:pathLst>
          </a:custGeom>
          <a:blipFill dpi="0" rotWithShape="1">
            <a:blip r:embed="rId3">
              <a:alphaModFix amt="50000"/>
            </a:blip>
            <a:srcRect/>
            <a:stretch>
              <a:fillRect l="-16549" t="-15649" r="-14543" b="-11625"/>
            </a:stretch>
          </a:blipFill>
        </p:spPr>
        <p:txBody>
          <a:bodyPr/>
          <a:lstStyle/>
          <a:p>
            <a:endParaRPr lang="en-AU"/>
          </a:p>
        </p:txBody>
      </p:sp>
      <p:grpSp>
        <p:nvGrpSpPr>
          <p:cNvPr id="19" name="Group 18">
            <a:extLst>
              <a:ext uri="{FF2B5EF4-FFF2-40B4-BE49-F238E27FC236}">
                <a16:creationId xmlns:a16="http://schemas.microsoft.com/office/drawing/2014/main" id="{69654B6A-A155-0484-71DD-E3F65D6EBB90}"/>
              </a:ext>
            </a:extLst>
          </p:cNvPr>
          <p:cNvGrpSpPr/>
          <p:nvPr/>
        </p:nvGrpSpPr>
        <p:grpSpPr>
          <a:xfrm>
            <a:off x="10972800" y="1562100"/>
            <a:ext cx="9540000" cy="9540000"/>
            <a:chOff x="11396030" y="2552700"/>
            <a:chExt cx="9540000" cy="9540000"/>
          </a:xfrm>
        </p:grpSpPr>
        <p:sp>
          <p:nvSpPr>
            <p:cNvPr id="17" name="Freeform 2">
              <a:extLst>
                <a:ext uri="{FF2B5EF4-FFF2-40B4-BE49-F238E27FC236}">
                  <a16:creationId xmlns:a16="http://schemas.microsoft.com/office/drawing/2014/main" id="{02CC1F01-3709-9D2D-CF44-C7E81A354D1E}"/>
                </a:ext>
              </a:extLst>
            </p:cNvPr>
            <p:cNvSpPr/>
            <p:nvPr/>
          </p:nvSpPr>
          <p:spPr>
            <a:xfrm>
              <a:off x="11396030" y="2552700"/>
              <a:ext cx="9540000" cy="9540000"/>
            </a:xfrm>
            <a:custGeom>
              <a:avLst/>
              <a:gdLst/>
              <a:ahLst/>
              <a:cxnLst/>
              <a:rect l="l" t="t" r="r" b="b"/>
              <a:pathLst>
                <a:path w="11718284" h="11718284">
                  <a:moveTo>
                    <a:pt x="0" y="0"/>
                  </a:moveTo>
                  <a:lnTo>
                    <a:pt x="11718284" y="0"/>
                  </a:lnTo>
                  <a:lnTo>
                    <a:pt x="11718284" y="11718284"/>
                  </a:lnTo>
                  <a:lnTo>
                    <a:pt x="0" y="117182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dirty="0"/>
            </a:p>
          </p:txBody>
        </p:sp>
        <p:pic>
          <p:nvPicPr>
            <p:cNvPr id="18" name="Picture 17" descr="Two people in a kitchen&#10;&#10;Description automatically generated">
              <a:extLst>
                <a:ext uri="{FF2B5EF4-FFF2-40B4-BE49-F238E27FC236}">
                  <a16:creationId xmlns:a16="http://schemas.microsoft.com/office/drawing/2014/main" id="{9B0B5548-0EAB-07CA-5DEA-0999531E462B}"/>
                </a:ext>
              </a:extLst>
            </p:cNvPr>
            <p:cNvPicPr>
              <a:picLocks noChangeAspect="1"/>
            </p:cNvPicPr>
            <p:nvPr/>
          </p:nvPicPr>
          <p:blipFill rotWithShape="1">
            <a:blip r:embed="rId6">
              <a:extLst>
                <a:ext uri="{28A0092B-C50C-407E-A947-70E740481C1C}">
                  <a14:useLocalDpi xmlns:a14="http://schemas.microsoft.com/office/drawing/2010/main" val="0"/>
                </a:ext>
              </a:extLst>
            </a:blip>
            <a:srcRect l="21850" r="21850"/>
            <a:stretch/>
          </p:blipFill>
          <p:spPr>
            <a:xfrm flipH="1">
              <a:off x="11518327" y="2674997"/>
              <a:ext cx="9295406" cy="9295406"/>
            </a:xfrm>
            <a:prstGeom prst="ellipse">
              <a:avLst/>
            </a:prstGeom>
          </p:spPr>
        </p:pic>
      </p:grpSp>
      <p:sp>
        <p:nvSpPr>
          <p:cNvPr id="13" name="TextBox 10">
            <a:extLst>
              <a:ext uri="{FF2B5EF4-FFF2-40B4-BE49-F238E27FC236}">
                <a16:creationId xmlns:a16="http://schemas.microsoft.com/office/drawing/2014/main" id="{430FC518-2F14-5307-5EE7-3060E0177663}"/>
              </a:ext>
            </a:extLst>
          </p:cNvPr>
          <p:cNvSpPr txBox="1"/>
          <p:nvPr/>
        </p:nvSpPr>
        <p:spPr>
          <a:xfrm>
            <a:off x="685800" y="5230354"/>
            <a:ext cx="10297799" cy="1107996"/>
          </a:xfrm>
          <a:prstGeom prst="rect">
            <a:avLst/>
          </a:prstGeom>
        </p:spPr>
        <p:txBody>
          <a:bodyPr wrap="square" lIns="0" tIns="0" rIns="0" bIns="0" rtlCol="0" anchor="t">
            <a:spAutoFit/>
          </a:bodyPr>
          <a:lstStyle/>
          <a:p>
            <a:pPr algn="l" rtl="0" fontAlgn="base"/>
            <a:r>
              <a:rPr lang="en-US" sz="3600" b="1" i="0" u="none" strike="noStrike" dirty="0">
                <a:solidFill>
                  <a:schemeClr val="bg1"/>
                </a:solidFill>
                <a:effectLst/>
                <a:latin typeface="Mark Pro" panose="020B0504020201010104" pitchFamily="34" charset="0"/>
              </a:rPr>
              <a:t>Now…</a:t>
            </a:r>
            <a:endParaRPr lang="en-US" sz="3600" b="1" i="0" dirty="0">
              <a:solidFill>
                <a:schemeClr val="bg1"/>
              </a:solidFill>
              <a:effectLst/>
              <a:latin typeface="Mark Pro" panose="020B0504020201010104" pitchFamily="34" charset="0"/>
            </a:endParaRPr>
          </a:p>
          <a:p>
            <a:pPr algn="l" rtl="0" fontAlgn="base"/>
            <a:r>
              <a:rPr lang="en-US" sz="3600" dirty="0">
                <a:solidFill>
                  <a:schemeClr val="bg1"/>
                </a:solidFill>
                <a:latin typeface="Mark Pro" panose="020B0504020201010104" pitchFamily="34" charset="0"/>
              </a:rPr>
              <a:t>Home </a:t>
            </a:r>
            <a:r>
              <a:rPr lang="en-US" sz="3600" b="1" dirty="0">
                <a:solidFill>
                  <a:srgbClr val="FFC000"/>
                </a:solidFill>
                <a:latin typeface="Mark Pro" panose="020B0504020201010104" pitchFamily="34" charset="0"/>
              </a:rPr>
              <a:t>S</a:t>
            </a:r>
            <a:r>
              <a:rPr lang="en-US" sz="3600" b="1" i="0" u="none" strike="noStrike" dirty="0">
                <a:solidFill>
                  <a:srgbClr val="FFC000"/>
                </a:solidFill>
                <a:effectLst/>
                <a:latin typeface="Mark Pro" panose="020B0504020201010104" pitchFamily="34" charset="0"/>
              </a:rPr>
              <a:t>upport</a:t>
            </a:r>
            <a:r>
              <a:rPr lang="en-US" sz="3600" b="1" i="0" u="none" strike="noStrike" dirty="0">
                <a:solidFill>
                  <a:schemeClr val="bg1"/>
                </a:solidFill>
                <a:effectLst/>
                <a:latin typeface="Mark Pro" panose="020B0504020201010104" pitchFamily="34" charset="0"/>
              </a:rPr>
              <a:t> </a:t>
            </a:r>
            <a:r>
              <a:rPr lang="en-US" sz="3600" b="0" i="0" u="none" strike="noStrike" dirty="0">
                <a:solidFill>
                  <a:schemeClr val="bg1"/>
                </a:solidFill>
                <a:effectLst/>
                <a:latin typeface="Mark Pro" panose="020B0504020201010104" pitchFamily="34" charset="0"/>
              </a:rPr>
              <a:t>services = Doing </a:t>
            </a:r>
            <a:r>
              <a:rPr lang="en-US" sz="3600" b="1" i="0" u="none" strike="noStrike" dirty="0">
                <a:solidFill>
                  <a:srgbClr val="FFC000"/>
                </a:solidFill>
                <a:effectLst/>
                <a:latin typeface="Mark Pro" panose="020B0504020201010104" pitchFamily="34" charset="0"/>
              </a:rPr>
              <a:t>with</a:t>
            </a:r>
            <a:r>
              <a:rPr lang="en-US" sz="3600" b="0" i="0" u="none" strike="noStrike" dirty="0">
                <a:solidFill>
                  <a:schemeClr val="bg1"/>
                </a:solidFill>
                <a:effectLst/>
                <a:latin typeface="Mark Pro" panose="020B0504020201010104" pitchFamily="34" charset="0"/>
              </a:rPr>
              <a:t> clients</a:t>
            </a:r>
            <a:endParaRPr lang="en-US" sz="3600" b="0" i="0" dirty="0">
              <a:solidFill>
                <a:schemeClr val="bg1"/>
              </a:solidFill>
              <a:effectLst/>
              <a:latin typeface="Mark Pro" panose="020B0504020201010104" pitchFamily="34" charset="0"/>
            </a:endParaRPr>
          </a:p>
        </p:txBody>
      </p:sp>
      <p:sp>
        <p:nvSpPr>
          <p:cNvPr id="8" name="Freeform 5">
            <a:extLst>
              <a:ext uri="{FF2B5EF4-FFF2-40B4-BE49-F238E27FC236}">
                <a16:creationId xmlns:a16="http://schemas.microsoft.com/office/drawing/2014/main" id="{7265794F-8A87-C169-98FC-B90483C25D07}"/>
              </a:ext>
            </a:extLst>
          </p:cNvPr>
          <p:cNvSpPr/>
          <p:nvPr/>
        </p:nvSpPr>
        <p:spPr>
          <a:xfrm rot="10800000">
            <a:off x="-5181602" y="1022635"/>
            <a:ext cx="11201402" cy="1206582"/>
          </a:xfrm>
          <a:custGeom>
            <a:avLst/>
            <a:gdLst/>
            <a:ahLst/>
            <a:cxnLst/>
            <a:rect l="l" t="t" r="r" b="b"/>
            <a:pathLst>
              <a:path w="10703548" h="1206582">
                <a:moveTo>
                  <a:pt x="0" y="0"/>
                </a:moveTo>
                <a:lnTo>
                  <a:pt x="10703549" y="0"/>
                </a:lnTo>
                <a:lnTo>
                  <a:pt x="10703549" y="1206581"/>
                </a:lnTo>
                <a:lnTo>
                  <a:pt x="0" y="1206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dirty="0"/>
          </a:p>
        </p:txBody>
      </p:sp>
      <p:sp>
        <p:nvSpPr>
          <p:cNvPr id="6" name="TextBox 6"/>
          <p:cNvSpPr txBox="1"/>
          <p:nvPr/>
        </p:nvSpPr>
        <p:spPr>
          <a:xfrm>
            <a:off x="685800" y="1041317"/>
            <a:ext cx="5067300" cy="882934"/>
          </a:xfrm>
          <a:prstGeom prst="rect">
            <a:avLst/>
          </a:prstGeom>
        </p:spPr>
        <p:txBody>
          <a:bodyPr wrap="square" lIns="0" tIns="0" rIns="0" bIns="0" rtlCol="0" anchor="t">
            <a:spAutoFit/>
          </a:bodyPr>
          <a:lstStyle/>
          <a:p>
            <a:pPr algn="l">
              <a:lnSpc>
                <a:spcPts val="7934"/>
              </a:lnSpc>
            </a:pPr>
            <a:r>
              <a:rPr lang="en-US" sz="4000" b="1" dirty="0">
                <a:solidFill>
                  <a:srgbClr val="FFFFFF"/>
                </a:solidFill>
                <a:latin typeface="Mark Pro" panose="020B0504020201010104" pitchFamily="34" charset="0"/>
              </a:rPr>
              <a:t>Times are changing​</a:t>
            </a:r>
          </a:p>
        </p:txBody>
      </p:sp>
    </p:spTree>
    <p:custDataLst>
      <p:tags r:id="rId1"/>
    </p:custDataLst>
    <p:extLst>
      <p:ext uri="{BB962C8B-B14F-4D97-AF65-F5344CB8AC3E}">
        <p14:creationId xmlns:p14="http://schemas.microsoft.com/office/powerpoint/2010/main" val="8980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CC1F655-5A2B-0F40-190F-0F1DB50FBD80}"/>
              </a:ext>
            </a:extLst>
          </p:cNvPr>
          <p:cNvSpPr txBox="1">
            <a:spLocks/>
          </p:cNvSpPr>
          <p:nvPr/>
        </p:nvSpPr>
        <p:spPr>
          <a:xfrm>
            <a:off x="685800" y="2895441"/>
            <a:ext cx="10847832" cy="248194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pPr>
            <a:r>
              <a:rPr lang="en-US" sz="2800" dirty="0">
                <a:solidFill>
                  <a:srgbClr val="274E4A"/>
                </a:solidFill>
                <a:latin typeface="Mark Pro" panose="020B0504020201010104" pitchFamily="34" charset="0"/>
              </a:rPr>
              <a:t>Budget and Human Resources pressures</a:t>
            </a:r>
          </a:p>
          <a:p>
            <a:pPr>
              <a:spcBef>
                <a:spcPts val="1200"/>
              </a:spcBef>
            </a:pPr>
            <a:r>
              <a:rPr lang="en-US" sz="2800" dirty="0">
                <a:solidFill>
                  <a:srgbClr val="274E4A"/>
                </a:solidFill>
                <a:latin typeface="Mark Pro" panose="020B0504020201010104" pitchFamily="34" charset="0"/>
              </a:rPr>
              <a:t>Royal Commission into Aged Care recommendations</a:t>
            </a:r>
          </a:p>
          <a:p>
            <a:pPr>
              <a:spcBef>
                <a:spcPts val="1200"/>
              </a:spcBef>
            </a:pPr>
            <a:r>
              <a:rPr lang="en-US" sz="2800" dirty="0">
                <a:solidFill>
                  <a:srgbClr val="274E4A"/>
                </a:solidFill>
                <a:latin typeface="Mark Pro" panose="020B0504020201010104" pitchFamily="34" charset="0"/>
              </a:rPr>
              <a:t>It works!</a:t>
            </a:r>
          </a:p>
          <a:p>
            <a:pPr>
              <a:spcBef>
                <a:spcPts val="1200"/>
              </a:spcBef>
            </a:pPr>
            <a:r>
              <a:rPr lang="en-US" sz="2800" dirty="0">
                <a:solidFill>
                  <a:srgbClr val="274E4A"/>
                </a:solidFill>
                <a:latin typeface="Mark Pro" panose="020B0504020201010104" pitchFamily="34" charset="0"/>
                <a:cs typeface="Arial" panose="020B0604020202020204" pitchFamily="34" charset="0"/>
              </a:rPr>
              <a:t>It’s respectful</a:t>
            </a:r>
          </a:p>
        </p:txBody>
      </p:sp>
      <p:sp>
        <p:nvSpPr>
          <p:cNvPr id="4" name="TextBox 3">
            <a:extLst>
              <a:ext uri="{FF2B5EF4-FFF2-40B4-BE49-F238E27FC236}">
                <a16:creationId xmlns:a16="http://schemas.microsoft.com/office/drawing/2014/main" id="{1597DD73-CA01-A411-DC59-6C1A7C23EA9F}"/>
              </a:ext>
            </a:extLst>
          </p:cNvPr>
          <p:cNvSpPr txBox="1"/>
          <p:nvPr/>
        </p:nvSpPr>
        <p:spPr>
          <a:xfrm>
            <a:off x="685800" y="5608713"/>
            <a:ext cx="9486900" cy="584775"/>
          </a:xfrm>
          <a:prstGeom prst="rect">
            <a:avLst/>
          </a:prstGeom>
          <a:noFill/>
        </p:spPr>
        <p:txBody>
          <a:bodyPr wrap="square">
            <a:spAutoFit/>
          </a:bodyPr>
          <a:lstStyle/>
          <a:p>
            <a:pPr marL="0" indent="0">
              <a:buFont typeface="Arial" pitchFamily="34" charset="0"/>
              <a:buNone/>
            </a:pPr>
            <a:r>
              <a:rPr lang="en-AU" sz="3200" b="1" dirty="0">
                <a:solidFill>
                  <a:srgbClr val="274E4A"/>
                </a:solidFill>
                <a:latin typeface="Mark Pro" panose="020B0504020201010104" pitchFamily="34" charset="0"/>
                <a:cs typeface="Arial" panose="020B0604020202020204" pitchFamily="34" charset="0"/>
              </a:rPr>
              <a:t>And most importantly…</a:t>
            </a:r>
          </a:p>
        </p:txBody>
      </p:sp>
      <p:pic>
        <p:nvPicPr>
          <p:cNvPr id="8" name="Picture 7" descr="A person in a garden&#10;&#10;Description automatically generated">
            <a:extLst>
              <a:ext uri="{FF2B5EF4-FFF2-40B4-BE49-F238E27FC236}">
                <a16:creationId xmlns:a16="http://schemas.microsoft.com/office/drawing/2014/main" id="{31EBEDAE-A82A-A082-AB37-0F5058B355C5}"/>
              </a:ext>
            </a:extLst>
          </p:cNvPr>
          <p:cNvPicPr>
            <a:picLocks noChangeAspect="1"/>
          </p:cNvPicPr>
          <p:nvPr/>
        </p:nvPicPr>
        <p:blipFill rotWithShape="1">
          <a:blip r:embed="rId3">
            <a:extLst>
              <a:ext uri="{28A0092B-C50C-407E-A947-70E740481C1C}">
                <a14:useLocalDpi xmlns:a14="http://schemas.microsoft.com/office/drawing/2010/main" val="0"/>
              </a:ext>
            </a:extLst>
          </a:blip>
          <a:srcRect l="32141" t="43505" r="3525" b="1270"/>
          <a:stretch/>
        </p:blipFill>
        <p:spPr>
          <a:xfrm>
            <a:off x="10972800" y="1470900"/>
            <a:ext cx="9540000" cy="9540000"/>
          </a:xfrm>
          <a:prstGeom prst="ellipse">
            <a:avLst/>
          </a:prstGeom>
          <a:ln w="76200">
            <a:solidFill>
              <a:srgbClr val="04B5AC"/>
            </a:solidFill>
          </a:ln>
        </p:spPr>
      </p:pic>
      <p:sp>
        <p:nvSpPr>
          <p:cNvPr id="3" name="Freeform 35">
            <a:extLst>
              <a:ext uri="{FF2B5EF4-FFF2-40B4-BE49-F238E27FC236}">
                <a16:creationId xmlns:a16="http://schemas.microsoft.com/office/drawing/2014/main" id="{EBDE12EA-ADA1-BBEB-7BFB-3B6C0442650F}"/>
              </a:ext>
            </a:extLst>
          </p:cNvPr>
          <p:cNvSpPr/>
          <p:nvPr/>
        </p:nvSpPr>
        <p:spPr>
          <a:xfrm>
            <a:off x="63725" y="8854043"/>
            <a:ext cx="2128842" cy="1423432"/>
          </a:xfrm>
          <a:custGeom>
            <a:avLst/>
            <a:gdLst/>
            <a:ahLst/>
            <a:cxnLst/>
            <a:rect l="l" t="t" r="r" b="b"/>
            <a:pathLst>
              <a:path w="2128842" h="1423432">
                <a:moveTo>
                  <a:pt x="0" y="0"/>
                </a:moveTo>
                <a:lnTo>
                  <a:pt x="2128842" y="0"/>
                </a:lnTo>
                <a:lnTo>
                  <a:pt x="2128842" y="1423432"/>
                </a:lnTo>
                <a:lnTo>
                  <a:pt x="0" y="1423432"/>
                </a:lnTo>
                <a:lnTo>
                  <a:pt x="0" y="0"/>
                </a:lnTo>
                <a:close/>
              </a:path>
            </a:pathLst>
          </a:custGeom>
          <a:blipFill dpi="0" rotWithShape="1">
            <a:blip r:embed="rId4">
              <a:alphaModFix amt="50000"/>
            </a:blip>
            <a:srcRect/>
            <a:stretch>
              <a:fillRect l="-16549" t="-15649" r="-14543" b="-11625"/>
            </a:stretch>
          </a:blipFill>
        </p:spPr>
        <p:txBody>
          <a:bodyPr/>
          <a:lstStyle/>
          <a:p>
            <a:endParaRPr lang="en-AU"/>
          </a:p>
        </p:txBody>
      </p:sp>
      <p:sp>
        <p:nvSpPr>
          <p:cNvPr id="7" name="Freeform 5">
            <a:extLst>
              <a:ext uri="{FF2B5EF4-FFF2-40B4-BE49-F238E27FC236}">
                <a16:creationId xmlns:a16="http://schemas.microsoft.com/office/drawing/2014/main" id="{45752E20-56BD-0C75-3DD4-C733D0BCBFCD}"/>
              </a:ext>
            </a:extLst>
          </p:cNvPr>
          <p:cNvSpPr/>
          <p:nvPr/>
        </p:nvSpPr>
        <p:spPr>
          <a:xfrm rot="10800000">
            <a:off x="-1833351" y="1028701"/>
            <a:ext cx="11201402" cy="1206582"/>
          </a:xfrm>
          <a:custGeom>
            <a:avLst/>
            <a:gdLst/>
            <a:ahLst/>
            <a:cxnLst/>
            <a:rect l="l" t="t" r="r" b="b"/>
            <a:pathLst>
              <a:path w="10703548" h="1206582">
                <a:moveTo>
                  <a:pt x="0" y="0"/>
                </a:moveTo>
                <a:lnTo>
                  <a:pt x="10703549" y="0"/>
                </a:lnTo>
                <a:lnTo>
                  <a:pt x="10703549" y="1206581"/>
                </a:lnTo>
                <a:lnTo>
                  <a:pt x="0" y="12065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dirty="0"/>
          </a:p>
        </p:txBody>
      </p:sp>
      <p:sp>
        <p:nvSpPr>
          <p:cNvPr id="6" name="TextBox 6"/>
          <p:cNvSpPr txBox="1"/>
          <p:nvPr/>
        </p:nvSpPr>
        <p:spPr>
          <a:xfrm>
            <a:off x="685800" y="1060166"/>
            <a:ext cx="11925300" cy="882934"/>
          </a:xfrm>
          <a:prstGeom prst="rect">
            <a:avLst/>
          </a:prstGeom>
        </p:spPr>
        <p:txBody>
          <a:bodyPr wrap="square" lIns="0" tIns="0" rIns="0" bIns="0" rtlCol="0" anchor="t">
            <a:spAutoFit/>
          </a:bodyPr>
          <a:lstStyle/>
          <a:p>
            <a:pPr algn="l">
              <a:lnSpc>
                <a:spcPts val="7934"/>
              </a:lnSpc>
            </a:pPr>
            <a:r>
              <a:rPr lang="en-US" sz="4000" b="1" dirty="0">
                <a:solidFill>
                  <a:srgbClr val="FFFFFF"/>
                </a:solidFill>
                <a:latin typeface="Mark Pro" panose="020B0504020201010104" pitchFamily="34" charset="0"/>
              </a:rPr>
              <a:t>Why wellness and reablement?</a:t>
            </a:r>
          </a:p>
        </p:txBody>
      </p:sp>
    </p:spTree>
    <p:custDataLst>
      <p:tags r:id="rId1"/>
    </p:custDataLst>
    <p:extLst>
      <p:ext uri="{BB962C8B-B14F-4D97-AF65-F5344CB8AC3E}">
        <p14:creationId xmlns:p14="http://schemas.microsoft.com/office/powerpoint/2010/main" val="222957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10800000">
            <a:off x="-685800" y="1041317"/>
            <a:ext cx="13030200" cy="1206582"/>
          </a:xfrm>
          <a:custGeom>
            <a:avLst/>
            <a:gdLst/>
            <a:ahLst/>
            <a:cxnLst/>
            <a:rect l="l" t="t" r="r" b="b"/>
            <a:pathLst>
              <a:path w="10703548" h="1206582">
                <a:moveTo>
                  <a:pt x="0" y="0"/>
                </a:moveTo>
                <a:lnTo>
                  <a:pt x="10703549" y="0"/>
                </a:lnTo>
                <a:lnTo>
                  <a:pt x="10703549" y="1206581"/>
                </a:lnTo>
                <a:lnTo>
                  <a:pt x="0" y="12065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dirty="0"/>
          </a:p>
        </p:txBody>
      </p:sp>
      <p:sp>
        <p:nvSpPr>
          <p:cNvPr id="6" name="TextBox 6"/>
          <p:cNvSpPr txBox="1"/>
          <p:nvPr/>
        </p:nvSpPr>
        <p:spPr>
          <a:xfrm>
            <a:off x="685800" y="1087395"/>
            <a:ext cx="11925300" cy="882934"/>
          </a:xfrm>
          <a:prstGeom prst="rect">
            <a:avLst/>
          </a:prstGeom>
        </p:spPr>
        <p:txBody>
          <a:bodyPr wrap="square" lIns="0" tIns="0" rIns="0" bIns="0" rtlCol="0" anchor="t">
            <a:spAutoFit/>
          </a:bodyPr>
          <a:lstStyle/>
          <a:p>
            <a:pPr algn="l">
              <a:lnSpc>
                <a:spcPts val="7934"/>
              </a:lnSpc>
            </a:pPr>
            <a:r>
              <a:rPr lang="en-US" sz="4000" b="1" dirty="0">
                <a:solidFill>
                  <a:srgbClr val="FFFFFF"/>
                </a:solidFill>
                <a:latin typeface="Mark Pro" panose="020B0504020201010104" pitchFamily="34" charset="0"/>
              </a:rPr>
              <a:t>It supports the Human Rights of older adults</a:t>
            </a:r>
          </a:p>
        </p:txBody>
      </p:sp>
      <p:sp>
        <p:nvSpPr>
          <p:cNvPr id="3" name="Freeform 35">
            <a:extLst>
              <a:ext uri="{FF2B5EF4-FFF2-40B4-BE49-F238E27FC236}">
                <a16:creationId xmlns:a16="http://schemas.microsoft.com/office/drawing/2014/main" id="{EBDE12EA-ADA1-BBEB-7BFB-3B6C0442650F}"/>
              </a:ext>
            </a:extLst>
          </p:cNvPr>
          <p:cNvSpPr/>
          <p:nvPr/>
        </p:nvSpPr>
        <p:spPr>
          <a:xfrm>
            <a:off x="63725" y="8854043"/>
            <a:ext cx="2128842" cy="1423432"/>
          </a:xfrm>
          <a:custGeom>
            <a:avLst/>
            <a:gdLst/>
            <a:ahLst/>
            <a:cxnLst/>
            <a:rect l="l" t="t" r="r" b="b"/>
            <a:pathLst>
              <a:path w="2128842" h="1423432">
                <a:moveTo>
                  <a:pt x="0" y="0"/>
                </a:moveTo>
                <a:lnTo>
                  <a:pt x="2128842" y="0"/>
                </a:lnTo>
                <a:lnTo>
                  <a:pt x="2128842" y="1423432"/>
                </a:lnTo>
                <a:lnTo>
                  <a:pt x="0" y="1423432"/>
                </a:lnTo>
                <a:lnTo>
                  <a:pt x="0" y="0"/>
                </a:lnTo>
                <a:close/>
              </a:path>
            </a:pathLst>
          </a:custGeom>
          <a:blipFill dpi="0" rotWithShape="1">
            <a:blip r:embed="rId5">
              <a:alphaModFix amt="50000"/>
            </a:blip>
            <a:srcRect/>
            <a:stretch>
              <a:fillRect l="-16549" t="-15649" r="-14543" b="-11625"/>
            </a:stretch>
          </a:blipFill>
        </p:spPr>
        <p:txBody>
          <a:bodyPr/>
          <a:lstStyle/>
          <a:p>
            <a:endParaRPr lang="en-AU"/>
          </a:p>
        </p:txBody>
      </p:sp>
      <p:grpSp>
        <p:nvGrpSpPr>
          <p:cNvPr id="7" name="Group 2">
            <a:extLst>
              <a:ext uri="{FF2B5EF4-FFF2-40B4-BE49-F238E27FC236}">
                <a16:creationId xmlns:a16="http://schemas.microsoft.com/office/drawing/2014/main" id="{BD670E27-90C4-F6AD-B344-0BA3640EAEA2}"/>
              </a:ext>
            </a:extLst>
          </p:cNvPr>
          <p:cNvGrpSpPr/>
          <p:nvPr/>
        </p:nvGrpSpPr>
        <p:grpSpPr>
          <a:xfrm>
            <a:off x="1752600" y="2933700"/>
            <a:ext cx="14748830" cy="4419600"/>
            <a:chOff x="0" y="0"/>
            <a:chExt cx="1398305" cy="363172"/>
          </a:xfrm>
        </p:grpSpPr>
        <p:sp>
          <p:nvSpPr>
            <p:cNvPr id="10" name="Freeform 3">
              <a:extLst>
                <a:ext uri="{FF2B5EF4-FFF2-40B4-BE49-F238E27FC236}">
                  <a16:creationId xmlns:a16="http://schemas.microsoft.com/office/drawing/2014/main" id="{72A293F9-A2DD-25CD-87BE-330A2771297B}"/>
                </a:ext>
              </a:extLst>
            </p:cNvPr>
            <p:cNvSpPr/>
            <p:nvPr/>
          </p:nvSpPr>
          <p:spPr>
            <a:xfrm>
              <a:off x="0" y="0"/>
              <a:ext cx="1398305" cy="363172"/>
            </a:xfrm>
            <a:custGeom>
              <a:avLst/>
              <a:gdLst/>
              <a:ahLst/>
              <a:cxnLst/>
              <a:rect l="l" t="t" r="r" b="b"/>
              <a:pathLst>
                <a:path w="1398305" h="363172">
                  <a:moveTo>
                    <a:pt x="1195105" y="0"/>
                  </a:moveTo>
                  <a:cubicBezTo>
                    <a:pt x="1307329" y="0"/>
                    <a:pt x="1398305" y="81299"/>
                    <a:pt x="1398305" y="181586"/>
                  </a:cubicBezTo>
                  <a:cubicBezTo>
                    <a:pt x="1398305" y="281874"/>
                    <a:pt x="1307329" y="363172"/>
                    <a:pt x="1195105" y="363172"/>
                  </a:cubicBezTo>
                  <a:lnTo>
                    <a:pt x="203200" y="363172"/>
                  </a:lnTo>
                  <a:cubicBezTo>
                    <a:pt x="90976" y="363172"/>
                    <a:pt x="0" y="281874"/>
                    <a:pt x="0" y="181586"/>
                  </a:cubicBezTo>
                  <a:cubicBezTo>
                    <a:pt x="0" y="81299"/>
                    <a:pt x="90976" y="0"/>
                    <a:pt x="203200" y="0"/>
                  </a:cubicBezTo>
                  <a:close/>
                </a:path>
              </a:pathLst>
            </a:custGeom>
            <a:solidFill>
              <a:srgbClr val="00B6AD"/>
            </a:solidFill>
          </p:spPr>
          <p:txBody>
            <a:bodyPr/>
            <a:lstStyle/>
            <a:p>
              <a:endParaRPr lang="en-AU" dirty="0"/>
            </a:p>
          </p:txBody>
        </p:sp>
        <p:sp>
          <p:nvSpPr>
            <p:cNvPr id="11" name="TextBox 4">
              <a:extLst>
                <a:ext uri="{FF2B5EF4-FFF2-40B4-BE49-F238E27FC236}">
                  <a16:creationId xmlns:a16="http://schemas.microsoft.com/office/drawing/2014/main" id="{7FC38EC0-5B1B-C444-ABEE-D98AD8A5DB50}"/>
                </a:ext>
              </a:extLst>
            </p:cNvPr>
            <p:cNvSpPr txBox="1"/>
            <p:nvPr/>
          </p:nvSpPr>
          <p:spPr>
            <a:xfrm>
              <a:off x="0" y="-38100"/>
              <a:ext cx="1398305" cy="401272"/>
            </a:xfrm>
            <a:prstGeom prst="rect">
              <a:avLst/>
            </a:prstGeom>
          </p:spPr>
          <p:txBody>
            <a:bodyPr lIns="50800" tIns="50800" rIns="50800" bIns="50800" rtlCol="0" anchor="ctr"/>
            <a:lstStyle/>
            <a:p>
              <a:pPr algn="ctr">
                <a:lnSpc>
                  <a:spcPts val="2659"/>
                </a:lnSpc>
              </a:pPr>
              <a:endParaRPr/>
            </a:p>
          </p:txBody>
        </p:sp>
      </p:grpSp>
      <p:sp>
        <p:nvSpPr>
          <p:cNvPr id="12" name="TextBox 10">
            <a:extLst>
              <a:ext uri="{FF2B5EF4-FFF2-40B4-BE49-F238E27FC236}">
                <a16:creationId xmlns:a16="http://schemas.microsoft.com/office/drawing/2014/main" id="{23CC9B1B-99D9-8034-CA6C-AA6B8C34C5CE}"/>
              </a:ext>
            </a:extLst>
          </p:cNvPr>
          <p:cNvSpPr txBox="1"/>
          <p:nvPr/>
        </p:nvSpPr>
        <p:spPr>
          <a:xfrm>
            <a:off x="3048000" y="3853577"/>
            <a:ext cx="12573000" cy="2723823"/>
          </a:xfrm>
          <a:prstGeom prst="rect">
            <a:avLst/>
          </a:prstGeom>
        </p:spPr>
        <p:txBody>
          <a:bodyPr wrap="square" lIns="0" tIns="0" rIns="0" bIns="0" rtlCol="0" anchor="t">
            <a:spAutoFit/>
          </a:bodyPr>
          <a:lstStyle/>
          <a:p>
            <a:pPr algn="l" rtl="0" fontAlgn="base"/>
            <a:r>
              <a:rPr lang="en-US" sz="3600" i="0" u="none" strike="noStrike" dirty="0">
                <a:solidFill>
                  <a:schemeClr val="bg1"/>
                </a:solidFill>
                <a:effectLst/>
                <a:latin typeface="Mark Pro" panose="020B0504020201010104" pitchFamily="34" charset="0"/>
              </a:rPr>
              <a:t>Older persons should have access to health care to help them to maintain or regain the optimum level of physical, mental and emotional well-being and to prevent or delay the onset of illness” </a:t>
            </a:r>
          </a:p>
          <a:p>
            <a:pPr algn="l" rtl="0" fontAlgn="base"/>
            <a:r>
              <a:rPr lang="en-US" sz="900" i="0" u="none" strike="noStrike" dirty="0">
                <a:solidFill>
                  <a:schemeClr val="bg1"/>
                </a:solidFill>
                <a:effectLst/>
                <a:latin typeface="Mark Pro" panose="020B0504020201010104" pitchFamily="34" charset="0"/>
              </a:rPr>
              <a:t>  </a:t>
            </a:r>
            <a:endParaRPr lang="en-US" sz="1200" i="0" u="none" strike="noStrike" dirty="0">
              <a:solidFill>
                <a:schemeClr val="bg1"/>
              </a:solidFill>
              <a:effectLst/>
              <a:latin typeface="Mark Pro" panose="020B0504020201010104" pitchFamily="34" charset="0"/>
            </a:endParaRPr>
          </a:p>
          <a:p>
            <a:pPr algn="r" rtl="0" fontAlgn="base"/>
            <a:r>
              <a:rPr lang="en-US" sz="2400" i="0" u="none" strike="noStrike" dirty="0">
                <a:solidFill>
                  <a:schemeClr val="bg1"/>
                </a:solidFill>
                <a:effectLst/>
                <a:latin typeface="Mark Pro" panose="020B0504020201010104" pitchFamily="34" charset="0"/>
              </a:rPr>
              <a:t>(United Nations Principles for Older Persons) </a:t>
            </a:r>
            <a:endParaRPr lang="en-US" sz="2400" i="0" dirty="0">
              <a:solidFill>
                <a:schemeClr val="bg1"/>
              </a:solidFill>
              <a:effectLst/>
              <a:latin typeface="Mark Pro" panose="020B0504020201010104" pitchFamily="34" charset="0"/>
            </a:endParaRPr>
          </a:p>
        </p:txBody>
      </p:sp>
    </p:spTree>
    <p:custDataLst>
      <p:tags r:id="rId1"/>
    </p:custDataLst>
    <p:extLst>
      <p:ext uri="{BB962C8B-B14F-4D97-AF65-F5344CB8AC3E}">
        <p14:creationId xmlns:p14="http://schemas.microsoft.com/office/powerpoint/2010/main" val="386676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52450" y="3162300"/>
            <a:ext cx="12282250" cy="3581400"/>
            <a:chOff x="0" y="0"/>
            <a:chExt cx="1398305" cy="363172"/>
          </a:xfrm>
        </p:grpSpPr>
        <p:sp>
          <p:nvSpPr>
            <p:cNvPr id="3" name="Freeform 3"/>
            <p:cNvSpPr/>
            <p:nvPr/>
          </p:nvSpPr>
          <p:spPr>
            <a:xfrm>
              <a:off x="0" y="0"/>
              <a:ext cx="1398305" cy="363172"/>
            </a:xfrm>
            <a:custGeom>
              <a:avLst/>
              <a:gdLst/>
              <a:ahLst/>
              <a:cxnLst/>
              <a:rect l="l" t="t" r="r" b="b"/>
              <a:pathLst>
                <a:path w="1398305" h="363172">
                  <a:moveTo>
                    <a:pt x="1195105" y="0"/>
                  </a:moveTo>
                  <a:cubicBezTo>
                    <a:pt x="1307329" y="0"/>
                    <a:pt x="1398305" y="81299"/>
                    <a:pt x="1398305" y="181586"/>
                  </a:cubicBezTo>
                  <a:cubicBezTo>
                    <a:pt x="1398305" y="281874"/>
                    <a:pt x="1307329" y="363172"/>
                    <a:pt x="1195105" y="363172"/>
                  </a:cubicBezTo>
                  <a:lnTo>
                    <a:pt x="203200" y="363172"/>
                  </a:lnTo>
                  <a:cubicBezTo>
                    <a:pt x="90976" y="363172"/>
                    <a:pt x="0" y="281874"/>
                    <a:pt x="0" y="181586"/>
                  </a:cubicBezTo>
                  <a:cubicBezTo>
                    <a:pt x="0" y="81299"/>
                    <a:pt x="90976" y="0"/>
                    <a:pt x="203200" y="0"/>
                  </a:cubicBezTo>
                  <a:close/>
                </a:path>
              </a:pathLst>
            </a:custGeom>
            <a:solidFill>
              <a:srgbClr val="00B6AD"/>
            </a:solidFill>
          </p:spPr>
          <p:txBody>
            <a:bodyPr/>
            <a:lstStyle/>
            <a:p>
              <a:endParaRPr lang="en-AU" dirty="0"/>
            </a:p>
          </p:txBody>
        </p:sp>
        <p:sp>
          <p:nvSpPr>
            <p:cNvPr id="4" name="TextBox 4"/>
            <p:cNvSpPr txBox="1"/>
            <p:nvPr/>
          </p:nvSpPr>
          <p:spPr>
            <a:xfrm>
              <a:off x="0" y="-38100"/>
              <a:ext cx="1398305" cy="4012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0800000">
            <a:off x="-838200" y="1041317"/>
            <a:ext cx="14097000" cy="1206582"/>
          </a:xfrm>
          <a:custGeom>
            <a:avLst/>
            <a:gdLst/>
            <a:ahLst/>
            <a:cxnLst/>
            <a:rect l="l" t="t" r="r" b="b"/>
            <a:pathLst>
              <a:path w="10703548" h="1206582">
                <a:moveTo>
                  <a:pt x="0" y="0"/>
                </a:moveTo>
                <a:lnTo>
                  <a:pt x="10703549" y="0"/>
                </a:lnTo>
                <a:lnTo>
                  <a:pt x="10703549" y="1206581"/>
                </a:lnTo>
                <a:lnTo>
                  <a:pt x="0" y="12065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dirty="0"/>
          </a:p>
        </p:txBody>
      </p:sp>
      <p:sp>
        <p:nvSpPr>
          <p:cNvPr id="6" name="TextBox 6"/>
          <p:cNvSpPr txBox="1"/>
          <p:nvPr/>
        </p:nvSpPr>
        <p:spPr>
          <a:xfrm>
            <a:off x="609600" y="1087395"/>
            <a:ext cx="13068300" cy="882934"/>
          </a:xfrm>
          <a:prstGeom prst="rect">
            <a:avLst/>
          </a:prstGeom>
        </p:spPr>
        <p:txBody>
          <a:bodyPr wrap="square" lIns="0" tIns="0" rIns="0" bIns="0" rtlCol="0" anchor="t">
            <a:spAutoFit/>
          </a:bodyPr>
          <a:lstStyle/>
          <a:p>
            <a:pPr algn="l">
              <a:lnSpc>
                <a:spcPts val="7934"/>
              </a:lnSpc>
            </a:pPr>
            <a:r>
              <a:rPr lang="en-US" sz="4000" b="1" dirty="0">
                <a:solidFill>
                  <a:srgbClr val="FFFFFF"/>
                </a:solidFill>
                <a:latin typeface="Mark Pro" panose="020B0504020201010104" pitchFamily="34" charset="0"/>
              </a:rPr>
              <a:t>Achieving excellence in wellness and reablement…​</a:t>
            </a:r>
          </a:p>
        </p:txBody>
      </p:sp>
      <p:sp>
        <p:nvSpPr>
          <p:cNvPr id="10" name="TextBox 10"/>
          <p:cNvSpPr txBox="1"/>
          <p:nvPr/>
        </p:nvSpPr>
        <p:spPr>
          <a:xfrm>
            <a:off x="765629" y="4122003"/>
            <a:ext cx="8574980" cy="1477328"/>
          </a:xfrm>
          <a:prstGeom prst="rect">
            <a:avLst/>
          </a:prstGeom>
        </p:spPr>
        <p:txBody>
          <a:bodyPr lIns="0" tIns="0" rIns="0" bIns="0" rtlCol="0" anchor="t">
            <a:spAutoFit/>
          </a:bodyPr>
          <a:lstStyle/>
          <a:p>
            <a:pPr algn="l" rtl="0" fontAlgn="base"/>
            <a:r>
              <a:rPr lang="en-US" sz="3200" b="0" i="0" u="none" strike="noStrike" dirty="0">
                <a:solidFill>
                  <a:schemeClr val="bg1"/>
                </a:solidFill>
                <a:effectLst/>
                <a:latin typeface="Mark Pro" panose="020B0504020201010104" pitchFamily="34" charset="0"/>
              </a:rPr>
              <a:t>…may require you to re-think ageing ​</a:t>
            </a:r>
          </a:p>
          <a:p>
            <a:pPr algn="l" rtl="0" fontAlgn="base"/>
            <a:endParaRPr lang="en-US" sz="3200" b="0" i="0" u="none" strike="noStrike" dirty="0">
              <a:solidFill>
                <a:schemeClr val="bg1"/>
              </a:solidFill>
              <a:effectLst/>
              <a:latin typeface="Mark Pro" panose="020B0504020201010104" pitchFamily="34" charset="0"/>
            </a:endParaRPr>
          </a:p>
          <a:p>
            <a:pPr algn="l" rtl="0" fontAlgn="base"/>
            <a:r>
              <a:rPr lang="en-US" sz="3200" b="0" i="0" u="none" strike="noStrike" dirty="0">
                <a:solidFill>
                  <a:schemeClr val="bg1"/>
                </a:solidFill>
                <a:effectLst/>
                <a:latin typeface="Mark Pro" panose="020B0504020201010104" pitchFamily="34" charset="0"/>
              </a:rPr>
              <a:t>and how you work</a:t>
            </a:r>
            <a:r>
              <a:rPr lang="en-US" sz="3200" dirty="0">
                <a:solidFill>
                  <a:schemeClr val="bg1"/>
                </a:solidFill>
                <a:latin typeface="Mark Pro" panose="020B0504020201010104" pitchFamily="34" charset="0"/>
              </a:rPr>
              <a:t> with older people.</a:t>
            </a:r>
            <a:endParaRPr lang="en-US" sz="3200" b="0" i="0" dirty="0">
              <a:solidFill>
                <a:schemeClr val="bg1"/>
              </a:solidFill>
              <a:effectLst/>
              <a:latin typeface="Mark Pro" panose="020B0504020201010104" pitchFamily="34" charset="0"/>
            </a:endParaRPr>
          </a:p>
        </p:txBody>
      </p:sp>
      <p:pic>
        <p:nvPicPr>
          <p:cNvPr id="17" name="Picture 16" descr="An old person mixing dough in a bowl&#10;&#10;Description automatically generated">
            <a:extLst>
              <a:ext uri="{FF2B5EF4-FFF2-40B4-BE49-F238E27FC236}">
                <a16:creationId xmlns:a16="http://schemas.microsoft.com/office/drawing/2014/main" id="{908C24E9-0F24-027B-482D-42D5A87D4142}"/>
              </a:ext>
            </a:extLst>
          </p:cNvPr>
          <p:cNvPicPr>
            <a:picLocks noChangeAspect="1"/>
          </p:cNvPicPr>
          <p:nvPr/>
        </p:nvPicPr>
        <p:blipFill rotWithShape="1">
          <a:blip r:embed="rId6">
            <a:extLst>
              <a:ext uri="{28A0092B-C50C-407E-A947-70E740481C1C}">
                <a14:useLocalDpi xmlns:a14="http://schemas.microsoft.com/office/drawing/2010/main" val="0"/>
              </a:ext>
            </a:extLst>
          </a:blip>
          <a:srcRect l="204" t="9719" r="-22703" b="5524"/>
          <a:stretch/>
        </p:blipFill>
        <p:spPr>
          <a:xfrm>
            <a:off x="10978052" y="1485900"/>
            <a:ext cx="9748348" cy="9540000"/>
          </a:xfrm>
          <a:prstGeom prst="ellipse">
            <a:avLst/>
          </a:prstGeom>
          <a:ln w="76200">
            <a:solidFill>
              <a:srgbClr val="04B5AC"/>
            </a:solidFill>
          </a:ln>
        </p:spPr>
      </p:pic>
      <p:sp>
        <p:nvSpPr>
          <p:cNvPr id="7" name="Freeform 35">
            <a:extLst>
              <a:ext uri="{FF2B5EF4-FFF2-40B4-BE49-F238E27FC236}">
                <a16:creationId xmlns:a16="http://schemas.microsoft.com/office/drawing/2014/main" id="{5AA36282-255B-48A2-69A2-433DCCDFC88A}"/>
              </a:ext>
            </a:extLst>
          </p:cNvPr>
          <p:cNvSpPr/>
          <p:nvPr/>
        </p:nvSpPr>
        <p:spPr>
          <a:xfrm>
            <a:off x="63725" y="8854043"/>
            <a:ext cx="2128842" cy="1423432"/>
          </a:xfrm>
          <a:custGeom>
            <a:avLst/>
            <a:gdLst/>
            <a:ahLst/>
            <a:cxnLst/>
            <a:rect l="l" t="t" r="r" b="b"/>
            <a:pathLst>
              <a:path w="2128842" h="1423432">
                <a:moveTo>
                  <a:pt x="0" y="0"/>
                </a:moveTo>
                <a:lnTo>
                  <a:pt x="2128842" y="0"/>
                </a:lnTo>
                <a:lnTo>
                  <a:pt x="2128842" y="1423432"/>
                </a:lnTo>
                <a:lnTo>
                  <a:pt x="0" y="1423432"/>
                </a:lnTo>
                <a:lnTo>
                  <a:pt x="0" y="0"/>
                </a:lnTo>
                <a:close/>
              </a:path>
            </a:pathLst>
          </a:custGeom>
          <a:blipFill dpi="0" rotWithShape="1">
            <a:blip r:embed="rId7">
              <a:alphaModFix amt="50000"/>
            </a:blip>
            <a:srcRect/>
            <a:stretch>
              <a:fillRect l="-16549" t="-15649" r="-14543" b="-11625"/>
            </a:stretch>
          </a:blipFill>
        </p:spPr>
        <p:txBody>
          <a:bodyPr/>
          <a:lstStyle/>
          <a:p>
            <a:endParaRPr lang="en-AU"/>
          </a:p>
        </p:txBody>
      </p:sp>
    </p:spTree>
    <p:custDataLst>
      <p:tags r:id="rId1"/>
    </p:custDataLst>
    <p:extLst>
      <p:ext uri="{BB962C8B-B14F-4D97-AF65-F5344CB8AC3E}">
        <p14:creationId xmlns:p14="http://schemas.microsoft.com/office/powerpoint/2010/main" val="2156842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26AE949A-393D-F592-F9E9-99E8B7E18130}"/>
              </a:ext>
            </a:extLst>
          </p:cNvPr>
          <p:cNvSpPr/>
          <p:nvPr/>
        </p:nvSpPr>
        <p:spPr>
          <a:xfrm rot="10800000">
            <a:off x="-685800" y="1041317"/>
            <a:ext cx="11734800" cy="1206582"/>
          </a:xfrm>
          <a:custGeom>
            <a:avLst/>
            <a:gdLst/>
            <a:ahLst/>
            <a:cxnLst/>
            <a:rect l="l" t="t" r="r" b="b"/>
            <a:pathLst>
              <a:path w="10703548" h="1206582">
                <a:moveTo>
                  <a:pt x="0" y="0"/>
                </a:moveTo>
                <a:lnTo>
                  <a:pt x="10703549" y="0"/>
                </a:lnTo>
                <a:lnTo>
                  <a:pt x="10703549" y="1206581"/>
                </a:lnTo>
                <a:lnTo>
                  <a:pt x="0" y="12065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dirty="0"/>
          </a:p>
        </p:txBody>
      </p:sp>
      <p:sp>
        <p:nvSpPr>
          <p:cNvPr id="3" name="TextBox 6">
            <a:extLst>
              <a:ext uri="{FF2B5EF4-FFF2-40B4-BE49-F238E27FC236}">
                <a16:creationId xmlns:a16="http://schemas.microsoft.com/office/drawing/2014/main" id="{0E2A5EEB-967E-5E50-6EDD-98C5990EEBBD}"/>
              </a:ext>
            </a:extLst>
          </p:cNvPr>
          <p:cNvSpPr txBox="1"/>
          <p:nvPr/>
        </p:nvSpPr>
        <p:spPr>
          <a:xfrm>
            <a:off x="685800" y="1087395"/>
            <a:ext cx="11925300" cy="882934"/>
          </a:xfrm>
          <a:prstGeom prst="rect">
            <a:avLst/>
          </a:prstGeom>
        </p:spPr>
        <p:txBody>
          <a:bodyPr wrap="square" lIns="0" tIns="0" rIns="0" bIns="0" rtlCol="0" anchor="t">
            <a:spAutoFit/>
          </a:bodyPr>
          <a:lstStyle/>
          <a:p>
            <a:pPr algn="l">
              <a:lnSpc>
                <a:spcPts val="7934"/>
              </a:lnSpc>
            </a:pPr>
            <a:r>
              <a:rPr lang="en-US" sz="4000" b="1" dirty="0">
                <a:solidFill>
                  <a:srgbClr val="FFFFFF"/>
                </a:solidFill>
                <a:latin typeface="Mark Pro" panose="020B0504020201010104" pitchFamily="34" charset="0"/>
              </a:rPr>
              <a:t>Do you work in aged care because you…</a:t>
            </a:r>
          </a:p>
        </p:txBody>
      </p:sp>
      <p:sp>
        <p:nvSpPr>
          <p:cNvPr id="4" name="Rectangle: Rounded Corners 3">
            <a:extLst>
              <a:ext uri="{FF2B5EF4-FFF2-40B4-BE49-F238E27FC236}">
                <a16:creationId xmlns:a16="http://schemas.microsoft.com/office/drawing/2014/main" id="{40768A59-CE50-E71F-7C7F-A9EBD95945A4}"/>
              </a:ext>
            </a:extLst>
          </p:cNvPr>
          <p:cNvSpPr/>
          <p:nvPr/>
        </p:nvSpPr>
        <p:spPr>
          <a:xfrm>
            <a:off x="990600" y="2628901"/>
            <a:ext cx="7543800" cy="7086600"/>
          </a:xfrm>
          <a:prstGeom prst="roundRect">
            <a:avLst/>
          </a:prstGeom>
          <a:solidFill>
            <a:srgbClr val="6087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5A4220EF-CF42-8E5B-A886-BE10157420D7}"/>
              </a:ext>
            </a:extLst>
          </p:cNvPr>
          <p:cNvSpPr txBox="1"/>
          <p:nvPr/>
        </p:nvSpPr>
        <p:spPr>
          <a:xfrm>
            <a:off x="1295400" y="3339526"/>
            <a:ext cx="6705600" cy="553998"/>
          </a:xfrm>
          <a:prstGeom prst="rect">
            <a:avLst/>
          </a:prstGeom>
          <a:noFill/>
        </p:spPr>
        <p:txBody>
          <a:bodyPr wrap="square" rtlCol="0">
            <a:spAutoFit/>
          </a:bodyPr>
          <a:lstStyle/>
          <a:p>
            <a:pPr algn="ctr"/>
            <a:r>
              <a:rPr lang="en-AU" sz="3000" dirty="0">
                <a:solidFill>
                  <a:schemeClr val="bg1"/>
                </a:solidFill>
                <a:latin typeface="Mark Pro" panose="020B0504020201010104" pitchFamily="34" charset="0"/>
              </a:rPr>
              <a:t>Feel sorry for older people?</a:t>
            </a:r>
          </a:p>
        </p:txBody>
      </p:sp>
      <p:cxnSp>
        <p:nvCxnSpPr>
          <p:cNvPr id="7" name="Straight Connector 6">
            <a:extLst>
              <a:ext uri="{FF2B5EF4-FFF2-40B4-BE49-F238E27FC236}">
                <a16:creationId xmlns:a16="http://schemas.microsoft.com/office/drawing/2014/main" id="{64C026F9-378D-BF6C-F850-7035F682CBB4}"/>
              </a:ext>
            </a:extLst>
          </p:cNvPr>
          <p:cNvCxnSpPr>
            <a:cxnSpLocks/>
          </p:cNvCxnSpPr>
          <p:nvPr/>
        </p:nvCxnSpPr>
        <p:spPr>
          <a:xfrm>
            <a:off x="990600" y="4457701"/>
            <a:ext cx="7543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7664BB1-901F-2569-D472-6B2F408C9289}"/>
              </a:ext>
            </a:extLst>
          </p:cNvPr>
          <p:cNvCxnSpPr>
            <a:cxnSpLocks/>
            <a:stCxn id="4" idx="1"/>
            <a:endCxn id="4" idx="3"/>
          </p:cNvCxnSpPr>
          <p:nvPr/>
        </p:nvCxnSpPr>
        <p:spPr>
          <a:xfrm>
            <a:off x="990600" y="6172201"/>
            <a:ext cx="7543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91D96B3-A689-3247-B962-832DF9CB9531}"/>
              </a:ext>
            </a:extLst>
          </p:cNvPr>
          <p:cNvCxnSpPr>
            <a:cxnSpLocks/>
          </p:cNvCxnSpPr>
          <p:nvPr/>
        </p:nvCxnSpPr>
        <p:spPr>
          <a:xfrm>
            <a:off x="914400" y="7810501"/>
            <a:ext cx="7848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49DAD11F-4941-F473-94B1-964F33AFB771}"/>
              </a:ext>
            </a:extLst>
          </p:cNvPr>
          <p:cNvSpPr/>
          <p:nvPr/>
        </p:nvSpPr>
        <p:spPr>
          <a:xfrm>
            <a:off x="9829800" y="2628900"/>
            <a:ext cx="7543800" cy="7086599"/>
          </a:xfrm>
          <a:prstGeom prst="roundRect">
            <a:avLst/>
          </a:prstGeom>
          <a:solidFill>
            <a:srgbClr val="F4B1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id="{98DF561D-3053-28A9-902B-DB1695F35235}"/>
              </a:ext>
            </a:extLst>
          </p:cNvPr>
          <p:cNvSpPr txBox="1"/>
          <p:nvPr/>
        </p:nvSpPr>
        <p:spPr>
          <a:xfrm>
            <a:off x="10058400" y="2904173"/>
            <a:ext cx="7086600" cy="1477328"/>
          </a:xfrm>
          <a:prstGeom prst="rect">
            <a:avLst/>
          </a:prstGeom>
          <a:noFill/>
        </p:spPr>
        <p:txBody>
          <a:bodyPr wrap="square" rtlCol="0">
            <a:spAutoFit/>
          </a:bodyPr>
          <a:lstStyle/>
          <a:p>
            <a:pPr algn="ctr"/>
            <a:r>
              <a:rPr lang="en-AU" sz="3000" dirty="0">
                <a:solidFill>
                  <a:srgbClr val="274E4A"/>
                </a:solidFill>
                <a:latin typeface="Mark Pro" panose="020B0504020201010104" pitchFamily="34" charset="0"/>
              </a:rPr>
              <a:t>Want older people to maintain and/or improve their skills and abilities?</a:t>
            </a:r>
          </a:p>
        </p:txBody>
      </p:sp>
      <p:cxnSp>
        <p:nvCxnSpPr>
          <p:cNvPr id="13" name="Straight Connector 12">
            <a:extLst>
              <a:ext uri="{FF2B5EF4-FFF2-40B4-BE49-F238E27FC236}">
                <a16:creationId xmlns:a16="http://schemas.microsoft.com/office/drawing/2014/main" id="{9F8B12CD-09ED-4CE2-507C-D68B1C12781B}"/>
              </a:ext>
            </a:extLst>
          </p:cNvPr>
          <p:cNvCxnSpPr>
            <a:cxnSpLocks/>
          </p:cNvCxnSpPr>
          <p:nvPr/>
        </p:nvCxnSpPr>
        <p:spPr>
          <a:xfrm>
            <a:off x="9829800" y="4457701"/>
            <a:ext cx="7696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CFFA4F2-8420-9A25-A5D2-B91CA0D258A2}"/>
              </a:ext>
            </a:extLst>
          </p:cNvPr>
          <p:cNvCxnSpPr>
            <a:cxnSpLocks/>
            <a:stCxn id="11" idx="1"/>
            <a:endCxn id="11" idx="3"/>
          </p:cNvCxnSpPr>
          <p:nvPr/>
        </p:nvCxnSpPr>
        <p:spPr>
          <a:xfrm>
            <a:off x="9829800" y="6172200"/>
            <a:ext cx="7543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35BBEE-3A3C-2936-6DFE-6E62982A3B20}"/>
              </a:ext>
            </a:extLst>
          </p:cNvPr>
          <p:cNvCxnSpPr>
            <a:cxnSpLocks/>
          </p:cNvCxnSpPr>
          <p:nvPr/>
        </p:nvCxnSpPr>
        <p:spPr>
          <a:xfrm>
            <a:off x="9829800" y="7810501"/>
            <a:ext cx="7696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4689839-D1A0-5F65-3351-336A478B4DF2}"/>
              </a:ext>
            </a:extLst>
          </p:cNvPr>
          <p:cNvSpPr txBox="1"/>
          <p:nvPr/>
        </p:nvSpPr>
        <p:spPr>
          <a:xfrm>
            <a:off x="990600" y="5015926"/>
            <a:ext cx="7391400" cy="553998"/>
          </a:xfrm>
          <a:prstGeom prst="rect">
            <a:avLst/>
          </a:prstGeom>
          <a:noFill/>
        </p:spPr>
        <p:txBody>
          <a:bodyPr wrap="square" rtlCol="0">
            <a:spAutoFit/>
          </a:bodyPr>
          <a:lstStyle/>
          <a:p>
            <a:pPr algn="ctr"/>
            <a:r>
              <a:rPr lang="en-AU" sz="3000" dirty="0">
                <a:solidFill>
                  <a:schemeClr val="bg1"/>
                </a:solidFill>
                <a:latin typeface="Mark Pro" panose="020B0504020201010104" pitchFamily="34" charset="0"/>
              </a:rPr>
              <a:t>Want to “look after” older people?</a:t>
            </a:r>
          </a:p>
        </p:txBody>
      </p:sp>
      <p:sp>
        <p:nvSpPr>
          <p:cNvPr id="17" name="TextBox 16">
            <a:extLst>
              <a:ext uri="{FF2B5EF4-FFF2-40B4-BE49-F238E27FC236}">
                <a16:creationId xmlns:a16="http://schemas.microsoft.com/office/drawing/2014/main" id="{7B4F42FF-6D70-BF45-A6D8-7BCBDD21CC53}"/>
              </a:ext>
            </a:extLst>
          </p:cNvPr>
          <p:cNvSpPr txBox="1"/>
          <p:nvPr/>
        </p:nvSpPr>
        <p:spPr>
          <a:xfrm>
            <a:off x="9906000" y="4580573"/>
            <a:ext cx="7391400" cy="1477328"/>
          </a:xfrm>
          <a:prstGeom prst="rect">
            <a:avLst/>
          </a:prstGeom>
          <a:noFill/>
        </p:spPr>
        <p:txBody>
          <a:bodyPr wrap="square" rtlCol="0">
            <a:spAutoFit/>
          </a:bodyPr>
          <a:lstStyle/>
          <a:p>
            <a:pPr algn="ctr"/>
            <a:r>
              <a:rPr lang="en-AU" sz="3000" dirty="0">
                <a:solidFill>
                  <a:srgbClr val="274E4A"/>
                </a:solidFill>
                <a:latin typeface="Mark Pro" panose="020B0504020201010104" pitchFamily="34" charset="0"/>
              </a:rPr>
              <a:t>Want to work in partnership with older people so they can do the things that are important to them?</a:t>
            </a:r>
          </a:p>
        </p:txBody>
      </p:sp>
      <p:sp>
        <p:nvSpPr>
          <p:cNvPr id="31" name="TextBox 30">
            <a:extLst>
              <a:ext uri="{FF2B5EF4-FFF2-40B4-BE49-F238E27FC236}">
                <a16:creationId xmlns:a16="http://schemas.microsoft.com/office/drawing/2014/main" id="{A49D1EA6-62E9-09CC-C4A6-30B23EF2F797}"/>
              </a:ext>
            </a:extLst>
          </p:cNvPr>
          <p:cNvSpPr txBox="1"/>
          <p:nvPr/>
        </p:nvSpPr>
        <p:spPr>
          <a:xfrm>
            <a:off x="990600" y="6692325"/>
            <a:ext cx="7391400" cy="553998"/>
          </a:xfrm>
          <a:prstGeom prst="rect">
            <a:avLst/>
          </a:prstGeom>
          <a:noFill/>
        </p:spPr>
        <p:txBody>
          <a:bodyPr wrap="square" rtlCol="0">
            <a:spAutoFit/>
          </a:bodyPr>
          <a:lstStyle/>
          <a:p>
            <a:pPr algn="ctr"/>
            <a:r>
              <a:rPr lang="en-AU" sz="3000" dirty="0">
                <a:solidFill>
                  <a:schemeClr val="bg1"/>
                </a:solidFill>
                <a:latin typeface="Mark Pro" panose="020B0504020201010104" pitchFamily="34" charset="0"/>
              </a:rPr>
              <a:t>Want to keep older people safe?</a:t>
            </a:r>
          </a:p>
        </p:txBody>
      </p:sp>
      <p:sp>
        <p:nvSpPr>
          <p:cNvPr id="32" name="TextBox 31">
            <a:extLst>
              <a:ext uri="{FF2B5EF4-FFF2-40B4-BE49-F238E27FC236}">
                <a16:creationId xmlns:a16="http://schemas.microsoft.com/office/drawing/2014/main" id="{CB12B9ED-888B-0B0C-0D9A-5B4A7AB3D2A2}"/>
              </a:ext>
            </a:extLst>
          </p:cNvPr>
          <p:cNvSpPr txBox="1"/>
          <p:nvPr/>
        </p:nvSpPr>
        <p:spPr>
          <a:xfrm>
            <a:off x="990600" y="8191501"/>
            <a:ext cx="7391400" cy="1015663"/>
          </a:xfrm>
          <a:prstGeom prst="rect">
            <a:avLst/>
          </a:prstGeom>
          <a:noFill/>
        </p:spPr>
        <p:txBody>
          <a:bodyPr wrap="square" rtlCol="0">
            <a:spAutoFit/>
          </a:bodyPr>
          <a:lstStyle/>
          <a:p>
            <a:pPr algn="ctr"/>
            <a:r>
              <a:rPr lang="en-AU" sz="3000" dirty="0">
                <a:solidFill>
                  <a:schemeClr val="bg1"/>
                </a:solidFill>
                <a:latin typeface="Mark Pro" panose="020B0504020201010104" pitchFamily="34" charset="0"/>
              </a:rPr>
              <a:t>Want to make their lives easier because it is difficult being old?</a:t>
            </a:r>
          </a:p>
        </p:txBody>
      </p:sp>
      <p:sp>
        <p:nvSpPr>
          <p:cNvPr id="33" name="TextBox 32">
            <a:extLst>
              <a:ext uri="{FF2B5EF4-FFF2-40B4-BE49-F238E27FC236}">
                <a16:creationId xmlns:a16="http://schemas.microsoft.com/office/drawing/2014/main" id="{ECE6C0A3-CCFB-F926-1294-CAC235B014F8}"/>
              </a:ext>
            </a:extLst>
          </p:cNvPr>
          <p:cNvSpPr txBox="1"/>
          <p:nvPr/>
        </p:nvSpPr>
        <p:spPr>
          <a:xfrm>
            <a:off x="9906000" y="6515101"/>
            <a:ext cx="7391400" cy="1015663"/>
          </a:xfrm>
          <a:prstGeom prst="rect">
            <a:avLst/>
          </a:prstGeom>
          <a:noFill/>
        </p:spPr>
        <p:txBody>
          <a:bodyPr wrap="square" rtlCol="0">
            <a:spAutoFit/>
          </a:bodyPr>
          <a:lstStyle/>
          <a:p>
            <a:pPr algn="ctr"/>
            <a:r>
              <a:rPr lang="en-AU" sz="3000" dirty="0">
                <a:solidFill>
                  <a:srgbClr val="274E4A"/>
                </a:solidFill>
                <a:latin typeface="Mark Pro" panose="020B0504020201010104" pitchFamily="34" charset="0"/>
              </a:rPr>
              <a:t>Want to support older people to be independent?</a:t>
            </a:r>
          </a:p>
        </p:txBody>
      </p:sp>
      <p:sp>
        <p:nvSpPr>
          <p:cNvPr id="34" name="TextBox 33">
            <a:extLst>
              <a:ext uri="{FF2B5EF4-FFF2-40B4-BE49-F238E27FC236}">
                <a16:creationId xmlns:a16="http://schemas.microsoft.com/office/drawing/2014/main" id="{7FF16B26-A81A-C5A4-1A3D-D684A697D2D1}"/>
              </a:ext>
            </a:extLst>
          </p:cNvPr>
          <p:cNvSpPr txBox="1"/>
          <p:nvPr/>
        </p:nvSpPr>
        <p:spPr>
          <a:xfrm>
            <a:off x="9906000" y="8009573"/>
            <a:ext cx="7391400" cy="1477328"/>
          </a:xfrm>
          <a:prstGeom prst="rect">
            <a:avLst/>
          </a:prstGeom>
          <a:noFill/>
        </p:spPr>
        <p:txBody>
          <a:bodyPr wrap="square" rtlCol="0">
            <a:spAutoFit/>
          </a:bodyPr>
          <a:lstStyle/>
          <a:p>
            <a:pPr algn="ctr"/>
            <a:r>
              <a:rPr lang="en-AU" sz="3000" dirty="0">
                <a:solidFill>
                  <a:srgbClr val="274E4A"/>
                </a:solidFill>
                <a:latin typeface="Mark Pro" panose="020B0504020201010104" pitchFamily="34" charset="0"/>
              </a:rPr>
              <a:t>Partner with older adults so they lead fulfilling lives as valued members of the community?</a:t>
            </a:r>
          </a:p>
        </p:txBody>
      </p:sp>
      <p:sp>
        <p:nvSpPr>
          <p:cNvPr id="6" name="TextBox 5">
            <a:extLst>
              <a:ext uri="{FF2B5EF4-FFF2-40B4-BE49-F238E27FC236}">
                <a16:creationId xmlns:a16="http://schemas.microsoft.com/office/drawing/2014/main" id="{E516E8F3-E542-0EC3-2342-291195A26FAD}"/>
              </a:ext>
            </a:extLst>
          </p:cNvPr>
          <p:cNvSpPr txBox="1"/>
          <p:nvPr/>
        </p:nvSpPr>
        <p:spPr>
          <a:xfrm>
            <a:off x="8431078" y="5814353"/>
            <a:ext cx="1398722" cy="769441"/>
          </a:xfrm>
          <a:prstGeom prst="rect">
            <a:avLst/>
          </a:prstGeom>
          <a:noFill/>
        </p:spPr>
        <p:txBody>
          <a:bodyPr wrap="square" rtlCol="0">
            <a:spAutoFit/>
          </a:bodyPr>
          <a:lstStyle/>
          <a:p>
            <a:pPr algn="ctr"/>
            <a:r>
              <a:rPr lang="en-AU" sz="4400" dirty="0">
                <a:solidFill>
                  <a:srgbClr val="274E4A"/>
                </a:solidFill>
                <a:latin typeface="Mark Pro" panose="020B0504020201010104" pitchFamily="34" charset="0"/>
              </a:rPr>
              <a:t>OR</a:t>
            </a:r>
          </a:p>
        </p:txBody>
      </p:sp>
    </p:spTree>
    <p:custDataLst>
      <p:tags r:id="rId1"/>
    </p:custDataLst>
    <p:extLst>
      <p:ext uri="{BB962C8B-B14F-4D97-AF65-F5344CB8AC3E}">
        <p14:creationId xmlns:p14="http://schemas.microsoft.com/office/powerpoint/2010/main" val="4291509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500"/>
                                        <p:tgtEl>
                                          <p:spTgt spid="3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1" grpId="0" animBg="1"/>
      <p:bldP spid="12" grpId="0"/>
      <p:bldP spid="16" grpId="0"/>
      <p:bldP spid="17" grpId="0"/>
      <p:bldP spid="31" grpId="0"/>
      <p:bldP spid="32" grpId="0"/>
      <p:bldP spid="33" grpId="0"/>
      <p:bldP spid="3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erson in a garden&#10;&#10;Description automatically generated">
            <a:extLst>
              <a:ext uri="{FF2B5EF4-FFF2-40B4-BE49-F238E27FC236}">
                <a16:creationId xmlns:a16="http://schemas.microsoft.com/office/drawing/2014/main" id="{DD3B2969-2F28-4B24-8A6B-C74DEAFAA9EE}"/>
              </a:ext>
            </a:extLst>
          </p:cNvPr>
          <p:cNvPicPr>
            <a:picLocks noChangeAspect="1"/>
          </p:cNvPicPr>
          <p:nvPr/>
        </p:nvPicPr>
        <p:blipFill rotWithShape="1">
          <a:blip r:embed="rId3">
            <a:extLst>
              <a:ext uri="{28A0092B-C50C-407E-A947-70E740481C1C}">
                <a14:useLocalDpi xmlns:a14="http://schemas.microsoft.com/office/drawing/2010/main" val="0"/>
              </a:ext>
            </a:extLst>
          </a:blip>
          <a:srcRect l="8952" t="1597" r="24348" b="-1597"/>
          <a:stretch/>
        </p:blipFill>
        <p:spPr>
          <a:xfrm>
            <a:off x="11034000" y="1485900"/>
            <a:ext cx="9540000" cy="9540000"/>
          </a:xfrm>
          <a:prstGeom prst="ellipse">
            <a:avLst/>
          </a:prstGeom>
          <a:ln w="76200">
            <a:solidFill>
              <a:srgbClr val="04B5AC"/>
            </a:solidFill>
          </a:ln>
        </p:spPr>
      </p:pic>
      <p:grpSp>
        <p:nvGrpSpPr>
          <p:cNvPr id="8" name="Group 2">
            <a:extLst>
              <a:ext uri="{FF2B5EF4-FFF2-40B4-BE49-F238E27FC236}">
                <a16:creationId xmlns:a16="http://schemas.microsoft.com/office/drawing/2014/main" id="{A0700C8D-AB86-A21A-4353-A3F70FA126CA}"/>
              </a:ext>
            </a:extLst>
          </p:cNvPr>
          <p:cNvGrpSpPr/>
          <p:nvPr/>
        </p:nvGrpSpPr>
        <p:grpSpPr>
          <a:xfrm>
            <a:off x="-1676400" y="3771900"/>
            <a:ext cx="11811000" cy="3581400"/>
            <a:chOff x="0" y="0"/>
            <a:chExt cx="1398305" cy="363172"/>
          </a:xfrm>
        </p:grpSpPr>
        <p:sp>
          <p:nvSpPr>
            <p:cNvPr id="9" name="Freeform 3">
              <a:extLst>
                <a:ext uri="{FF2B5EF4-FFF2-40B4-BE49-F238E27FC236}">
                  <a16:creationId xmlns:a16="http://schemas.microsoft.com/office/drawing/2014/main" id="{C358EF5E-376A-24CB-363A-9260D30E16C4}"/>
                </a:ext>
              </a:extLst>
            </p:cNvPr>
            <p:cNvSpPr/>
            <p:nvPr/>
          </p:nvSpPr>
          <p:spPr>
            <a:xfrm>
              <a:off x="0" y="0"/>
              <a:ext cx="1398305" cy="363172"/>
            </a:xfrm>
            <a:custGeom>
              <a:avLst/>
              <a:gdLst/>
              <a:ahLst/>
              <a:cxnLst/>
              <a:rect l="l" t="t" r="r" b="b"/>
              <a:pathLst>
                <a:path w="1398305" h="363172">
                  <a:moveTo>
                    <a:pt x="1195105" y="0"/>
                  </a:moveTo>
                  <a:cubicBezTo>
                    <a:pt x="1307329" y="0"/>
                    <a:pt x="1398305" y="81299"/>
                    <a:pt x="1398305" y="181586"/>
                  </a:cubicBezTo>
                  <a:cubicBezTo>
                    <a:pt x="1398305" y="281874"/>
                    <a:pt x="1307329" y="363172"/>
                    <a:pt x="1195105" y="363172"/>
                  </a:cubicBezTo>
                  <a:lnTo>
                    <a:pt x="203200" y="363172"/>
                  </a:lnTo>
                  <a:cubicBezTo>
                    <a:pt x="90976" y="363172"/>
                    <a:pt x="0" y="281874"/>
                    <a:pt x="0" y="181586"/>
                  </a:cubicBezTo>
                  <a:cubicBezTo>
                    <a:pt x="0" y="81299"/>
                    <a:pt x="90976" y="0"/>
                    <a:pt x="203200" y="0"/>
                  </a:cubicBezTo>
                  <a:close/>
                </a:path>
              </a:pathLst>
            </a:custGeom>
            <a:solidFill>
              <a:srgbClr val="00B6AD"/>
            </a:solidFill>
          </p:spPr>
          <p:txBody>
            <a:bodyPr/>
            <a:lstStyle/>
            <a:p>
              <a:endParaRPr lang="en-AU" dirty="0"/>
            </a:p>
          </p:txBody>
        </p:sp>
        <p:sp>
          <p:nvSpPr>
            <p:cNvPr id="10" name="TextBox 4">
              <a:extLst>
                <a:ext uri="{FF2B5EF4-FFF2-40B4-BE49-F238E27FC236}">
                  <a16:creationId xmlns:a16="http://schemas.microsoft.com/office/drawing/2014/main" id="{AB65C2CF-34C9-D0B8-2FC5-01C3CD60E4EA}"/>
                </a:ext>
              </a:extLst>
            </p:cNvPr>
            <p:cNvSpPr txBox="1"/>
            <p:nvPr/>
          </p:nvSpPr>
          <p:spPr>
            <a:xfrm>
              <a:off x="0" y="-38100"/>
              <a:ext cx="1398305" cy="401272"/>
            </a:xfrm>
            <a:prstGeom prst="rect">
              <a:avLst/>
            </a:prstGeom>
          </p:spPr>
          <p:txBody>
            <a:bodyPr lIns="50800" tIns="50800" rIns="50800" bIns="50800" rtlCol="0" anchor="ctr"/>
            <a:lstStyle/>
            <a:p>
              <a:pPr algn="ctr">
                <a:lnSpc>
                  <a:spcPts val="2659"/>
                </a:lnSpc>
              </a:pPr>
              <a:endParaRPr/>
            </a:p>
          </p:txBody>
        </p:sp>
      </p:grpSp>
      <p:sp>
        <p:nvSpPr>
          <p:cNvPr id="2" name="TextBox 2">
            <a:extLst>
              <a:ext uri="{FF2B5EF4-FFF2-40B4-BE49-F238E27FC236}">
                <a16:creationId xmlns:a16="http://schemas.microsoft.com/office/drawing/2014/main" id="{F5D19939-B0EE-34BA-7E21-CE490470F30F}"/>
              </a:ext>
            </a:extLst>
          </p:cNvPr>
          <p:cNvSpPr txBox="1"/>
          <p:nvPr/>
        </p:nvSpPr>
        <p:spPr>
          <a:xfrm>
            <a:off x="706374" y="4457700"/>
            <a:ext cx="8818626" cy="206210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AU" sz="3200" dirty="0">
                <a:solidFill>
                  <a:schemeClr val="bg1"/>
                </a:solidFill>
                <a:latin typeface="Mark Pro" panose="020B0504020201010104" pitchFamily="34" charset="0"/>
                <a:cs typeface="Arial" panose="020B0604020202020204" pitchFamily="34" charset="0"/>
              </a:rPr>
              <a:t>The success of wellness and reablement depends upon employees and society recognising the </a:t>
            </a:r>
            <a:r>
              <a:rPr lang="en-AU" sz="3200" b="1" dirty="0">
                <a:solidFill>
                  <a:schemeClr val="bg1"/>
                </a:solidFill>
                <a:latin typeface="Mark Pro" panose="020B0504020201010104" pitchFamily="34" charset="0"/>
                <a:cs typeface="Arial" panose="020B0604020202020204" pitchFamily="34" charset="0"/>
              </a:rPr>
              <a:t>knowledge</a:t>
            </a:r>
            <a:r>
              <a:rPr lang="en-AU" sz="3200" dirty="0">
                <a:solidFill>
                  <a:schemeClr val="bg1"/>
                </a:solidFill>
                <a:latin typeface="Mark Pro" panose="020B0504020201010104" pitchFamily="34" charset="0"/>
                <a:cs typeface="Arial" panose="020B0604020202020204" pitchFamily="34" charset="0"/>
              </a:rPr>
              <a:t>, </a:t>
            </a:r>
            <a:r>
              <a:rPr lang="en-AU" sz="3200" b="1" dirty="0">
                <a:solidFill>
                  <a:schemeClr val="bg1"/>
                </a:solidFill>
                <a:latin typeface="Mark Pro" panose="020B0504020201010104" pitchFamily="34" charset="0"/>
                <a:cs typeface="Arial" panose="020B0604020202020204" pitchFamily="34" charset="0"/>
              </a:rPr>
              <a:t>skills</a:t>
            </a:r>
            <a:r>
              <a:rPr lang="en-AU" sz="3200" dirty="0">
                <a:solidFill>
                  <a:schemeClr val="bg1"/>
                </a:solidFill>
                <a:latin typeface="Mark Pro" panose="020B0504020201010104" pitchFamily="34" charset="0"/>
                <a:cs typeface="Arial" panose="020B0604020202020204" pitchFamily="34" charset="0"/>
              </a:rPr>
              <a:t>, </a:t>
            </a:r>
            <a:r>
              <a:rPr lang="en-AU" sz="3200" b="1" dirty="0">
                <a:solidFill>
                  <a:schemeClr val="bg1"/>
                </a:solidFill>
                <a:latin typeface="Mark Pro" panose="020B0504020201010104" pitchFamily="34" charset="0"/>
                <a:cs typeface="Arial" panose="020B0604020202020204" pitchFamily="34" charset="0"/>
              </a:rPr>
              <a:t>abilities</a:t>
            </a:r>
            <a:r>
              <a:rPr lang="en-AU" sz="3200" dirty="0">
                <a:solidFill>
                  <a:schemeClr val="bg1"/>
                </a:solidFill>
                <a:latin typeface="Mark Pro" panose="020B0504020201010104" pitchFamily="34" charset="0"/>
                <a:cs typeface="Arial" panose="020B0604020202020204" pitchFamily="34" charset="0"/>
              </a:rPr>
              <a:t> and </a:t>
            </a:r>
            <a:r>
              <a:rPr lang="en-AU" sz="3200" b="1" dirty="0">
                <a:solidFill>
                  <a:srgbClr val="FFC000"/>
                </a:solidFill>
                <a:latin typeface="Mark Pro" panose="020B0504020201010104" pitchFamily="34" charset="0"/>
                <a:cs typeface="Arial" panose="020B0604020202020204" pitchFamily="34" charset="0"/>
              </a:rPr>
              <a:t>potential</a:t>
            </a:r>
            <a:r>
              <a:rPr lang="en-AU" sz="3200" dirty="0">
                <a:solidFill>
                  <a:schemeClr val="bg1"/>
                </a:solidFill>
                <a:latin typeface="Mark Pro" panose="020B0504020201010104" pitchFamily="34" charset="0"/>
                <a:cs typeface="Arial" panose="020B0604020202020204" pitchFamily="34" charset="0"/>
              </a:rPr>
              <a:t> of older people. </a:t>
            </a:r>
          </a:p>
        </p:txBody>
      </p:sp>
      <p:sp>
        <p:nvSpPr>
          <p:cNvPr id="4" name="Freeform 5">
            <a:extLst>
              <a:ext uri="{FF2B5EF4-FFF2-40B4-BE49-F238E27FC236}">
                <a16:creationId xmlns:a16="http://schemas.microsoft.com/office/drawing/2014/main" id="{49430C49-EAB7-8FCA-B55F-4AEFF0F0FA8C}"/>
              </a:ext>
            </a:extLst>
          </p:cNvPr>
          <p:cNvSpPr/>
          <p:nvPr/>
        </p:nvSpPr>
        <p:spPr>
          <a:xfrm rot="10800000">
            <a:off x="-1066800" y="1041317"/>
            <a:ext cx="10591800" cy="1206582"/>
          </a:xfrm>
          <a:custGeom>
            <a:avLst/>
            <a:gdLst/>
            <a:ahLst/>
            <a:cxnLst/>
            <a:rect l="l" t="t" r="r" b="b"/>
            <a:pathLst>
              <a:path w="10703548" h="1206582">
                <a:moveTo>
                  <a:pt x="0" y="0"/>
                </a:moveTo>
                <a:lnTo>
                  <a:pt x="10703549" y="0"/>
                </a:lnTo>
                <a:lnTo>
                  <a:pt x="10703549" y="1206581"/>
                </a:lnTo>
                <a:lnTo>
                  <a:pt x="0" y="12065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dirty="0"/>
          </a:p>
        </p:txBody>
      </p:sp>
      <p:sp>
        <p:nvSpPr>
          <p:cNvPr id="5" name="TextBox 6">
            <a:extLst>
              <a:ext uri="{FF2B5EF4-FFF2-40B4-BE49-F238E27FC236}">
                <a16:creationId xmlns:a16="http://schemas.microsoft.com/office/drawing/2014/main" id="{4404F094-3D62-226E-205B-03D2C455D0BE}"/>
              </a:ext>
            </a:extLst>
          </p:cNvPr>
          <p:cNvSpPr txBox="1"/>
          <p:nvPr/>
        </p:nvSpPr>
        <p:spPr>
          <a:xfrm>
            <a:off x="762000" y="1060166"/>
            <a:ext cx="9753600" cy="882934"/>
          </a:xfrm>
          <a:prstGeom prst="rect">
            <a:avLst/>
          </a:prstGeom>
        </p:spPr>
        <p:txBody>
          <a:bodyPr wrap="square" lIns="0" tIns="0" rIns="0" bIns="0" rtlCol="0" anchor="t">
            <a:spAutoFit/>
          </a:bodyPr>
          <a:lstStyle/>
          <a:p>
            <a:pPr algn="l">
              <a:lnSpc>
                <a:spcPts val="7934"/>
              </a:lnSpc>
            </a:pPr>
            <a:r>
              <a:rPr lang="en-US" sz="4000" b="1" dirty="0">
                <a:solidFill>
                  <a:srgbClr val="FFFFFF"/>
                </a:solidFill>
                <a:latin typeface="Mark Pro" panose="020B0504020201010104" pitchFamily="34" charset="0"/>
              </a:rPr>
              <a:t>Thoughts can influence outcomes</a:t>
            </a:r>
          </a:p>
        </p:txBody>
      </p:sp>
      <p:sp>
        <p:nvSpPr>
          <p:cNvPr id="12" name="Freeform 35">
            <a:extLst>
              <a:ext uri="{FF2B5EF4-FFF2-40B4-BE49-F238E27FC236}">
                <a16:creationId xmlns:a16="http://schemas.microsoft.com/office/drawing/2014/main" id="{4E949531-868F-575E-E0E4-075613CC7B9C}"/>
              </a:ext>
            </a:extLst>
          </p:cNvPr>
          <p:cNvSpPr/>
          <p:nvPr/>
        </p:nvSpPr>
        <p:spPr>
          <a:xfrm>
            <a:off x="63725" y="8854043"/>
            <a:ext cx="2128842" cy="1423432"/>
          </a:xfrm>
          <a:custGeom>
            <a:avLst/>
            <a:gdLst/>
            <a:ahLst/>
            <a:cxnLst/>
            <a:rect l="l" t="t" r="r" b="b"/>
            <a:pathLst>
              <a:path w="2128842" h="1423432">
                <a:moveTo>
                  <a:pt x="0" y="0"/>
                </a:moveTo>
                <a:lnTo>
                  <a:pt x="2128842" y="0"/>
                </a:lnTo>
                <a:lnTo>
                  <a:pt x="2128842" y="1423432"/>
                </a:lnTo>
                <a:lnTo>
                  <a:pt x="0" y="1423432"/>
                </a:lnTo>
                <a:lnTo>
                  <a:pt x="0" y="0"/>
                </a:lnTo>
                <a:close/>
              </a:path>
            </a:pathLst>
          </a:custGeom>
          <a:blipFill dpi="0" rotWithShape="1">
            <a:blip r:embed="rId6">
              <a:alphaModFix amt="50000"/>
            </a:blip>
            <a:srcRect/>
            <a:stretch>
              <a:fillRect l="-16549" t="-15649" r="-14543" b="-11625"/>
            </a:stretch>
          </a:blipFill>
        </p:spPr>
        <p:txBody>
          <a:bodyPr/>
          <a:lstStyle/>
          <a:p>
            <a:endParaRPr lang="en-AU"/>
          </a:p>
        </p:txBody>
      </p:sp>
    </p:spTree>
    <p:custDataLst>
      <p:tags r:id="rId1"/>
    </p:custDataLst>
    <p:extLst>
      <p:ext uri="{BB962C8B-B14F-4D97-AF65-F5344CB8AC3E}">
        <p14:creationId xmlns:p14="http://schemas.microsoft.com/office/powerpoint/2010/main" val="97591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eform 2">
            <a:extLst>
              <a:ext uri="{FF2B5EF4-FFF2-40B4-BE49-F238E27FC236}">
                <a16:creationId xmlns:a16="http://schemas.microsoft.com/office/drawing/2014/main" id="{C196EDD0-6834-7E27-56D2-737B7A1A373F}"/>
              </a:ext>
            </a:extLst>
          </p:cNvPr>
          <p:cNvSpPr/>
          <p:nvPr/>
        </p:nvSpPr>
        <p:spPr>
          <a:xfrm>
            <a:off x="11377700" y="4567386"/>
            <a:ext cx="8374470" cy="8170959"/>
          </a:xfrm>
          <a:custGeom>
            <a:avLst/>
            <a:gdLst/>
            <a:ahLst/>
            <a:cxnLst/>
            <a:rect l="l" t="t" r="r" b="b"/>
            <a:pathLst>
              <a:path w="11718284" h="11718284">
                <a:moveTo>
                  <a:pt x="0" y="0"/>
                </a:moveTo>
                <a:lnTo>
                  <a:pt x="11718284" y="0"/>
                </a:lnTo>
                <a:lnTo>
                  <a:pt x="11718284" y="11718284"/>
                </a:lnTo>
                <a:lnTo>
                  <a:pt x="0" y="117182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grpSp>
        <p:nvGrpSpPr>
          <p:cNvPr id="4" name="Group 4">
            <a:extLst>
              <a:ext uri="{FF2B5EF4-FFF2-40B4-BE49-F238E27FC236}">
                <a16:creationId xmlns:a16="http://schemas.microsoft.com/office/drawing/2014/main" id="{FBDDB5F5-4F7F-B2B3-9804-E36E912B04DB}"/>
              </a:ext>
            </a:extLst>
          </p:cNvPr>
          <p:cNvGrpSpPr/>
          <p:nvPr/>
        </p:nvGrpSpPr>
        <p:grpSpPr>
          <a:xfrm>
            <a:off x="572925" y="2473860"/>
            <a:ext cx="1065335" cy="1108870"/>
            <a:chOff x="76200" y="38100"/>
            <a:chExt cx="932355" cy="970456"/>
          </a:xfrm>
        </p:grpSpPr>
        <p:sp>
          <p:nvSpPr>
            <p:cNvPr id="5" name="Freeform 5">
              <a:extLst>
                <a:ext uri="{FF2B5EF4-FFF2-40B4-BE49-F238E27FC236}">
                  <a16:creationId xmlns:a16="http://schemas.microsoft.com/office/drawing/2014/main" id="{9E97E10A-5826-F647-1352-056853A21C39}"/>
                </a:ext>
              </a:extLst>
            </p:cNvPr>
            <p:cNvSpPr/>
            <p:nvPr/>
          </p:nvSpPr>
          <p:spPr>
            <a:xfrm>
              <a:off x="195755" y="19575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6AD"/>
            </a:solidFill>
          </p:spPr>
          <p:txBody>
            <a:bodyPr/>
            <a:lstStyle/>
            <a:p>
              <a:endParaRPr lang="en-AU"/>
            </a:p>
          </p:txBody>
        </p:sp>
        <p:sp>
          <p:nvSpPr>
            <p:cNvPr id="6" name="TextBox 6">
              <a:extLst>
                <a:ext uri="{FF2B5EF4-FFF2-40B4-BE49-F238E27FC236}">
                  <a16:creationId xmlns:a16="http://schemas.microsoft.com/office/drawing/2014/main" id="{6A8BFE68-CAC6-E2C5-5AA2-C846B082815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7" name="Freeform 19">
            <a:extLst>
              <a:ext uri="{FF2B5EF4-FFF2-40B4-BE49-F238E27FC236}">
                <a16:creationId xmlns:a16="http://schemas.microsoft.com/office/drawing/2014/main" id="{02603C18-9F46-A61C-C835-995F9E17C3FD}"/>
              </a:ext>
            </a:extLst>
          </p:cNvPr>
          <p:cNvSpPr/>
          <p:nvPr/>
        </p:nvSpPr>
        <p:spPr>
          <a:xfrm>
            <a:off x="881184" y="2825654"/>
            <a:ext cx="585425" cy="585425"/>
          </a:xfrm>
          <a:custGeom>
            <a:avLst/>
            <a:gdLst/>
            <a:ahLst/>
            <a:cxnLst/>
            <a:rect l="l" t="t" r="r" b="b"/>
            <a:pathLst>
              <a:path w="1348279" h="1348279">
                <a:moveTo>
                  <a:pt x="0" y="0"/>
                </a:moveTo>
                <a:lnTo>
                  <a:pt x="1348280" y="0"/>
                </a:lnTo>
                <a:lnTo>
                  <a:pt x="1348280" y="1348279"/>
                </a:lnTo>
                <a:lnTo>
                  <a:pt x="0" y="13482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8" name="Freeform 5">
            <a:extLst>
              <a:ext uri="{FF2B5EF4-FFF2-40B4-BE49-F238E27FC236}">
                <a16:creationId xmlns:a16="http://schemas.microsoft.com/office/drawing/2014/main" id="{D7541119-C82D-128B-B206-1D62B35FA01C}"/>
              </a:ext>
            </a:extLst>
          </p:cNvPr>
          <p:cNvSpPr/>
          <p:nvPr/>
        </p:nvSpPr>
        <p:spPr>
          <a:xfrm rot="10800000">
            <a:off x="-3334850" y="1041317"/>
            <a:ext cx="9324734" cy="1206582"/>
          </a:xfrm>
          <a:custGeom>
            <a:avLst/>
            <a:gdLst/>
            <a:ahLst/>
            <a:cxnLst/>
            <a:rect l="l" t="t" r="r" b="b"/>
            <a:pathLst>
              <a:path w="10703548" h="1206582">
                <a:moveTo>
                  <a:pt x="0" y="0"/>
                </a:moveTo>
                <a:lnTo>
                  <a:pt x="10703549" y="0"/>
                </a:lnTo>
                <a:lnTo>
                  <a:pt x="10703549" y="1206581"/>
                </a:lnTo>
                <a:lnTo>
                  <a:pt x="0" y="1206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dirty="0"/>
          </a:p>
        </p:txBody>
      </p:sp>
      <p:sp>
        <p:nvSpPr>
          <p:cNvPr id="9" name="TextBox 6">
            <a:extLst>
              <a:ext uri="{FF2B5EF4-FFF2-40B4-BE49-F238E27FC236}">
                <a16:creationId xmlns:a16="http://schemas.microsoft.com/office/drawing/2014/main" id="{6B972311-BDEB-D033-802D-D4CDE6E6E9CB}"/>
              </a:ext>
            </a:extLst>
          </p:cNvPr>
          <p:cNvSpPr txBox="1"/>
          <p:nvPr/>
        </p:nvSpPr>
        <p:spPr>
          <a:xfrm>
            <a:off x="723901" y="1064996"/>
            <a:ext cx="4762500" cy="882934"/>
          </a:xfrm>
          <a:prstGeom prst="rect">
            <a:avLst/>
          </a:prstGeom>
        </p:spPr>
        <p:txBody>
          <a:bodyPr wrap="square" lIns="0" tIns="0" rIns="0" bIns="0" rtlCol="0" anchor="t">
            <a:spAutoFit/>
          </a:bodyPr>
          <a:lstStyle/>
          <a:p>
            <a:pPr algn="l">
              <a:lnSpc>
                <a:spcPts val="7934"/>
              </a:lnSpc>
            </a:pPr>
            <a:r>
              <a:rPr lang="en-US" sz="4000" b="1" dirty="0">
                <a:solidFill>
                  <a:srgbClr val="FFFFFF"/>
                </a:solidFill>
                <a:latin typeface="Mark Pro" panose="020B0504020201010104" pitchFamily="34" charset="0"/>
              </a:rPr>
              <a:t>Re-think to Re-able</a:t>
            </a:r>
          </a:p>
        </p:txBody>
      </p:sp>
      <p:sp>
        <p:nvSpPr>
          <p:cNvPr id="11" name="TextBox 10">
            <a:extLst>
              <a:ext uri="{FF2B5EF4-FFF2-40B4-BE49-F238E27FC236}">
                <a16:creationId xmlns:a16="http://schemas.microsoft.com/office/drawing/2014/main" id="{809BA35F-2C67-7D81-81F6-188DB3300D0E}"/>
              </a:ext>
            </a:extLst>
          </p:cNvPr>
          <p:cNvSpPr txBox="1"/>
          <p:nvPr/>
        </p:nvSpPr>
        <p:spPr>
          <a:xfrm>
            <a:off x="1774867" y="2550046"/>
            <a:ext cx="13803889" cy="1077218"/>
          </a:xfrm>
          <a:prstGeom prst="rect">
            <a:avLst/>
          </a:prstGeom>
          <a:noFill/>
        </p:spPr>
        <p:txBody>
          <a:bodyPr wrap="square">
            <a:spAutoFit/>
          </a:bodyPr>
          <a:lstStyle/>
          <a:p>
            <a:r>
              <a:rPr lang="en-US" sz="3200" dirty="0">
                <a:solidFill>
                  <a:srgbClr val="274E4A"/>
                </a:solidFill>
                <a:latin typeface="Mark Pro" panose="020B0504020201010104" pitchFamily="34" charset="0"/>
              </a:rPr>
              <a:t>Ask yourself, ”Am I supporting the older person’s human rights to health, wellbeing and independence?”​</a:t>
            </a:r>
            <a:endParaRPr lang="en-AU" sz="3200" b="1" dirty="0">
              <a:solidFill>
                <a:srgbClr val="274E4A"/>
              </a:solidFill>
              <a:latin typeface="Mark Pro" panose="020B0504020201010104" pitchFamily="34" charset="0"/>
            </a:endParaRPr>
          </a:p>
        </p:txBody>
      </p:sp>
      <p:grpSp>
        <p:nvGrpSpPr>
          <p:cNvPr id="12" name="Group 4">
            <a:extLst>
              <a:ext uri="{FF2B5EF4-FFF2-40B4-BE49-F238E27FC236}">
                <a16:creationId xmlns:a16="http://schemas.microsoft.com/office/drawing/2014/main" id="{2321ACF7-19B2-46B9-1C0C-D9BCE4A6AA6C}"/>
              </a:ext>
            </a:extLst>
          </p:cNvPr>
          <p:cNvGrpSpPr/>
          <p:nvPr/>
        </p:nvGrpSpPr>
        <p:grpSpPr>
          <a:xfrm>
            <a:off x="572925" y="3769260"/>
            <a:ext cx="1065335" cy="1108870"/>
            <a:chOff x="76200" y="38100"/>
            <a:chExt cx="932355" cy="970456"/>
          </a:xfrm>
        </p:grpSpPr>
        <p:sp>
          <p:nvSpPr>
            <p:cNvPr id="13" name="Freeform 5">
              <a:extLst>
                <a:ext uri="{FF2B5EF4-FFF2-40B4-BE49-F238E27FC236}">
                  <a16:creationId xmlns:a16="http://schemas.microsoft.com/office/drawing/2014/main" id="{ED35D5C6-9626-2F29-7828-5BB336F148BE}"/>
                </a:ext>
              </a:extLst>
            </p:cNvPr>
            <p:cNvSpPr/>
            <p:nvPr/>
          </p:nvSpPr>
          <p:spPr>
            <a:xfrm>
              <a:off x="195755" y="19575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6AD"/>
            </a:solidFill>
          </p:spPr>
          <p:txBody>
            <a:bodyPr/>
            <a:lstStyle/>
            <a:p>
              <a:endParaRPr lang="en-AU"/>
            </a:p>
          </p:txBody>
        </p:sp>
        <p:sp>
          <p:nvSpPr>
            <p:cNvPr id="14" name="TextBox 6">
              <a:extLst>
                <a:ext uri="{FF2B5EF4-FFF2-40B4-BE49-F238E27FC236}">
                  <a16:creationId xmlns:a16="http://schemas.microsoft.com/office/drawing/2014/main" id="{3198A6AB-0B79-7B92-43DF-81ED6FE7560E}"/>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5" name="Freeform 19">
            <a:extLst>
              <a:ext uri="{FF2B5EF4-FFF2-40B4-BE49-F238E27FC236}">
                <a16:creationId xmlns:a16="http://schemas.microsoft.com/office/drawing/2014/main" id="{81A03D15-BC84-45E8-F6B9-0524CE0E5AF1}"/>
              </a:ext>
            </a:extLst>
          </p:cNvPr>
          <p:cNvSpPr/>
          <p:nvPr/>
        </p:nvSpPr>
        <p:spPr>
          <a:xfrm>
            <a:off x="881184" y="4121054"/>
            <a:ext cx="585425" cy="585425"/>
          </a:xfrm>
          <a:custGeom>
            <a:avLst/>
            <a:gdLst/>
            <a:ahLst/>
            <a:cxnLst/>
            <a:rect l="l" t="t" r="r" b="b"/>
            <a:pathLst>
              <a:path w="1348279" h="1348279">
                <a:moveTo>
                  <a:pt x="0" y="0"/>
                </a:moveTo>
                <a:lnTo>
                  <a:pt x="1348280" y="0"/>
                </a:lnTo>
                <a:lnTo>
                  <a:pt x="1348280" y="1348279"/>
                </a:lnTo>
                <a:lnTo>
                  <a:pt x="0" y="13482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6" name="TextBox 15">
            <a:extLst>
              <a:ext uri="{FF2B5EF4-FFF2-40B4-BE49-F238E27FC236}">
                <a16:creationId xmlns:a16="http://schemas.microsoft.com/office/drawing/2014/main" id="{6D875C1B-382D-EEED-D828-5C5A75EFE1C0}"/>
              </a:ext>
            </a:extLst>
          </p:cNvPr>
          <p:cNvSpPr txBox="1"/>
          <p:nvPr/>
        </p:nvSpPr>
        <p:spPr>
          <a:xfrm>
            <a:off x="1774867" y="3869409"/>
            <a:ext cx="12474533" cy="1077218"/>
          </a:xfrm>
          <a:prstGeom prst="rect">
            <a:avLst/>
          </a:prstGeom>
          <a:noFill/>
        </p:spPr>
        <p:txBody>
          <a:bodyPr wrap="square">
            <a:spAutoFit/>
          </a:bodyPr>
          <a:lstStyle/>
          <a:p>
            <a:r>
              <a:rPr lang="en-US" sz="3200" dirty="0">
                <a:solidFill>
                  <a:srgbClr val="274E4A"/>
                </a:solidFill>
                <a:latin typeface="Mark Pro" panose="020B0504020201010104" pitchFamily="34" charset="0"/>
              </a:rPr>
              <a:t>75% of a person’s ageing experience is influenced by lifestyle factors, not genetics.​</a:t>
            </a:r>
            <a:endParaRPr lang="en-AU" sz="3200" dirty="0">
              <a:solidFill>
                <a:srgbClr val="274E4A"/>
              </a:solidFill>
              <a:latin typeface="Mark Pro" panose="020B0504020201010104" pitchFamily="34" charset="0"/>
            </a:endParaRPr>
          </a:p>
        </p:txBody>
      </p:sp>
      <p:grpSp>
        <p:nvGrpSpPr>
          <p:cNvPr id="24" name="Group 4">
            <a:extLst>
              <a:ext uri="{FF2B5EF4-FFF2-40B4-BE49-F238E27FC236}">
                <a16:creationId xmlns:a16="http://schemas.microsoft.com/office/drawing/2014/main" id="{02FE5A7D-C259-3103-1F0A-868A3F63E596}"/>
              </a:ext>
            </a:extLst>
          </p:cNvPr>
          <p:cNvGrpSpPr/>
          <p:nvPr/>
        </p:nvGrpSpPr>
        <p:grpSpPr>
          <a:xfrm>
            <a:off x="572925" y="5055789"/>
            <a:ext cx="1065335" cy="1108870"/>
            <a:chOff x="76200" y="38100"/>
            <a:chExt cx="932355" cy="970456"/>
          </a:xfrm>
        </p:grpSpPr>
        <p:sp>
          <p:nvSpPr>
            <p:cNvPr id="25" name="Freeform 5">
              <a:extLst>
                <a:ext uri="{FF2B5EF4-FFF2-40B4-BE49-F238E27FC236}">
                  <a16:creationId xmlns:a16="http://schemas.microsoft.com/office/drawing/2014/main" id="{5CDCD133-0E82-11E5-D678-B36C148A4BB2}"/>
                </a:ext>
              </a:extLst>
            </p:cNvPr>
            <p:cNvSpPr/>
            <p:nvPr/>
          </p:nvSpPr>
          <p:spPr>
            <a:xfrm>
              <a:off x="195755" y="19575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6AD"/>
            </a:solidFill>
          </p:spPr>
          <p:txBody>
            <a:bodyPr/>
            <a:lstStyle/>
            <a:p>
              <a:endParaRPr lang="en-AU"/>
            </a:p>
          </p:txBody>
        </p:sp>
        <p:sp>
          <p:nvSpPr>
            <p:cNvPr id="26" name="TextBox 6">
              <a:extLst>
                <a:ext uri="{FF2B5EF4-FFF2-40B4-BE49-F238E27FC236}">
                  <a16:creationId xmlns:a16="http://schemas.microsoft.com/office/drawing/2014/main" id="{CFC75C66-D1B2-2C82-37F3-CD64B0539AE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7" name="Freeform 19">
            <a:extLst>
              <a:ext uri="{FF2B5EF4-FFF2-40B4-BE49-F238E27FC236}">
                <a16:creationId xmlns:a16="http://schemas.microsoft.com/office/drawing/2014/main" id="{32609AD5-B130-C014-31AD-BF6E3007497C}"/>
              </a:ext>
            </a:extLst>
          </p:cNvPr>
          <p:cNvSpPr/>
          <p:nvPr/>
        </p:nvSpPr>
        <p:spPr>
          <a:xfrm>
            <a:off x="881184" y="5407583"/>
            <a:ext cx="585425" cy="585425"/>
          </a:xfrm>
          <a:custGeom>
            <a:avLst/>
            <a:gdLst/>
            <a:ahLst/>
            <a:cxnLst/>
            <a:rect l="l" t="t" r="r" b="b"/>
            <a:pathLst>
              <a:path w="1348279" h="1348279">
                <a:moveTo>
                  <a:pt x="0" y="0"/>
                </a:moveTo>
                <a:lnTo>
                  <a:pt x="1348280" y="0"/>
                </a:lnTo>
                <a:lnTo>
                  <a:pt x="1348280" y="1348279"/>
                </a:lnTo>
                <a:lnTo>
                  <a:pt x="0" y="13482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28" name="TextBox 27">
            <a:extLst>
              <a:ext uri="{FF2B5EF4-FFF2-40B4-BE49-F238E27FC236}">
                <a16:creationId xmlns:a16="http://schemas.microsoft.com/office/drawing/2014/main" id="{CC55E6CB-D27C-43E7-4BB9-EACAC682A4F7}"/>
              </a:ext>
            </a:extLst>
          </p:cNvPr>
          <p:cNvSpPr txBox="1"/>
          <p:nvPr/>
        </p:nvSpPr>
        <p:spPr>
          <a:xfrm>
            <a:off x="1774867" y="5209282"/>
            <a:ext cx="9741925" cy="1077218"/>
          </a:xfrm>
          <a:prstGeom prst="rect">
            <a:avLst/>
          </a:prstGeom>
          <a:noFill/>
        </p:spPr>
        <p:txBody>
          <a:bodyPr wrap="square">
            <a:spAutoFit/>
          </a:bodyPr>
          <a:lstStyle/>
          <a:p>
            <a:r>
              <a:rPr lang="en-US" sz="3200" dirty="0">
                <a:solidFill>
                  <a:srgbClr val="274E4A"/>
                </a:solidFill>
                <a:latin typeface="Mark Pro" panose="020B0504020201010104" pitchFamily="34" charset="0"/>
              </a:rPr>
              <a:t>It’s never too early and almost never too late to make ​lifestyle changes. ​</a:t>
            </a:r>
            <a:endParaRPr lang="en-AU" sz="3200" dirty="0">
              <a:solidFill>
                <a:srgbClr val="274E4A"/>
              </a:solidFill>
              <a:latin typeface="Mark Pro" panose="020B0504020201010104" pitchFamily="34" charset="0"/>
            </a:endParaRPr>
          </a:p>
        </p:txBody>
      </p:sp>
      <p:grpSp>
        <p:nvGrpSpPr>
          <p:cNvPr id="29" name="Group 4">
            <a:extLst>
              <a:ext uri="{FF2B5EF4-FFF2-40B4-BE49-F238E27FC236}">
                <a16:creationId xmlns:a16="http://schemas.microsoft.com/office/drawing/2014/main" id="{2C81AE55-0489-13AC-FE3E-5274A92D6736}"/>
              </a:ext>
            </a:extLst>
          </p:cNvPr>
          <p:cNvGrpSpPr/>
          <p:nvPr/>
        </p:nvGrpSpPr>
        <p:grpSpPr>
          <a:xfrm>
            <a:off x="572925" y="6338478"/>
            <a:ext cx="1065335" cy="1108870"/>
            <a:chOff x="76200" y="38100"/>
            <a:chExt cx="932355" cy="970456"/>
          </a:xfrm>
        </p:grpSpPr>
        <p:sp>
          <p:nvSpPr>
            <p:cNvPr id="30" name="Freeform 5">
              <a:extLst>
                <a:ext uri="{FF2B5EF4-FFF2-40B4-BE49-F238E27FC236}">
                  <a16:creationId xmlns:a16="http://schemas.microsoft.com/office/drawing/2014/main" id="{C283827B-0480-91CC-88B3-804AF0390649}"/>
                </a:ext>
              </a:extLst>
            </p:cNvPr>
            <p:cNvSpPr/>
            <p:nvPr/>
          </p:nvSpPr>
          <p:spPr>
            <a:xfrm>
              <a:off x="195755" y="19575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6AD"/>
            </a:solidFill>
          </p:spPr>
          <p:txBody>
            <a:bodyPr/>
            <a:lstStyle/>
            <a:p>
              <a:endParaRPr lang="en-AU"/>
            </a:p>
          </p:txBody>
        </p:sp>
        <p:sp>
          <p:nvSpPr>
            <p:cNvPr id="31" name="TextBox 6">
              <a:extLst>
                <a:ext uri="{FF2B5EF4-FFF2-40B4-BE49-F238E27FC236}">
                  <a16:creationId xmlns:a16="http://schemas.microsoft.com/office/drawing/2014/main" id="{9B5152FA-47FC-E513-8BD8-E5989EAF29F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2" name="Freeform 19">
            <a:extLst>
              <a:ext uri="{FF2B5EF4-FFF2-40B4-BE49-F238E27FC236}">
                <a16:creationId xmlns:a16="http://schemas.microsoft.com/office/drawing/2014/main" id="{1014B5C5-7C2F-90FF-AADD-AE272AFCA0F8}"/>
              </a:ext>
            </a:extLst>
          </p:cNvPr>
          <p:cNvSpPr/>
          <p:nvPr/>
        </p:nvSpPr>
        <p:spPr>
          <a:xfrm>
            <a:off x="881184" y="6690272"/>
            <a:ext cx="585425" cy="585425"/>
          </a:xfrm>
          <a:custGeom>
            <a:avLst/>
            <a:gdLst/>
            <a:ahLst/>
            <a:cxnLst/>
            <a:rect l="l" t="t" r="r" b="b"/>
            <a:pathLst>
              <a:path w="1348279" h="1348279">
                <a:moveTo>
                  <a:pt x="0" y="0"/>
                </a:moveTo>
                <a:lnTo>
                  <a:pt x="1348280" y="0"/>
                </a:lnTo>
                <a:lnTo>
                  <a:pt x="1348280" y="1348279"/>
                </a:lnTo>
                <a:lnTo>
                  <a:pt x="0" y="13482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33" name="TextBox 32">
            <a:extLst>
              <a:ext uri="{FF2B5EF4-FFF2-40B4-BE49-F238E27FC236}">
                <a16:creationId xmlns:a16="http://schemas.microsoft.com/office/drawing/2014/main" id="{4C7B4282-51A4-9A46-A662-E274E033F2BD}"/>
              </a:ext>
            </a:extLst>
          </p:cNvPr>
          <p:cNvSpPr txBox="1"/>
          <p:nvPr/>
        </p:nvSpPr>
        <p:spPr>
          <a:xfrm>
            <a:off x="1774867" y="6504682"/>
            <a:ext cx="9292089" cy="1077218"/>
          </a:xfrm>
          <a:prstGeom prst="rect">
            <a:avLst/>
          </a:prstGeom>
          <a:noFill/>
        </p:spPr>
        <p:txBody>
          <a:bodyPr wrap="square">
            <a:spAutoFit/>
          </a:bodyPr>
          <a:lstStyle/>
          <a:p>
            <a:r>
              <a:rPr lang="en-US" sz="3200" dirty="0">
                <a:solidFill>
                  <a:srgbClr val="274E4A"/>
                </a:solidFill>
                <a:latin typeface="Mark Pro" panose="020B0504020201010104" pitchFamily="34" charset="0"/>
              </a:rPr>
              <a:t>Help clients be physically active at home and in the community. Movement is medicine!​</a:t>
            </a:r>
            <a:endParaRPr lang="en-AU" sz="3200" dirty="0">
              <a:solidFill>
                <a:srgbClr val="274E4A"/>
              </a:solidFill>
              <a:latin typeface="Mark Pro" panose="020B0504020201010104" pitchFamily="34" charset="0"/>
            </a:endParaRPr>
          </a:p>
        </p:txBody>
      </p:sp>
      <p:grpSp>
        <p:nvGrpSpPr>
          <p:cNvPr id="34" name="Group 4">
            <a:extLst>
              <a:ext uri="{FF2B5EF4-FFF2-40B4-BE49-F238E27FC236}">
                <a16:creationId xmlns:a16="http://schemas.microsoft.com/office/drawing/2014/main" id="{6E4DC96D-2D69-7914-BB94-9A9C0E80395C}"/>
              </a:ext>
            </a:extLst>
          </p:cNvPr>
          <p:cNvGrpSpPr/>
          <p:nvPr/>
        </p:nvGrpSpPr>
        <p:grpSpPr>
          <a:xfrm>
            <a:off x="572925" y="7638228"/>
            <a:ext cx="1065335" cy="1108870"/>
            <a:chOff x="76200" y="38100"/>
            <a:chExt cx="932355" cy="970456"/>
          </a:xfrm>
        </p:grpSpPr>
        <p:sp>
          <p:nvSpPr>
            <p:cNvPr id="35" name="Freeform 5">
              <a:extLst>
                <a:ext uri="{FF2B5EF4-FFF2-40B4-BE49-F238E27FC236}">
                  <a16:creationId xmlns:a16="http://schemas.microsoft.com/office/drawing/2014/main" id="{93C3CDD7-A6F4-3C1C-DA9F-35EA273C01B2}"/>
                </a:ext>
              </a:extLst>
            </p:cNvPr>
            <p:cNvSpPr/>
            <p:nvPr/>
          </p:nvSpPr>
          <p:spPr>
            <a:xfrm>
              <a:off x="195755" y="19575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6AD"/>
            </a:solidFill>
          </p:spPr>
          <p:txBody>
            <a:bodyPr/>
            <a:lstStyle/>
            <a:p>
              <a:endParaRPr lang="en-AU"/>
            </a:p>
          </p:txBody>
        </p:sp>
        <p:sp>
          <p:nvSpPr>
            <p:cNvPr id="36" name="TextBox 6">
              <a:extLst>
                <a:ext uri="{FF2B5EF4-FFF2-40B4-BE49-F238E27FC236}">
                  <a16:creationId xmlns:a16="http://schemas.microsoft.com/office/drawing/2014/main" id="{F751ECCC-976A-146A-2343-8878AB2E6D7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7" name="Freeform 19">
            <a:extLst>
              <a:ext uri="{FF2B5EF4-FFF2-40B4-BE49-F238E27FC236}">
                <a16:creationId xmlns:a16="http://schemas.microsoft.com/office/drawing/2014/main" id="{A8140B94-4604-DBCE-D45F-2D5C3724BE3A}"/>
              </a:ext>
            </a:extLst>
          </p:cNvPr>
          <p:cNvSpPr/>
          <p:nvPr/>
        </p:nvSpPr>
        <p:spPr>
          <a:xfrm>
            <a:off x="881184" y="7990022"/>
            <a:ext cx="585425" cy="585425"/>
          </a:xfrm>
          <a:custGeom>
            <a:avLst/>
            <a:gdLst/>
            <a:ahLst/>
            <a:cxnLst/>
            <a:rect l="l" t="t" r="r" b="b"/>
            <a:pathLst>
              <a:path w="1348279" h="1348279">
                <a:moveTo>
                  <a:pt x="0" y="0"/>
                </a:moveTo>
                <a:lnTo>
                  <a:pt x="1348280" y="0"/>
                </a:lnTo>
                <a:lnTo>
                  <a:pt x="1348280" y="1348279"/>
                </a:lnTo>
                <a:lnTo>
                  <a:pt x="0" y="13482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38" name="TextBox 37">
            <a:extLst>
              <a:ext uri="{FF2B5EF4-FFF2-40B4-BE49-F238E27FC236}">
                <a16:creationId xmlns:a16="http://schemas.microsoft.com/office/drawing/2014/main" id="{9066BB31-81C4-AEF0-C9F6-8BFB409D7F72}"/>
              </a:ext>
            </a:extLst>
          </p:cNvPr>
          <p:cNvSpPr txBox="1"/>
          <p:nvPr/>
        </p:nvSpPr>
        <p:spPr>
          <a:xfrm>
            <a:off x="1774868" y="7987725"/>
            <a:ext cx="8566130" cy="584775"/>
          </a:xfrm>
          <a:prstGeom prst="rect">
            <a:avLst/>
          </a:prstGeom>
          <a:noFill/>
        </p:spPr>
        <p:txBody>
          <a:bodyPr wrap="square">
            <a:spAutoFit/>
          </a:bodyPr>
          <a:lstStyle/>
          <a:p>
            <a:r>
              <a:rPr lang="en-US" sz="3200" dirty="0">
                <a:solidFill>
                  <a:srgbClr val="274E4A"/>
                </a:solidFill>
                <a:latin typeface="Mark Pro" panose="020B0504020201010104" pitchFamily="34" charset="0"/>
              </a:rPr>
              <a:t>Encourage older people to try new things.​</a:t>
            </a:r>
            <a:endParaRPr lang="en-AU" sz="3200" dirty="0">
              <a:solidFill>
                <a:srgbClr val="274E4A"/>
              </a:solidFill>
              <a:latin typeface="Mark Pro" panose="020B0504020201010104" pitchFamily="34" charset="0"/>
            </a:endParaRPr>
          </a:p>
        </p:txBody>
      </p:sp>
      <p:pic>
        <p:nvPicPr>
          <p:cNvPr id="43" name="Picture 42" descr="An old person holding a tablet&#10;&#10;Description automatically generated">
            <a:extLst>
              <a:ext uri="{FF2B5EF4-FFF2-40B4-BE49-F238E27FC236}">
                <a16:creationId xmlns:a16="http://schemas.microsoft.com/office/drawing/2014/main" id="{A573007D-0383-B80E-4E10-E143CBEFCD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66956" y="5155471"/>
            <a:ext cx="7754444" cy="5169629"/>
          </a:xfrm>
          <a:prstGeom prst="rect">
            <a:avLst/>
          </a:prstGeom>
        </p:spPr>
      </p:pic>
      <p:sp>
        <p:nvSpPr>
          <p:cNvPr id="2" name="Freeform 35">
            <a:extLst>
              <a:ext uri="{FF2B5EF4-FFF2-40B4-BE49-F238E27FC236}">
                <a16:creationId xmlns:a16="http://schemas.microsoft.com/office/drawing/2014/main" id="{9D25397A-25AB-C326-7DB0-1681FCC1DA9D}"/>
              </a:ext>
            </a:extLst>
          </p:cNvPr>
          <p:cNvSpPr/>
          <p:nvPr/>
        </p:nvSpPr>
        <p:spPr>
          <a:xfrm>
            <a:off x="63725" y="8854043"/>
            <a:ext cx="2128842" cy="1423432"/>
          </a:xfrm>
          <a:custGeom>
            <a:avLst/>
            <a:gdLst/>
            <a:ahLst/>
            <a:cxnLst/>
            <a:rect l="l" t="t" r="r" b="b"/>
            <a:pathLst>
              <a:path w="2128842" h="1423432">
                <a:moveTo>
                  <a:pt x="0" y="0"/>
                </a:moveTo>
                <a:lnTo>
                  <a:pt x="2128842" y="0"/>
                </a:lnTo>
                <a:lnTo>
                  <a:pt x="2128842" y="1423432"/>
                </a:lnTo>
                <a:lnTo>
                  <a:pt x="0" y="1423432"/>
                </a:lnTo>
                <a:lnTo>
                  <a:pt x="0" y="0"/>
                </a:lnTo>
                <a:close/>
              </a:path>
            </a:pathLst>
          </a:custGeom>
          <a:blipFill dpi="0" rotWithShape="1">
            <a:blip r:embed="rId10">
              <a:alphaModFix amt="50000"/>
            </a:blip>
            <a:srcRect/>
            <a:stretch>
              <a:fillRect l="-16549" t="-15649" r="-14543" b="-11625"/>
            </a:stretch>
          </a:blipFill>
        </p:spPr>
        <p:txBody>
          <a:bodyPr/>
          <a:lstStyle/>
          <a:p>
            <a:endParaRPr lang="en-AU"/>
          </a:p>
        </p:txBody>
      </p:sp>
    </p:spTree>
    <p:custDataLst>
      <p:tags r:id="rId1"/>
    </p:custDataLst>
    <p:extLst>
      <p:ext uri="{BB962C8B-B14F-4D97-AF65-F5344CB8AC3E}">
        <p14:creationId xmlns:p14="http://schemas.microsoft.com/office/powerpoint/2010/main" val="186918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0">
            <a:extLst>
              <a:ext uri="{FF2B5EF4-FFF2-40B4-BE49-F238E27FC236}">
                <a16:creationId xmlns:a16="http://schemas.microsoft.com/office/drawing/2014/main" id="{A627685F-E8E5-FEDA-3258-B60EDC0A2133}"/>
              </a:ext>
            </a:extLst>
          </p:cNvPr>
          <p:cNvSpPr/>
          <p:nvPr/>
        </p:nvSpPr>
        <p:spPr>
          <a:xfrm rot="10800000">
            <a:off x="11201400" y="767614"/>
            <a:ext cx="7315200" cy="1206582"/>
          </a:xfrm>
          <a:custGeom>
            <a:avLst/>
            <a:gdLst/>
            <a:ahLst/>
            <a:cxnLst/>
            <a:rect l="l" t="t" r="r" b="b"/>
            <a:pathLst>
              <a:path w="10703548" h="1206582">
                <a:moveTo>
                  <a:pt x="0" y="0"/>
                </a:moveTo>
                <a:lnTo>
                  <a:pt x="10703548" y="0"/>
                </a:lnTo>
                <a:lnTo>
                  <a:pt x="10703548" y="1206582"/>
                </a:lnTo>
                <a:lnTo>
                  <a:pt x="0" y="1206582"/>
                </a:lnTo>
                <a:lnTo>
                  <a:pt x="0" y="0"/>
                </a:lnTo>
                <a:close/>
              </a:path>
            </a:pathLst>
          </a:custGeom>
          <a:blipFill>
            <a:blip r:embed="rId3">
              <a:extLst>
                <a:ext uri="{96DAC541-7B7A-43D3-8B79-37D633B846F1}">
                  <asvg:svgBlip xmlns:asvg="http://schemas.microsoft.com/office/drawing/2016/SVG/main" r:embed="rId4"/>
                </a:ext>
              </a:extLst>
            </a:blip>
            <a:stretch>
              <a:fillRect l="-34376" r="1"/>
            </a:stretch>
          </a:blipFill>
        </p:spPr>
        <p:txBody>
          <a:bodyPr/>
          <a:lstStyle/>
          <a:p>
            <a:endParaRPr lang="en-AU">
              <a:latin typeface="Mark Pro" panose="020B0504020201010104" pitchFamily="34" charset="0"/>
            </a:endParaRPr>
          </a:p>
        </p:txBody>
      </p:sp>
      <p:grpSp>
        <p:nvGrpSpPr>
          <p:cNvPr id="2" name="Group 2"/>
          <p:cNvGrpSpPr/>
          <p:nvPr/>
        </p:nvGrpSpPr>
        <p:grpSpPr>
          <a:xfrm>
            <a:off x="5745961" y="2594986"/>
            <a:ext cx="12542040" cy="1142614"/>
            <a:chOff x="0" y="0"/>
            <a:chExt cx="3049338" cy="256504"/>
          </a:xfrm>
        </p:grpSpPr>
        <p:sp>
          <p:nvSpPr>
            <p:cNvPr id="3" name="Freeform 3"/>
            <p:cNvSpPr/>
            <p:nvPr/>
          </p:nvSpPr>
          <p:spPr>
            <a:xfrm>
              <a:off x="0" y="0"/>
              <a:ext cx="3049338" cy="256504"/>
            </a:xfrm>
            <a:custGeom>
              <a:avLst/>
              <a:gdLst/>
              <a:ahLst/>
              <a:cxnLst/>
              <a:rect l="l" t="t" r="r" b="b"/>
              <a:pathLst>
                <a:path w="3049338" h="256504">
                  <a:moveTo>
                    <a:pt x="0" y="0"/>
                  </a:moveTo>
                  <a:lnTo>
                    <a:pt x="3049338" y="0"/>
                  </a:lnTo>
                  <a:lnTo>
                    <a:pt x="3049338" y="256504"/>
                  </a:lnTo>
                  <a:lnTo>
                    <a:pt x="0" y="256504"/>
                  </a:lnTo>
                  <a:close/>
                </a:path>
              </a:pathLst>
            </a:custGeom>
            <a:solidFill>
              <a:srgbClr val="00746E"/>
            </a:solidFill>
          </p:spPr>
          <p:txBody>
            <a:bodyPr/>
            <a:lstStyle/>
            <a:p>
              <a:endParaRPr lang="en-AU" dirty="0">
                <a:latin typeface="Mark Pro" panose="020B0504020201010104" pitchFamily="34" charset="0"/>
              </a:endParaRPr>
            </a:p>
          </p:txBody>
        </p:sp>
        <p:sp>
          <p:nvSpPr>
            <p:cNvPr id="4" name="TextBox 4"/>
            <p:cNvSpPr txBox="1"/>
            <p:nvPr/>
          </p:nvSpPr>
          <p:spPr>
            <a:xfrm>
              <a:off x="0" y="-57150"/>
              <a:ext cx="3049338" cy="313654"/>
            </a:xfrm>
            <a:prstGeom prst="rect">
              <a:avLst/>
            </a:prstGeom>
          </p:spPr>
          <p:txBody>
            <a:bodyPr lIns="50800" tIns="50800" rIns="50800" bIns="50800" rtlCol="0" anchor="ctr"/>
            <a:lstStyle/>
            <a:p>
              <a:pPr algn="ctr">
                <a:lnSpc>
                  <a:spcPts val="2659"/>
                </a:lnSpc>
              </a:pPr>
              <a:endParaRPr>
                <a:latin typeface="Mark Pro" panose="020B0504020201010104" pitchFamily="34" charset="0"/>
              </a:endParaRPr>
            </a:p>
          </p:txBody>
        </p:sp>
      </p:grpSp>
      <p:sp>
        <p:nvSpPr>
          <p:cNvPr id="5" name="Freeform 5"/>
          <p:cNvSpPr/>
          <p:nvPr/>
        </p:nvSpPr>
        <p:spPr>
          <a:xfrm rot="5400000">
            <a:off x="-3892635" y="3400527"/>
            <a:ext cx="9842671" cy="3485946"/>
          </a:xfrm>
          <a:custGeom>
            <a:avLst/>
            <a:gdLst/>
            <a:ahLst/>
            <a:cxnLst/>
            <a:rect l="l" t="t" r="r" b="b"/>
            <a:pathLst>
              <a:path w="9842671" h="3485946">
                <a:moveTo>
                  <a:pt x="0" y="0"/>
                </a:moveTo>
                <a:lnTo>
                  <a:pt x="9842670" y="0"/>
                </a:lnTo>
                <a:lnTo>
                  <a:pt x="9842670" y="3485946"/>
                </a:lnTo>
                <a:lnTo>
                  <a:pt x="0" y="3485946"/>
                </a:lnTo>
                <a:lnTo>
                  <a:pt x="0" y="0"/>
                </a:lnTo>
                <a:close/>
              </a:path>
            </a:pathLst>
          </a:custGeom>
          <a:blipFill dpi="0" rotWithShape="1">
            <a:blip r:embed="rId5">
              <a:alphaModFix amt="50000"/>
            </a:blip>
            <a:srcRect/>
            <a:stretch>
              <a:fillRect/>
            </a:stretch>
          </a:blipFill>
        </p:spPr>
        <p:txBody>
          <a:bodyPr/>
          <a:lstStyle/>
          <a:p>
            <a:endParaRPr lang="en-AU">
              <a:latin typeface="Mark Pro" panose="020B0504020201010104" pitchFamily="34" charset="0"/>
            </a:endParaRPr>
          </a:p>
        </p:txBody>
      </p:sp>
      <p:grpSp>
        <p:nvGrpSpPr>
          <p:cNvPr id="7" name="Group 7"/>
          <p:cNvGrpSpPr/>
          <p:nvPr/>
        </p:nvGrpSpPr>
        <p:grpSpPr>
          <a:xfrm>
            <a:off x="4693194" y="2113526"/>
            <a:ext cx="2105533" cy="2105533"/>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B4AB"/>
            </a:solidFill>
          </p:spPr>
          <p:txBody>
            <a:bodyPr/>
            <a:lstStyle/>
            <a:p>
              <a:endParaRPr lang="en-AU">
                <a:latin typeface="Mark Pro" panose="020B0504020201010104" pitchFamily="34" charset="0"/>
              </a:endParaRPr>
            </a:p>
          </p:txBody>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latin typeface="Mark Pro" panose="020B0504020201010104" pitchFamily="34" charset="0"/>
              </a:endParaRPr>
            </a:p>
          </p:txBody>
        </p:sp>
      </p:grpSp>
      <p:sp>
        <p:nvSpPr>
          <p:cNvPr id="18" name="TextBox 18"/>
          <p:cNvSpPr txBox="1"/>
          <p:nvPr/>
        </p:nvSpPr>
        <p:spPr>
          <a:xfrm>
            <a:off x="7045360" y="4054222"/>
            <a:ext cx="10633039" cy="1631216"/>
          </a:xfrm>
          <a:prstGeom prst="rect">
            <a:avLst/>
          </a:prstGeom>
        </p:spPr>
        <p:txBody>
          <a:bodyPr wrap="square" lIns="0" tIns="0" rIns="0" bIns="0" rtlCol="0" anchor="t">
            <a:spAutoFit/>
          </a:bodyPr>
          <a:lstStyle/>
          <a:p>
            <a:pPr marL="342900" indent="-342900" algn="l">
              <a:spcBef>
                <a:spcPct val="0"/>
              </a:spcBef>
              <a:buFont typeface="Arial" panose="020B0604020202020204" pitchFamily="34" charset="0"/>
              <a:buChar char="•"/>
            </a:pPr>
            <a:r>
              <a:rPr lang="en-US" sz="3200" dirty="0">
                <a:solidFill>
                  <a:srgbClr val="274E4A"/>
                </a:solidFill>
                <a:latin typeface="Mark Pro" panose="020B0504020201010104" pitchFamily="34" charset="0"/>
              </a:rPr>
              <a:t>Think of a client or older person that you know.</a:t>
            </a:r>
          </a:p>
          <a:p>
            <a:pPr marL="342900" indent="-342900" algn="l">
              <a:spcBef>
                <a:spcPts val="1200"/>
              </a:spcBef>
              <a:buFont typeface="Arial" panose="020B0604020202020204" pitchFamily="34" charset="0"/>
              <a:buChar char="•"/>
            </a:pPr>
            <a:r>
              <a:rPr lang="en-US" sz="3200" dirty="0">
                <a:solidFill>
                  <a:srgbClr val="274E4A"/>
                </a:solidFill>
                <a:latin typeface="Mark Pro" panose="020B0504020201010104" pitchFamily="34" charset="0"/>
              </a:rPr>
              <a:t>Use the worksheet provided to identify their strengths (rather than focusing on their problems). </a:t>
            </a:r>
          </a:p>
        </p:txBody>
      </p:sp>
      <p:sp>
        <p:nvSpPr>
          <p:cNvPr id="20" name="TextBox 20"/>
          <p:cNvSpPr txBox="1"/>
          <p:nvPr/>
        </p:nvSpPr>
        <p:spPr>
          <a:xfrm>
            <a:off x="11658600" y="619970"/>
            <a:ext cx="5175739" cy="1094530"/>
          </a:xfrm>
          <a:prstGeom prst="rect">
            <a:avLst/>
          </a:prstGeom>
        </p:spPr>
        <p:txBody>
          <a:bodyPr wrap="square" lIns="0" tIns="0" rIns="0" bIns="0" rtlCol="0" anchor="t">
            <a:spAutoFit/>
          </a:bodyPr>
          <a:lstStyle/>
          <a:p>
            <a:pPr>
              <a:lnSpc>
                <a:spcPts val="10134"/>
              </a:lnSpc>
              <a:spcBef>
                <a:spcPct val="0"/>
              </a:spcBef>
            </a:pPr>
            <a:r>
              <a:rPr lang="en-US" sz="4000" b="1" dirty="0">
                <a:solidFill>
                  <a:schemeClr val="bg1"/>
                </a:solidFill>
                <a:latin typeface="Mark Pro" panose="020B0504020201010104" pitchFamily="34" charset="0"/>
              </a:rPr>
              <a:t>Learning activity</a:t>
            </a:r>
          </a:p>
        </p:txBody>
      </p:sp>
      <p:sp>
        <p:nvSpPr>
          <p:cNvPr id="21" name="TextBox 21"/>
          <p:cNvSpPr txBox="1"/>
          <p:nvPr/>
        </p:nvSpPr>
        <p:spPr>
          <a:xfrm>
            <a:off x="7045361" y="2603157"/>
            <a:ext cx="7432639" cy="854080"/>
          </a:xfrm>
          <a:prstGeom prst="rect">
            <a:avLst/>
          </a:prstGeom>
        </p:spPr>
        <p:txBody>
          <a:bodyPr wrap="square" lIns="0" tIns="0" rIns="0" bIns="0" rtlCol="0" anchor="t">
            <a:spAutoFit/>
          </a:bodyPr>
          <a:lstStyle/>
          <a:p>
            <a:pPr algn="just">
              <a:lnSpc>
                <a:spcPts val="7637"/>
              </a:lnSpc>
              <a:spcBef>
                <a:spcPct val="0"/>
              </a:spcBef>
            </a:pPr>
            <a:r>
              <a:rPr lang="en-US" sz="3600" dirty="0">
                <a:solidFill>
                  <a:srgbClr val="FFFFFF"/>
                </a:solidFill>
                <a:latin typeface="Mark Pro" panose="020B0504020201010104" pitchFamily="34" charset="0"/>
              </a:rPr>
              <a:t>Identifying strengths</a:t>
            </a:r>
          </a:p>
        </p:txBody>
      </p:sp>
      <p:grpSp>
        <p:nvGrpSpPr>
          <p:cNvPr id="25" name="Group 2">
            <a:extLst>
              <a:ext uri="{FF2B5EF4-FFF2-40B4-BE49-F238E27FC236}">
                <a16:creationId xmlns:a16="http://schemas.microsoft.com/office/drawing/2014/main" id="{3FF9CC70-47DF-8079-5BC5-1C5DA0FA8710}"/>
              </a:ext>
            </a:extLst>
          </p:cNvPr>
          <p:cNvGrpSpPr/>
          <p:nvPr/>
        </p:nvGrpSpPr>
        <p:grpSpPr>
          <a:xfrm>
            <a:off x="5745961" y="6095205"/>
            <a:ext cx="12542040" cy="1142614"/>
            <a:chOff x="0" y="0"/>
            <a:chExt cx="3049338" cy="256504"/>
          </a:xfrm>
        </p:grpSpPr>
        <p:sp>
          <p:nvSpPr>
            <p:cNvPr id="26" name="Freeform 3">
              <a:extLst>
                <a:ext uri="{FF2B5EF4-FFF2-40B4-BE49-F238E27FC236}">
                  <a16:creationId xmlns:a16="http://schemas.microsoft.com/office/drawing/2014/main" id="{CD7432C3-AB75-7883-5294-C82769DB8C85}"/>
                </a:ext>
              </a:extLst>
            </p:cNvPr>
            <p:cNvSpPr/>
            <p:nvPr/>
          </p:nvSpPr>
          <p:spPr>
            <a:xfrm>
              <a:off x="0" y="0"/>
              <a:ext cx="3049338" cy="256504"/>
            </a:xfrm>
            <a:custGeom>
              <a:avLst/>
              <a:gdLst/>
              <a:ahLst/>
              <a:cxnLst/>
              <a:rect l="l" t="t" r="r" b="b"/>
              <a:pathLst>
                <a:path w="3049338" h="256504">
                  <a:moveTo>
                    <a:pt x="0" y="0"/>
                  </a:moveTo>
                  <a:lnTo>
                    <a:pt x="3049338" y="0"/>
                  </a:lnTo>
                  <a:lnTo>
                    <a:pt x="3049338" y="256504"/>
                  </a:lnTo>
                  <a:lnTo>
                    <a:pt x="0" y="256504"/>
                  </a:lnTo>
                  <a:close/>
                </a:path>
              </a:pathLst>
            </a:custGeom>
            <a:solidFill>
              <a:srgbClr val="00746E"/>
            </a:solidFill>
          </p:spPr>
          <p:txBody>
            <a:bodyPr/>
            <a:lstStyle/>
            <a:p>
              <a:endParaRPr lang="en-AU">
                <a:latin typeface="Mark Pro" panose="020B0504020201010104" pitchFamily="34" charset="0"/>
              </a:endParaRPr>
            </a:p>
          </p:txBody>
        </p:sp>
        <p:sp>
          <p:nvSpPr>
            <p:cNvPr id="27" name="TextBox 4">
              <a:extLst>
                <a:ext uri="{FF2B5EF4-FFF2-40B4-BE49-F238E27FC236}">
                  <a16:creationId xmlns:a16="http://schemas.microsoft.com/office/drawing/2014/main" id="{4BE88D0F-659F-6CA8-A95B-B129583898D9}"/>
                </a:ext>
              </a:extLst>
            </p:cNvPr>
            <p:cNvSpPr txBox="1"/>
            <p:nvPr/>
          </p:nvSpPr>
          <p:spPr>
            <a:xfrm>
              <a:off x="0" y="-57150"/>
              <a:ext cx="3049338" cy="313654"/>
            </a:xfrm>
            <a:prstGeom prst="rect">
              <a:avLst/>
            </a:prstGeom>
          </p:spPr>
          <p:txBody>
            <a:bodyPr lIns="50800" tIns="50800" rIns="50800" bIns="50800" rtlCol="0" anchor="ctr"/>
            <a:lstStyle/>
            <a:p>
              <a:pPr algn="ctr">
                <a:lnSpc>
                  <a:spcPts val="2659"/>
                </a:lnSpc>
              </a:pPr>
              <a:endParaRPr>
                <a:latin typeface="Mark Pro" panose="020B0504020201010104" pitchFamily="34" charset="0"/>
              </a:endParaRPr>
            </a:p>
          </p:txBody>
        </p:sp>
      </p:grpSp>
      <p:grpSp>
        <p:nvGrpSpPr>
          <p:cNvPr id="28" name="Group 7">
            <a:extLst>
              <a:ext uri="{FF2B5EF4-FFF2-40B4-BE49-F238E27FC236}">
                <a16:creationId xmlns:a16="http://schemas.microsoft.com/office/drawing/2014/main" id="{F542CA68-D659-B322-2500-1E2CD1EA0F5E}"/>
              </a:ext>
            </a:extLst>
          </p:cNvPr>
          <p:cNvGrpSpPr/>
          <p:nvPr/>
        </p:nvGrpSpPr>
        <p:grpSpPr>
          <a:xfrm>
            <a:off x="4693194" y="5613745"/>
            <a:ext cx="2105533" cy="2105533"/>
            <a:chOff x="0" y="0"/>
            <a:chExt cx="812800" cy="812800"/>
          </a:xfrm>
        </p:grpSpPr>
        <p:sp>
          <p:nvSpPr>
            <p:cNvPr id="29" name="Freeform 8">
              <a:extLst>
                <a:ext uri="{FF2B5EF4-FFF2-40B4-BE49-F238E27FC236}">
                  <a16:creationId xmlns:a16="http://schemas.microsoft.com/office/drawing/2014/main" id="{D3092C9F-9398-5C93-33E5-226A5413C4E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B4AB"/>
            </a:solidFill>
          </p:spPr>
          <p:txBody>
            <a:bodyPr/>
            <a:lstStyle/>
            <a:p>
              <a:endParaRPr lang="en-AU">
                <a:latin typeface="Mark Pro" panose="020B0504020201010104" pitchFamily="34" charset="0"/>
              </a:endParaRPr>
            </a:p>
          </p:txBody>
        </p:sp>
        <p:sp>
          <p:nvSpPr>
            <p:cNvPr id="30" name="TextBox 9">
              <a:extLst>
                <a:ext uri="{FF2B5EF4-FFF2-40B4-BE49-F238E27FC236}">
                  <a16:creationId xmlns:a16="http://schemas.microsoft.com/office/drawing/2014/main" id="{2598504B-FAE6-D0DE-96F2-7426E400B6FA}"/>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latin typeface="Mark Pro" panose="020B0504020201010104" pitchFamily="34" charset="0"/>
              </a:endParaRPr>
            </a:p>
          </p:txBody>
        </p:sp>
      </p:grpSp>
      <p:sp>
        <p:nvSpPr>
          <p:cNvPr id="32" name="TextBox 18">
            <a:extLst>
              <a:ext uri="{FF2B5EF4-FFF2-40B4-BE49-F238E27FC236}">
                <a16:creationId xmlns:a16="http://schemas.microsoft.com/office/drawing/2014/main" id="{0FD841C0-3B86-ACB7-5474-2E7E3A9C91C7}"/>
              </a:ext>
            </a:extLst>
          </p:cNvPr>
          <p:cNvSpPr txBox="1"/>
          <p:nvPr/>
        </p:nvSpPr>
        <p:spPr>
          <a:xfrm>
            <a:off x="7045361" y="7554441"/>
            <a:ext cx="10633038" cy="2123658"/>
          </a:xfrm>
          <a:prstGeom prst="rect">
            <a:avLst/>
          </a:prstGeom>
        </p:spPr>
        <p:txBody>
          <a:bodyPr wrap="square" lIns="0" tIns="0" rIns="0" bIns="0" rtlCol="0" anchor="t">
            <a:spAutoFit/>
          </a:bodyPr>
          <a:lstStyle/>
          <a:p>
            <a:pPr marL="342900" indent="-342900" algn="l">
              <a:spcBef>
                <a:spcPct val="0"/>
              </a:spcBef>
              <a:buFont typeface="Arial" panose="020B0604020202020204" pitchFamily="34" charset="0"/>
              <a:buChar char="•"/>
            </a:pPr>
            <a:r>
              <a:rPr lang="en-US" sz="3200" dirty="0">
                <a:solidFill>
                  <a:srgbClr val="274E4A"/>
                </a:solidFill>
                <a:latin typeface="Mark Pro" panose="020B0504020201010104" pitchFamily="34" charset="0"/>
              </a:rPr>
              <a:t>Share at least one of your observations with </a:t>
            </a:r>
            <a:br>
              <a:rPr lang="en-US" sz="3200" dirty="0">
                <a:solidFill>
                  <a:srgbClr val="274E4A"/>
                </a:solidFill>
                <a:latin typeface="Mark Pro" panose="020B0504020201010104" pitchFamily="34" charset="0"/>
              </a:rPr>
            </a:br>
            <a:r>
              <a:rPr lang="en-US" sz="3200" dirty="0">
                <a:solidFill>
                  <a:srgbClr val="274E4A"/>
                </a:solidFill>
                <a:latin typeface="Mark Pro" panose="020B0504020201010104" pitchFamily="34" charset="0"/>
              </a:rPr>
              <a:t>the group. </a:t>
            </a:r>
          </a:p>
          <a:p>
            <a:pPr marL="342900" indent="-342900" algn="l">
              <a:spcBef>
                <a:spcPts val="1200"/>
              </a:spcBef>
              <a:buFont typeface="Arial" panose="020B0604020202020204" pitchFamily="34" charset="0"/>
              <a:buChar char="•"/>
            </a:pPr>
            <a:r>
              <a:rPr lang="en-US" sz="3200" dirty="0">
                <a:solidFill>
                  <a:srgbClr val="274E4A"/>
                </a:solidFill>
                <a:latin typeface="Mark Pro" panose="020B0504020201010104" pitchFamily="34" charset="0"/>
              </a:rPr>
              <a:t>Group discusses how this strength can support </a:t>
            </a:r>
            <a:br>
              <a:rPr lang="en-US" sz="3200" dirty="0">
                <a:solidFill>
                  <a:srgbClr val="274E4A"/>
                </a:solidFill>
                <a:latin typeface="Mark Pro" panose="020B0504020201010104" pitchFamily="34" charset="0"/>
              </a:rPr>
            </a:br>
            <a:r>
              <a:rPr lang="en-US" sz="3200" dirty="0">
                <a:solidFill>
                  <a:srgbClr val="274E4A"/>
                </a:solidFill>
                <a:latin typeface="Mark Pro" panose="020B0504020201010104" pitchFamily="34" charset="0"/>
              </a:rPr>
              <a:t>a person’s wellbeing and participation in life. </a:t>
            </a:r>
          </a:p>
        </p:txBody>
      </p:sp>
      <p:sp>
        <p:nvSpPr>
          <p:cNvPr id="33" name="TextBox 21">
            <a:extLst>
              <a:ext uri="{FF2B5EF4-FFF2-40B4-BE49-F238E27FC236}">
                <a16:creationId xmlns:a16="http://schemas.microsoft.com/office/drawing/2014/main" id="{6DCED97A-287E-B463-1D24-6D545399AB5B}"/>
              </a:ext>
            </a:extLst>
          </p:cNvPr>
          <p:cNvSpPr txBox="1"/>
          <p:nvPr/>
        </p:nvSpPr>
        <p:spPr>
          <a:xfrm>
            <a:off x="7045361" y="6103376"/>
            <a:ext cx="7432639" cy="854080"/>
          </a:xfrm>
          <a:prstGeom prst="rect">
            <a:avLst/>
          </a:prstGeom>
        </p:spPr>
        <p:txBody>
          <a:bodyPr wrap="square" lIns="0" tIns="0" rIns="0" bIns="0" rtlCol="0" anchor="t">
            <a:spAutoFit/>
          </a:bodyPr>
          <a:lstStyle/>
          <a:p>
            <a:pPr algn="just">
              <a:lnSpc>
                <a:spcPts val="7637"/>
              </a:lnSpc>
              <a:spcBef>
                <a:spcPct val="0"/>
              </a:spcBef>
            </a:pPr>
            <a:r>
              <a:rPr lang="en-US" sz="3600" dirty="0">
                <a:solidFill>
                  <a:srgbClr val="FFFFFF"/>
                </a:solidFill>
                <a:latin typeface="Mark Pro" panose="020B0504020201010104" pitchFamily="34" charset="0"/>
              </a:rPr>
              <a:t>Discussion</a:t>
            </a:r>
          </a:p>
        </p:txBody>
      </p:sp>
      <p:pic>
        <p:nvPicPr>
          <p:cNvPr id="35" name="Picture 34" descr="A white magnifying glass with a check mark&#10;&#10;Description automatically generated">
            <a:extLst>
              <a:ext uri="{FF2B5EF4-FFF2-40B4-BE49-F238E27FC236}">
                <a16:creationId xmlns:a16="http://schemas.microsoft.com/office/drawing/2014/main" id="{E179C958-7A29-A545-C2B2-77C077A3F6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96546" y="2786956"/>
            <a:ext cx="1124836" cy="1124836"/>
          </a:xfrm>
          <a:prstGeom prst="rect">
            <a:avLst/>
          </a:prstGeom>
        </p:spPr>
      </p:pic>
      <p:pic>
        <p:nvPicPr>
          <p:cNvPr id="37" name="Picture 36" descr="A group of people around a circle with a couple of speech bubbles&#10;&#10;Description automatically generated">
            <a:extLst>
              <a:ext uri="{FF2B5EF4-FFF2-40B4-BE49-F238E27FC236}">
                <a16:creationId xmlns:a16="http://schemas.microsoft.com/office/drawing/2014/main" id="{C03A9C04-75FF-9D3F-DA8A-AF8A7D6348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65586" y="5917097"/>
            <a:ext cx="1498827" cy="1498827"/>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55E79BA7-CAA0-0379-6D2A-3F1F4D2C8AFD}"/>
              </a:ext>
            </a:extLst>
          </p:cNvPr>
          <p:cNvSpPr/>
          <p:nvPr/>
        </p:nvSpPr>
        <p:spPr>
          <a:xfrm rot="10800000">
            <a:off x="-76200" y="1028700"/>
            <a:ext cx="3792050" cy="1206582"/>
          </a:xfrm>
          <a:custGeom>
            <a:avLst/>
            <a:gdLst/>
            <a:ahLst/>
            <a:cxnLst/>
            <a:rect l="l" t="t" r="r" b="b"/>
            <a:pathLst>
              <a:path w="10703548" h="1206582">
                <a:moveTo>
                  <a:pt x="0" y="0"/>
                </a:moveTo>
                <a:lnTo>
                  <a:pt x="10703549" y="0"/>
                </a:lnTo>
                <a:lnTo>
                  <a:pt x="10703549" y="1206581"/>
                </a:lnTo>
                <a:lnTo>
                  <a:pt x="0" y="1206581"/>
                </a:lnTo>
                <a:lnTo>
                  <a:pt x="0" y="0"/>
                </a:lnTo>
                <a:close/>
              </a:path>
            </a:pathLst>
          </a:custGeom>
          <a:blipFill>
            <a:blip r:embed="rId3">
              <a:extLst>
                <a:ext uri="{96DAC541-7B7A-43D3-8B79-37D633B846F1}">
                  <asvg:svgBlip xmlns:asvg="http://schemas.microsoft.com/office/drawing/2016/SVG/main" r:embed="rId4"/>
                </a:ext>
              </a:extLst>
            </a:blip>
            <a:stretch>
              <a:fillRect r="-140663"/>
            </a:stretch>
          </a:blipFill>
        </p:spPr>
        <p:txBody>
          <a:bodyPr/>
          <a:lstStyle/>
          <a:p>
            <a:endParaRPr lang="en-AU" dirty="0"/>
          </a:p>
        </p:txBody>
      </p:sp>
      <p:sp>
        <p:nvSpPr>
          <p:cNvPr id="4" name="TextBox 6">
            <a:extLst>
              <a:ext uri="{FF2B5EF4-FFF2-40B4-BE49-F238E27FC236}">
                <a16:creationId xmlns:a16="http://schemas.microsoft.com/office/drawing/2014/main" id="{312B6F19-AF10-688A-210B-7934EC6B132E}"/>
              </a:ext>
            </a:extLst>
          </p:cNvPr>
          <p:cNvSpPr txBox="1"/>
          <p:nvPr/>
        </p:nvSpPr>
        <p:spPr>
          <a:xfrm>
            <a:off x="723901" y="1079418"/>
            <a:ext cx="4762500" cy="882934"/>
          </a:xfrm>
          <a:prstGeom prst="rect">
            <a:avLst/>
          </a:prstGeom>
        </p:spPr>
        <p:txBody>
          <a:bodyPr wrap="square" lIns="0" tIns="0" rIns="0" bIns="0" rtlCol="0" anchor="t">
            <a:spAutoFit/>
          </a:bodyPr>
          <a:lstStyle/>
          <a:p>
            <a:pPr algn="l">
              <a:lnSpc>
                <a:spcPts val="7934"/>
              </a:lnSpc>
            </a:pPr>
            <a:r>
              <a:rPr lang="en-US" sz="4000" b="1" dirty="0">
                <a:solidFill>
                  <a:srgbClr val="FFFFFF"/>
                </a:solidFill>
                <a:latin typeface="Mark Pro" panose="020B0504020201010104" pitchFamily="34" charset="0"/>
              </a:rPr>
              <a:t>Summary</a:t>
            </a:r>
          </a:p>
        </p:txBody>
      </p:sp>
      <p:grpSp>
        <p:nvGrpSpPr>
          <p:cNvPr id="2" name="Group 4">
            <a:extLst>
              <a:ext uri="{FF2B5EF4-FFF2-40B4-BE49-F238E27FC236}">
                <a16:creationId xmlns:a16="http://schemas.microsoft.com/office/drawing/2014/main" id="{B33EAA1B-6872-1E59-2E90-2E2B53730E7B}"/>
              </a:ext>
            </a:extLst>
          </p:cNvPr>
          <p:cNvGrpSpPr/>
          <p:nvPr/>
        </p:nvGrpSpPr>
        <p:grpSpPr>
          <a:xfrm>
            <a:off x="572925" y="2473860"/>
            <a:ext cx="1065335" cy="1108870"/>
            <a:chOff x="76200" y="38100"/>
            <a:chExt cx="932355" cy="970456"/>
          </a:xfrm>
        </p:grpSpPr>
        <p:sp>
          <p:nvSpPr>
            <p:cNvPr id="5" name="Freeform 5">
              <a:extLst>
                <a:ext uri="{FF2B5EF4-FFF2-40B4-BE49-F238E27FC236}">
                  <a16:creationId xmlns:a16="http://schemas.microsoft.com/office/drawing/2014/main" id="{BBA9C584-848B-A660-5993-836D15BFBFB1}"/>
                </a:ext>
              </a:extLst>
            </p:cNvPr>
            <p:cNvSpPr/>
            <p:nvPr/>
          </p:nvSpPr>
          <p:spPr>
            <a:xfrm>
              <a:off x="195755" y="19575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6AD"/>
            </a:solidFill>
          </p:spPr>
          <p:txBody>
            <a:bodyPr/>
            <a:lstStyle/>
            <a:p>
              <a:endParaRPr lang="en-AU"/>
            </a:p>
          </p:txBody>
        </p:sp>
        <p:sp>
          <p:nvSpPr>
            <p:cNvPr id="7" name="TextBox 6">
              <a:extLst>
                <a:ext uri="{FF2B5EF4-FFF2-40B4-BE49-F238E27FC236}">
                  <a16:creationId xmlns:a16="http://schemas.microsoft.com/office/drawing/2014/main" id="{85971C38-561C-2EB8-7B01-B1AB96F3BC8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8" name="Freeform 19">
            <a:extLst>
              <a:ext uri="{FF2B5EF4-FFF2-40B4-BE49-F238E27FC236}">
                <a16:creationId xmlns:a16="http://schemas.microsoft.com/office/drawing/2014/main" id="{79F0C260-F498-09F6-F73B-546ED9FEBA6A}"/>
              </a:ext>
            </a:extLst>
          </p:cNvPr>
          <p:cNvSpPr/>
          <p:nvPr/>
        </p:nvSpPr>
        <p:spPr>
          <a:xfrm>
            <a:off x="881184" y="2825654"/>
            <a:ext cx="585425" cy="585425"/>
          </a:xfrm>
          <a:custGeom>
            <a:avLst/>
            <a:gdLst/>
            <a:ahLst/>
            <a:cxnLst/>
            <a:rect l="l" t="t" r="r" b="b"/>
            <a:pathLst>
              <a:path w="1348279" h="1348279">
                <a:moveTo>
                  <a:pt x="0" y="0"/>
                </a:moveTo>
                <a:lnTo>
                  <a:pt x="1348280" y="0"/>
                </a:lnTo>
                <a:lnTo>
                  <a:pt x="1348280" y="1348279"/>
                </a:lnTo>
                <a:lnTo>
                  <a:pt x="0" y="13482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9" name="TextBox 8">
            <a:extLst>
              <a:ext uri="{FF2B5EF4-FFF2-40B4-BE49-F238E27FC236}">
                <a16:creationId xmlns:a16="http://schemas.microsoft.com/office/drawing/2014/main" id="{D2C09541-032B-0D35-05C5-657CBE861A94}"/>
              </a:ext>
            </a:extLst>
          </p:cNvPr>
          <p:cNvSpPr txBox="1"/>
          <p:nvPr/>
        </p:nvSpPr>
        <p:spPr>
          <a:xfrm>
            <a:off x="1774867" y="2628900"/>
            <a:ext cx="13803889" cy="984885"/>
          </a:xfrm>
          <a:prstGeom prst="rect">
            <a:avLst/>
          </a:prstGeom>
          <a:noFill/>
        </p:spPr>
        <p:txBody>
          <a:bodyPr wrap="square">
            <a:spAutoFit/>
          </a:bodyPr>
          <a:lstStyle/>
          <a:p>
            <a:r>
              <a:rPr lang="en-US" sz="2900" b="1" dirty="0">
                <a:solidFill>
                  <a:srgbClr val="274E4A"/>
                </a:solidFill>
                <a:latin typeface="Mark Pro" panose="020B0504020201010104" pitchFamily="34" charset="0"/>
                <a:cs typeface="Arial" panose="020B0604020202020204" pitchFamily="34" charset="0"/>
              </a:rPr>
              <a:t>Wellness and reablement </a:t>
            </a:r>
            <a:r>
              <a:rPr lang="en-US" sz="2900" dirty="0">
                <a:solidFill>
                  <a:srgbClr val="274E4A"/>
                </a:solidFill>
                <a:latin typeface="Mark Pro" panose="020B0504020201010104" pitchFamily="34" charset="0"/>
                <a:cs typeface="Arial" panose="020B0604020202020204" pitchFamily="34" charset="0"/>
              </a:rPr>
              <a:t>approaches are required at all levels of aged care services because they support healthy ageing.</a:t>
            </a:r>
            <a:endParaRPr lang="en-US" sz="2900" b="1" dirty="0">
              <a:solidFill>
                <a:srgbClr val="274E4A"/>
              </a:solidFill>
              <a:latin typeface="Mark Pro" panose="020B0504020201010104" pitchFamily="34" charset="0"/>
              <a:cs typeface="Arial" panose="020B0604020202020204" pitchFamily="34" charset="0"/>
            </a:endParaRPr>
          </a:p>
        </p:txBody>
      </p:sp>
      <p:grpSp>
        <p:nvGrpSpPr>
          <p:cNvPr id="10" name="Group 4">
            <a:extLst>
              <a:ext uri="{FF2B5EF4-FFF2-40B4-BE49-F238E27FC236}">
                <a16:creationId xmlns:a16="http://schemas.microsoft.com/office/drawing/2014/main" id="{DBEF54FD-0E06-0F64-709A-F5B406B15B2D}"/>
              </a:ext>
            </a:extLst>
          </p:cNvPr>
          <p:cNvGrpSpPr/>
          <p:nvPr/>
        </p:nvGrpSpPr>
        <p:grpSpPr>
          <a:xfrm>
            <a:off x="572925" y="3769260"/>
            <a:ext cx="1065335" cy="1108870"/>
            <a:chOff x="76200" y="38100"/>
            <a:chExt cx="932355" cy="970456"/>
          </a:xfrm>
        </p:grpSpPr>
        <p:sp>
          <p:nvSpPr>
            <p:cNvPr id="16" name="Freeform 5">
              <a:extLst>
                <a:ext uri="{FF2B5EF4-FFF2-40B4-BE49-F238E27FC236}">
                  <a16:creationId xmlns:a16="http://schemas.microsoft.com/office/drawing/2014/main" id="{0741BE7A-A274-D838-4A3A-AE301651C4CF}"/>
                </a:ext>
              </a:extLst>
            </p:cNvPr>
            <p:cNvSpPr/>
            <p:nvPr/>
          </p:nvSpPr>
          <p:spPr>
            <a:xfrm>
              <a:off x="195755" y="19575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6AD"/>
            </a:solidFill>
          </p:spPr>
          <p:txBody>
            <a:bodyPr/>
            <a:lstStyle/>
            <a:p>
              <a:endParaRPr lang="en-AU"/>
            </a:p>
          </p:txBody>
        </p:sp>
        <p:sp>
          <p:nvSpPr>
            <p:cNvPr id="17" name="TextBox 6">
              <a:extLst>
                <a:ext uri="{FF2B5EF4-FFF2-40B4-BE49-F238E27FC236}">
                  <a16:creationId xmlns:a16="http://schemas.microsoft.com/office/drawing/2014/main" id="{3DE6D3DD-B83B-79F9-605A-20F81039CCDE}"/>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8" name="Freeform 19">
            <a:extLst>
              <a:ext uri="{FF2B5EF4-FFF2-40B4-BE49-F238E27FC236}">
                <a16:creationId xmlns:a16="http://schemas.microsoft.com/office/drawing/2014/main" id="{0DD4B2F2-350F-7C8A-CBB6-9323553BDF2F}"/>
              </a:ext>
            </a:extLst>
          </p:cNvPr>
          <p:cNvSpPr/>
          <p:nvPr/>
        </p:nvSpPr>
        <p:spPr>
          <a:xfrm>
            <a:off x="881184" y="4121054"/>
            <a:ext cx="585425" cy="585425"/>
          </a:xfrm>
          <a:custGeom>
            <a:avLst/>
            <a:gdLst/>
            <a:ahLst/>
            <a:cxnLst/>
            <a:rect l="l" t="t" r="r" b="b"/>
            <a:pathLst>
              <a:path w="1348279" h="1348279">
                <a:moveTo>
                  <a:pt x="0" y="0"/>
                </a:moveTo>
                <a:lnTo>
                  <a:pt x="1348280" y="0"/>
                </a:lnTo>
                <a:lnTo>
                  <a:pt x="1348280" y="1348279"/>
                </a:lnTo>
                <a:lnTo>
                  <a:pt x="0" y="13482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9" name="TextBox 18">
            <a:extLst>
              <a:ext uri="{FF2B5EF4-FFF2-40B4-BE49-F238E27FC236}">
                <a16:creationId xmlns:a16="http://schemas.microsoft.com/office/drawing/2014/main" id="{A1AAFB95-CC4C-3E09-7859-A050BC10463E}"/>
              </a:ext>
            </a:extLst>
          </p:cNvPr>
          <p:cNvSpPr txBox="1"/>
          <p:nvPr/>
        </p:nvSpPr>
        <p:spPr>
          <a:xfrm>
            <a:off x="1774867" y="3960793"/>
            <a:ext cx="12474533" cy="984885"/>
          </a:xfrm>
          <a:prstGeom prst="rect">
            <a:avLst/>
          </a:prstGeom>
          <a:noFill/>
        </p:spPr>
        <p:txBody>
          <a:bodyPr wrap="square">
            <a:spAutoFit/>
          </a:bodyPr>
          <a:lstStyle/>
          <a:p>
            <a:r>
              <a:rPr lang="en-US" sz="2900" b="1" dirty="0">
                <a:solidFill>
                  <a:srgbClr val="274E4A"/>
                </a:solidFill>
                <a:latin typeface="Mark Pro" panose="020B0504020201010104" pitchFamily="34" charset="0"/>
                <a:cs typeface="Arial" panose="020B0604020202020204" pitchFamily="34" charset="0"/>
              </a:rPr>
              <a:t>Wellness</a:t>
            </a:r>
            <a:r>
              <a:rPr lang="en-US" sz="2900" dirty="0">
                <a:solidFill>
                  <a:srgbClr val="274E4A"/>
                </a:solidFill>
                <a:latin typeface="Mark Pro" panose="020B0504020201010104" pitchFamily="34" charset="0"/>
                <a:cs typeface="Arial" panose="020B0604020202020204" pitchFamily="34" charset="0"/>
              </a:rPr>
              <a:t> is an overall approach that supports older adults to have meaningful, fulfilling lives and promotes independence. </a:t>
            </a:r>
          </a:p>
        </p:txBody>
      </p:sp>
      <p:grpSp>
        <p:nvGrpSpPr>
          <p:cNvPr id="20" name="Group 4">
            <a:extLst>
              <a:ext uri="{FF2B5EF4-FFF2-40B4-BE49-F238E27FC236}">
                <a16:creationId xmlns:a16="http://schemas.microsoft.com/office/drawing/2014/main" id="{E9487CBA-BB0E-B884-5085-71BAA1ADE89F}"/>
              </a:ext>
            </a:extLst>
          </p:cNvPr>
          <p:cNvGrpSpPr/>
          <p:nvPr/>
        </p:nvGrpSpPr>
        <p:grpSpPr>
          <a:xfrm>
            <a:off x="572925" y="5055789"/>
            <a:ext cx="1065335" cy="1108870"/>
            <a:chOff x="76200" y="38100"/>
            <a:chExt cx="932355" cy="970456"/>
          </a:xfrm>
        </p:grpSpPr>
        <p:sp>
          <p:nvSpPr>
            <p:cNvPr id="21" name="Freeform 5">
              <a:extLst>
                <a:ext uri="{FF2B5EF4-FFF2-40B4-BE49-F238E27FC236}">
                  <a16:creationId xmlns:a16="http://schemas.microsoft.com/office/drawing/2014/main" id="{D3E129D9-0EE3-93BC-4C88-8E34F3AFBAB5}"/>
                </a:ext>
              </a:extLst>
            </p:cNvPr>
            <p:cNvSpPr/>
            <p:nvPr/>
          </p:nvSpPr>
          <p:spPr>
            <a:xfrm>
              <a:off x="195755" y="19575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6AD"/>
            </a:solidFill>
          </p:spPr>
          <p:txBody>
            <a:bodyPr/>
            <a:lstStyle/>
            <a:p>
              <a:endParaRPr lang="en-AU"/>
            </a:p>
          </p:txBody>
        </p:sp>
        <p:sp>
          <p:nvSpPr>
            <p:cNvPr id="22" name="TextBox 6">
              <a:extLst>
                <a:ext uri="{FF2B5EF4-FFF2-40B4-BE49-F238E27FC236}">
                  <a16:creationId xmlns:a16="http://schemas.microsoft.com/office/drawing/2014/main" id="{43EF4214-8AD8-6EFD-8A34-B85A6324D492}"/>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Freeform 19">
            <a:extLst>
              <a:ext uri="{FF2B5EF4-FFF2-40B4-BE49-F238E27FC236}">
                <a16:creationId xmlns:a16="http://schemas.microsoft.com/office/drawing/2014/main" id="{C5898B63-28E4-F03F-A986-0401DBBD6BF4}"/>
              </a:ext>
            </a:extLst>
          </p:cNvPr>
          <p:cNvSpPr/>
          <p:nvPr/>
        </p:nvSpPr>
        <p:spPr>
          <a:xfrm>
            <a:off x="881184" y="5407583"/>
            <a:ext cx="585425" cy="585425"/>
          </a:xfrm>
          <a:custGeom>
            <a:avLst/>
            <a:gdLst/>
            <a:ahLst/>
            <a:cxnLst/>
            <a:rect l="l" t="t" r="r" b="b"/>
            <a:pathLst>
              <a:path w="1348279" h="1348279">
                <a:moveTo>
                  <a:pt x="0" y="0"/>
                </a:moveTo>
                <a:lnTo>
                  <a:pt x="1348280" y="0"/>
                </a:lnTo>
                <a:lnTo>
                  <a:pt x="1348280" y="1348279"/>
                </a:lnTo>
                <a:lnTo>
                  <a:pt x="0" y="13482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24" name="TextBox 23">
            <a:extLst>
              <a:ext uri="{FF2B5EF4-FFF2-40B4-BE49-F238E27FC236}">
                <a16:creationId xmlns:a16="http://schemas.microsoft.com/office/drawing/2014/main" id="{24AA45F1-C57B-20DF-E3C1-107BC2A5336C}"/>
              </a:ext>
            </a:extLst>
          </p:cNvPr>
          <p:cNvSpPr txBox="1"/>
          <p:nvPr/>
        </p:nvSpPr>
        <p:spPr>
          <a:xfrm>
            <a:off x="1774867" y="5235931"/>
            <a:ext cx="10798133" cy="984885"/>
          </a:xfrm>
          <a:prstGeom prst="rect">
            <a:avLst/>
          </a:prstGeom>
          <a:noFill/>
        </p:spPr>
        <p:txBody>
          <a:bodyPr wrap="square">
            <a:spAutoFit/>
          </a:bodyPr>
          <a:lstStyle/>
          <a:p>
            <a:r>
              <a:rPr lang="en-US" sz="2900" b="1" dirty="0">
                <a:solidFill>
                  <a:srgbClr val="274E4A"/>
                </a:solidFill>
                <a:latin typeface="Mark Pro" panose="020B0504020201010104" pitchFamily="34" charset="0"/>
                <a:cs typeface="Arial" panose="020B0604020202020204" pitchFamily="34" charset="0"/>
              </a:rPr>
              <a:t>Reablement</a:t>
            </a:r>
            <a:r>
              <a:rPr lang="en-US" sz="2900" dirty="0">
                <a:solidFill>
                  <a:srgbClr val="274E4A"/>
                </a:solidFill>
                <a:latin typeface="Mark Pro" panose="020B0504020201010104" pitchFamily="34" charset="0"/>
                <a:cs typeface="Arial" panose="020B0604020202020204" pitchFamily="34" charset="0"/>
              </a:rPr>
              <a:t> services are more intensive, time limited </a:t>
            </a:r>
            <a:br>
              <a:rPr lang="en-US" sz="2900" dirty="0">
                <a:solidFill>
                  <a:srgbClr val="274E4A"/>
                </a:solidFill>
                <a:latin typeface="Mark Pro" panose="020B0504020201010104" pitchFamily="34" charset="0"/>
                <a:cs typeface="Arial" panose="020B0604020202020204" pitchFamily="34" charset="0"/>
              </a:rPr>
            </a:br>
            <a:r>
              <a:rPr lang="en-US" sz="2900" dirty="0">
                <a:solidFill>
                  <a:srgbClr val="274E4A"/>
                </a:solidFill>
                <a:latin typeface="Mark Pro" panose="020B0504020201010104" pitchFamily="34" charset="0"/>
                <a:cs typeface="Arial" panose="020B0604020202020204" pitchFamily="34" charset="0"/>
              </a:rPr>
              <a:t>and goal-focused. </a:t>
            </a:r>
          </a:p>
        </p:txBody>
      </p:sp>
      <p:grpSp>
        <p:nvGrpSpPr>
          <p:cNvPr id="25" name="Group 4">
            <a:extLst>
              <a:ext uri="{FF2B5EF4-FFF2-40B4-BE49-F238E27FC236}">
                <a16:creationId xmlns:a16="http://schemas.microsoft.com/office/drawing/2014/main" id="{93476E89-A558-CEE7-7825-DDDE7F5A786A}"/>
              </a:ext>
            </a:extLst>
          </p:cNvPr>
          <p:cNvGrpSpPr/>
          <p:nvPr/>
        </p:nvGrpSpPr>
        <p:grpSpPr>
          <a:xfrm>
            <a:off x="572925" y="6338478"/>
            <a:ext cx="1065335" cy="1108870"/>
            <a:chOff x="76200" y="38100"/>
            <a:chExt cx="932355" cy="970456"/>
          </a:xfrm>
        </p:grpSpPr>
        <p:sp>
          <p:nvSpPr>
            <p:cNvPr id="26" name="Freeform 5">
              <a:extLst>
                <a:ext uri="{FF2B5EF4-FFF2-40B4-BE49-F238E27FC236}">
                  <a16:creationId xmlns:a16="http://schemas.microsoft.com/office/drawing/2014/main" id="{CD8F42DF-BC84-E2DC-DFFF-AE9209576767}"/>
                </a:ext>
              </a:extLst>
            </p:cNvPr>
            <p:cNvSpPr/>
            <p:nvPr/>
          </p:nvSpPr>
          <p:spPr>
            <a:xfrm>
              <a:off x="195755" y="19575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6AD"/>
            </a:solidFill>
          </p:spPr>
          <p:txBody>
            <a:bodyPr/>
            <a:lstStyle/>
            <a:p>
              <a:endParaRPr lang="en-AU"/>
            </a:p>
          </p:txBody>
        </p:sp>
        <p:sp>
          <p:nvSpPr>
            <p:cNvPr id="27" name="TextBox 6">
              <a:extLst>
                <a:ext uri="{FF2B5EF4-FFF2-40B4-BE49-F238E27FC236}">
                  <a16:creationId xmlns:a16="http://schemas.microsoft.com/office/drawing/2014/main" id="{E8193F33-B596-4E55-57CC-0841426B8A0D}"/>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8" name="Freeform 19">
            <a:extLst>
              <a:ext uri="{FF2B5EF4-FFF2-40B4-BE49-F238E27FC236}">
                <a16:creationId xmlns:a16="http://schemas.microsoft.com/office/drawing/2014/main" id="{8F06814D-1A55-C365-86A6-FFFEC732D951}"/>
              </a:ext>
            </a:extLst>
          </p:cNvPr>
          <p:cNvSpPr/>
          <p:nvPr/>
        </p:nvSpPr>
        <p:spPr>
          <a:xfrm>
            <a:off x="881184" y="6690272"/>
            <a:ext cx="585425" cy="585425"/>
          </a:xfrm>
          <a:custGeom>
            <a:avLst/>
            <a:gdLst/>
            <a:ahLst/>
            <a:cxnLst/>
            <a:rect l="l" t="t" r="r" b="b"/>
            <a:pathLst>
              <a:path w="1348279" h="1348279">
                <a:moveTo>
                  <a:pt x="0" y="0"/>
                </a:moveTo>
                <a:lnTo>
                  <a:pt x="1348280" y="0"/>
                </a:lnTo>
                <a:lnTo>
                  <a:pt x="1348280" y="1348279"/>
                </a:lnTo>
                <a:lnTo>
                  <a:pt x="0" y="13482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29" name="TextBox 28">
            <a:extLst>
              <a:ext uri="{FF2B5EF4-FFF2-40B4-BE49-F238E27FC236}">
                <a16:creationId xmlns:a16="http://schemas.microsoft.com/office/drawing/2014/main" id="{858A503E-58D5-DDD5-F133-97CF8DBFE25C}"/>
              </a:ext>
            </a:extLst>
          </p:cNvPr>
          <p:cNvSpPr txBox="1"/>
          <p:nvPr/>
        </p:nvSpPr>
        <p:spPr>
          <a:xfrm>
            <a:off x="1774867" y="6515100"/>
            <a:ext cx="9292089" cy="984885"/>
          </a:xfrm>
          <a:prstGeom prst="rect">
            <a:avLst/>
          </a:prstGeom>
          <a:noFill/>
        </p:spPr>
        <p:txBody>
          <a:bodyPr wrap="square">
            <a:spAutoFit/>
          </a:bodyPr>
          <a:lstStyle/>
          <a:p>
            <a:r>
              <a:rPr lang="en-US" sz="2900" b="1" dirty="0">
                <a:solidFill>
                  <a:srgbClr val="274E4A"/>
                </a:solidFill>
                <a:latin typeface="Mark Pro" panose="020B0504020201010104" pitchFamily="34" charset="0"/>
                <a:cs typeface="Arial" panose="020B0604020202020204" pitchFamily="34" charset="0"/>
              </a:rPr>
              <a:t>Healthy ageing </a:t>
            </a:r>
            <a:r>
              <a:rPr lang="en-US" sz="2900" dirty="0">
                <a:solidFill>
                  <a:srgbClr val="274E4A"/>
                </a:solidFill>
                <a:latin typeface="Mark Pro" panose="020B0504020201010104" pitchFamily="34" charset="0"/>
                <a:cs typeface="Arial" panose="020B0604020202020204" pitchFamily="34" charset="0"/>
              </a:rPr>
              <a:t>is achieved by participating in all aspects of household, family and community life. </a:t>
            </a:r>
          </a:p>
        </p:txBody>
      </p:sp>
      <p:grpSp>
        <p:nvGrpSpPr>
          <p:cNvPr id="30" name="Group 4">
            <a:extLst>
              <a:ext uri="{FF2B5EF4-FFF2-40B4-BE49-F238E27FC236}">
                <a16:creationId xmlns:a16="http://schemas.microsoft.com/office/drawing/2014/main" id="{DD49BAA9-DA10-7DFC-B38B-E5DD12BF21C8}"/>
              </a:ext>
            </a:extLst>
          </p:cNvPr>
          <p:cNvGrpSpPr/>
          <p:nvPr/>
        </p:nvGrpSpPr>
        <p:grpSpPr>
          <a:xfrm>
            <a:off x="572925" y="7638228"/>
            <a:ext cx="1065335" cy="1108870"/>
            <a:chOff x="76200" y="38100"/>
            <a:chExt cx="932355" cy="970456"/>
          </a:xfrm>
        </p:grpSpPr>
        <p:sp>
          <p:nvSpPr>
            <p:cNvPr id="31" name="Freeform 5">
              <a:extLst>
                <a:ext uri="{FF2B5EF4-FFF2-40B4-BE49-F238E27FC236}">
                  <a16:creationId xmlns:a16="http://schemas.microsoft.com/office/drawing/2014/main" id="{67F1D6DC-1CDF-B254-0F6B-59B94999CA5E}"/>
                </a:ext>
              </a:extLst>
            </p:cNvPr>
            <p:cNvSpPr/>
            <p:nvPr/>
          </p:nvSpPr>
          <p:spPr>
            <a:xfrm>
              <a:off x="195755" y="19575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6AD"/>
            </a:solidFill>
          </p:spPr>
          <p:txBody>
            <a:bodyPr/>
            <a:lstStyle/>
            <a:p>
              <a:endParaRPr lang="en-AU"/>
            </a:p>
          </p:txBody>
        </p:sp>
        <p:sp>
          <p:nvSpPr>
            <p:cNvPr id="32" name="TextBox 6">
              <a:extLst>
                <a:ext uri="{FF2B5EF4-FFF2-40B4-BE49-F238E27FC236}">
                  <a16:creationId xmlns:a16="http://schemas.microsoft.com/office/drawing/2014/main" id="{D2ABA90F-B924-B102-5C30-DDFA03F70F2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3" name="Freeform 19">
            <a:extLst>
              <a:ext uri="{FF2B5EF4-FFF2-40B4-BE49-F238E27FC236}">
                <a16:creationId xmlns:a16="http://schemas.microsoft.com/office/drawing/2014/main" id="{0AE0D3F7-61D9-3F67-4719-EAA64D580D76}"/>
              </a:ext>
            </a:extLst>
          </p:cNvPr>
          <p:cNvSpPr/>
          <p:nvPr/>
        </p:nvSpPr>
        <p:spPr>
          <a:xfrm>
            <a:off x="881184" y="7990022"/>
            <a:ext cx="585425" cy="585425"/>
          </a:xfrm>
          <a:custGeom>
            <a:avLst/>
            <a:gdLst/>
            <a:ahLst/>
            <a:cxnLst/>
            <a:rect l="l" t="t" r="r" b="b"/>
            <a:pathLst>
              <a:path w="1348279" h="1348279">
                <a:moveTo>
                  <a:pt x="0" y="0"/>
                </a:moveTo>
                <a:lnTo>
                  <a:pt x="1348280" y="0"/>
                </a:lnTo>
                <a:lnTo>
                  <a:pt x="1348280" y="1348279"/>
                </a:lnTo>
                <a:lnTo>
                  <a:pt x="0" y="13482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34" name="TextBox 33">
            <a:extLst>
              <a:ext uri="{FF2B5EF4-FFF2-40B4-BE49-F238E27FC236}">
                <a16:creationId xmlns:a16="http://schemas.microsoft.com/office/drawing/2014/main" id="{9046CF4D-BC4E-9124-3B39-94DBA60EB480}"/>
              </a:ext>
            </a:extLst>
          </p:cNvPr>
          <p:cNvSpPr txBox="1"/>
          <p:nvPr/>
        </p:nvSpPr>
        <p:spPr>
          <a:xfrm>
            <a:off x="1774868" y="7734300"/>
            <a:ext cx="8664532" cy="984885"/>
          </a:xfrm>
          <a:prstGeom prst="rect">
            <a:avLst/>
          </a:prstGeom>
          <a:noFill/>
        </p:spPr>
        <p:txBody>
          <a:bodyPr wrap="square">
            <a:spAutoFit/>
          </a:bodyPr>
          <a:lstStyle/>
          <a:p>
            <a:r>
              <a:rPr lang="en-US" sz="2900" dirty="0">
                <a:solidFill>
                  <a:srgbClr val="274E4A"/>
                </a:solidFill>
                <a:latin typeface="Mark Pro" panose="020B0504020201010104" pitchFamily="34" charset="0"/>
                <a:cs typeface="Arial" panose="020B0604020202020204" pitchFamily="34" charset="0"/>
              </a:rPr>
              <a:t>Healthy ageing is a </a:t>
            </a:r>
            <a:r>
              <a:rPr lang="en-US" sz="2900" b="1" dirty="0">
                <a:solidFill>
                  <a:srgbClr val="274E4A"/>
                </a:solidFill>
                <a:latin typeface="Mark Pro" panose="020B0504020201010104" pitchFamily="34" charset="0"/>
                <a:cs typeface="Arial" panose="020B0604020202020204" pitchFamily="34" charset="0"/>
              </a:rPr>
              <a:t>human right </a:t>
            </a:r>
            <a:r>
              <a:rPr lang="en-US" sz="2900" dirty="0">
                <a:solidFill>
                  <a:srgbClr val="274E4A"/>
                </a:solidFill>
                <a:latin typeface="Mark Pro" panose="020B0504020201010104" pitchFamily="34" charset="0"/>
                <a:cs typeface="Arial" panose="020B0604020202020204" pitchFamily="34" charset="0"/>
              </a:rPr>
              <a:t>and you can support it!</a:t>
            </a:r>
            <a:endParaRPr lang="en-US" sz="2900" b="1" dirty="0">
              <a:solidFill>
                <a:srgbClr val="274E4A"/>
              </a:solidFill>
              <a:latin typeface="Mark Pro" panose="020B0504020201010104" pitchFamily="34" charset="0"/>
              <a:cs typeface="Arial" panose="020B0604020202020204" pitchFamily="34" charset="0"/>
            </a:endParaRPr>
          </a:p>
        </p:txBody>
      </p:sp>
      <p:sp>
        <p:nvSpPr>
          <p:cNvPr id="6" name="Freeform 35">
            <a:extLst>
              <a:ext uri="{FF2B5EF4-FFF2-40B4-BE49-F238E27FC236}">
                <a16:creationId xmlns:a16="http://schemas.microsoft.com/office/drawing/2014/main" id="{2BCC7855-2628-B238-D126-6CC98F1A4076}"/>
              </a:ext>
            </a:extLst>
          </p:cNvPr>
          <p:cNvSpPr/>
          <p:nvPr/>
        </p:nvSpPr>
        <p:spPr>
          <a:xfrm>
            <a:off x="63725" y="8854043"/>
            <a:ext cx="2128842" cy="1423432"/>
          </a:xfrm>
          <a:custGeom>
            <a:avLst/>
            <a:gdLst/>
            <a:ahLst/>
            <a:cxnLst/>
            <a:rect l="l" t="t" r="r" b="b"/>
            <a:pathLst>
              <a:path w="2128842" h="1423432">
                <a:moveTo>
                  <a:pt x="0" y="0"/>
                </a:moveTo>
                <a:lnTo>
                  <a:pt x="2128842" y="0"/>
                </a:lnTo>
                <a:lnTo>
                  <a:pt x="2128842" y="1423432"/>
                </a:lnTo>
                <a:lnTo>
                  <a:pt x="0" y="1423432"/>
                </a:lnTo>
                <a:lnTo>
                  <a:pt x="0" y="0"/>
                </a:lnTo>
                <a:close/>
              </a:path>
            </a:pathLst>
          </a:custGeom>
          <a:blipFill dpi="0" rotWithShape="1">
            <a:blip r:embed="rId7">
              <a:alphaModFix amt="50000"/>
            </a:blip>
            <a:srcRect/>
            <a:stretch>
              <a:fillRect l="-16549" t="-15649" r="-14543" b="-11625"/>
            </a:stretch>
          </a:blipFill>
        </p:spPr>
        <p:txBody>
          <a:bodyPr/>
          <a:lstStyle/>
          <a:p>
            <a:endParaRPr lang="en-AU"/>
          </a:p>
        </p:txBody>
      </p:sp>
      <p:pic>
        <p:nvPicPr>
          <p:cNvPr id="40" name="Picture 39" descr="An old person sitting in a chair holding a cane&#10;&#10;Description automatically generated">
            <a:extLst>
              <a:ext uri="{FF2B5EF4-FFF2-40B4-BE49-F238E27FC236}">
                <a16:creationId xmlns:a16="http://schemas.microsoft.com/office/drawing/2014/main" id="{CFB1248D-BE41-5B7D-AD1A-0A897E7E5F5A}"/>
              </a:ext>
            </a:extLst>
          </p:cNvPr>
          <p:cNvPicPr>
            <a:picLocks noChangeAspect="1"/>
          </p:cNvPicPr>
          <p:nvPr/>
        </p:nvPicPr>
        <p:blipFill rotWithShape="1">
          <a:blip r:embed="rId8">
            <a:extLst>
              <a:ext uri="{28A0092B-C50C-407E-A947-70E740481C1C}">
                <a14:useLocalDpi xmlns:a14="http://schemas.microsoft.com/office/drawing/2010/main" val="0"/>
              </a:ext>
            </a:extLst>
          </a:blip>
          <a:srcRect l="21429" r="21429"/>
          <a:stretch/>
        </p:blipFill>
        <p:spPr>
          <a:xfrm flipH="1">
            <a:off x="11369498" y="4168598"/>
            <a:ext cx="8366302" cy="8366302"/>
          </a:xfrm>
          <a:prstGeom prst="ellipse">
            <a:avLst/>
          </a:prstGeom>
          <a:ln w="76200">
            <a:solidFill>
              <a:srgbClr val="04B5AC"/>
            </a:solidFill>
          </a:ln>
        </p:spPr>
      </p:pic>
    </p:spTree>
    <p:custDataLst>
      <p:tags r:id="rId1"/>
    </p:custDataLst>
    <p:extLst>
      <p:ext uri="{BB962C8B-B14F-4D97-AF65-F5344CB8AC3E}">
        <p14:creationId xmlns:p14="http://schemas.microsoft.com/office/powerpoint/2010/main" val="98051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2">
            <a:extLst>
              <a:ext uri="{FF2B5EF4-FFF2-40B4-BE49-F238E27FC236}">
                <a16:creationId xmlns:a16="http://schemas.microsoft.com/office/drawing/2014/main" id="{7E656F91-5A13-CEEC-E4CD-3DE7552FD770}"/>
              </a:ext>
            </a:extLst>
          </p:cNvPr>
          <p:cNvGrpSpPr/>
          <p:nvPr/>
        </p:nvGrpSpPr>
        <p:grpSpPr>
          <a:xfrm>
            <a:off x="3860574" y="2247900"/>
            <a:ext cx="10591800" cy="3818431"/>
            <a:chOff x="0" y="0"/>
            <a:chExt cx="1398305" cy="363172"/>
          </a:xfrm>
        </p:grpSpPr>
        <p:sp>
          <p:nvSpPr>
            <p:cNvPr id="11" name="Freeform 3">
              <a:extLst>
                <a:ext uri="{FF2B5EF4-FFF2-40B4-BE49-F238E27FC236}">
                  <a16:creationId xmlns:a16="http://schemas.microsoft.com/office/drawing/2014/main" id="{CEEA46A9-6932-B343-C77C-074689225F6E}"/>
                </a:ext>
              </a:extLst>
            </p:cNvPr>
            <p:cNvSpPr/>
            <p:nvPr/>
          </p:nvSpPr>
          <p:spPr>
            <a:xfrm>
              <a:off x="0" y="0"/>
              <a:ext cx="1398305" cy="363172"/>
            </a:xfrm>
            <a:custGeom>
              <a:avLst/>
              <a:gdLst/>
              <a:ahLst/>
              <a:cxnLst/>
              <a:rect l="l" t="t" r="r" b="b"/>
              <a:pathLst>
                <a:path w="1398305" h="363172">
                  <a:moveTo>
                    <a:pt x="1195105" y="0"/>
                  </a:moveTo>
                  <a:cubicBezTo>
                    <a:pt x="1307329" y="0"/>
                    <a:pt x="1398305" y="81299"/>
                    <a:pt x="1398305" y="181586"/>
                  </a:cubicBezTo>
                  <a:cubicBezTo>
                    <a:pt x="1398305" y="281874"/>
                    <a:pt x="1307329" y="363172"/>
                    <a:pt x="1195105" y="363172"/>
                  </a:cubicBezTo>
                  <a:lnTo>
                    <a:pt x="203200" y="363172"/>
                  </a:lnTo>
                  <a:cubicBezTo>
                    <a:pt x="90976" y="363172"/>
                    <a:pt x="0" y="281874"/>
                    <a:pt x="0" y="181586"/>
                  </a:cubicBezTo>
                  <a:cubicBezTo>
                    <a:pt x="0" y="81299"/>
                    <a:pt x="90976" y="0"/>
                    <a:pt x="203200" y="0"/>
                  </a:cubicBezTo>
                  <a:close/>
                </a:path>
              </a:pathLst>
            </a:custGeom>
            <a:solidFill>
              <a:srgbClr val="00B6AD"/>
            </a:solidFill>
          </p:spPr>
          <p:txBody>
            <a:bodyPr/>
            <a:lstStyle/>
            <a:p>
              <a:endParaRPr lang="en-AU"/>
            </a:p>
          </p:txBody>
        </p:sp>
        <p:sp>
          <p:nvSpPr>
            <p:cNvPr id="12" name="TextBox 4">
              <a:extLst>
                <a:ext uri="{FF2B5EF4-FFF2-40B4-BE49-F238E27FC236}">
                  <a16:creationId xmlns:a16="http://schemas.microsoft.com/office/drawing/2014/main" id="{5D445A90-E323-A74E-6085-58333F19D385}"/>
                </a:ext>
              </a:extLst>
            </p:cNvPr>
            <p:cNvSpPr txBox="1"/>
            <p:nvPr/>
          </p:nvSpPr>
          <p:spPr>
            <a:xfrm>
              <a:off x="0" y="-38100"/>
              <a:ext cx="1398305" cy="401272"/>
            </a:xfrm>
            <a:prstGeom prst="rect">
              <a:avLst/>
            </a:prstGeom>
          </p:spPr>
          <p:txBody>
            <a:bodyPr lIns="50800" tIns="50800" rIns="50800" bIns="50800" rtlCol="0" anchor="ctr"/>
            <a:lstStyle/>
            <a:p>
              <a:pPr algn="ctr">
                <a:lnSpc>
                  <a:spcPts val="2659"/>
                </a:lnSpc>
              </a:pPr>
              <a:endParaRPr/>
            </a:p>
          </p:txBody>
        </p:sp>
      </p:grpSp>
      <p:sp>
        <p:nvSpPr>
          <p:cNvPr id="8" name="Title 1">
            <a:extLst>
              <a:ext uri="{FF2B5EF4-FFF2-40B4-BE49-F238E27FC236}">
                <a16:creationId xmlns:a16="http://schemas.microsoft.com/office/drawing/2014/main" id="{3B7B7843-34CB-7059-91FB-914FAF1500B2}"/>
              </a:ext>
            </a:extLst>
          </p:cNvPr>
          <p:cNvSpPr>
            <a:spLocks noGrp="1"/>
          </p:cNvSpPr>
          <p:nvPr>
            <p:ph type="title"/>
          </p:nvPr>
        </p:nvSpPr>
        <p:spPr>
          <a:xfrm>
            <a:off x="4267200" y="2374998"/>
            <a:ext cx="9829800" cy="3564233"/>
          </a:xfrm>
        </p:spPr>
        <p:txBody>
          <a:bodyPr>
            <a:normAutofit/>
          </a:bodyPr>
          <a:lstStyle/>
          <a:p>
            <a:pPr algn="ctr"/>
            <a:r>
              <a:rPr lang="en-AU" sz="10800" b="1" dirty="0">
                <a:solidFill>
                  <a:srgbClr val="FDF8F2"/>
                </a:solidFill>
                <a:latin typeface="Mark Pro" panose="020B0504020201010104" pitchFamily="34" charset="0"/>
              </a:rPr>
              <a:t>Thank you</a:t>
            </a:r>
          </a:p>
        </p:txBody>
      </p:sp>
      <p:pic>
        <p:nvPicPr>
          <p:cNvPr id="2" name="Picture 1" descr="A black background with green text">
            <a:extLst>
              <a:ext uri="{FF2B5EF4-FFF2-40B4-BE49-F238E27FC236}">
                <a16:creationId xmlns:a16="http://schemas.microsoft.com/office/drawing/2014/main" id="{44DC987F-7BCD-E1DA-A18B-CBF7FF090732}"/>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7225850" y="-78893"/>
            <a:ext cx="3861251" cy="2507499"/>
          </a:xfrm>
          <a:prstGeom prst="rect">
            <a:avLst/>
          </a:prstGeom>
        </p:spPr>
      </p:pic>
      <p:pic>
        <p:nvPicPr>
          <p:cNvPr id="3" name="Picture 2" descr="A blue and black logo&#10;&#10;Description automatically generated">
            <a:extLst>
              <a:ext uri="{FF2B5EF4-FFF2-40B4-BE49-F238E27FC236}">
                <a16:creationId xmlns:a16="http://schemas.microsoft.com/office/drawing/2014/main" id="{AA3686B4-F310-4C3C-AE54-4896A81A3154}"/>
              </a:ext>
            </a:extLst>
          </p:cNvPr>
          <p:cNvPicPr>
            <a:picLocks noChangeAspect="1"/>
          </p:cNvPicPr>
          <p:nvPr/>
        </p:nvPicPr>
        <p:blipFill>
          <a:blip r:embed="rId4" cstate="print">
            <a:alphaModFix amt="20000"/>
            <a:extLst>
              <a:ext uri="{28A0092B-C50C-407E-A947-70E740481C1C}">
                <a14:useLocalDpi xmlns:a14="http://schemas.microsoft.com/office/drawing/2010/main" val="0"/>
              </a:ext>
            </a:extLst>
          </a:blip>
          <a:stretch>
            <a:fillRect/>
          </a:stretch>
        </p:blipFill>
        <p:spPr>
          <a:xfrm>
            <a:off x="6185519" y="8438546"/>
            <a:ext cx="5941911" cy="2106234"/>
          </a:xfrm>
          <a:prstGeom prst="rect">
            <a:avLst/>
          </a:prstGeom>
        </p:spPr>
      </p:pic>
      <p:sp>
        <p:nvSpPr>
          <p:cNvPr id="4" name="Title 1">
            <a:extLst>
              <a:ext uri="{FF2B5EF4-FFF2-40B4-BE49-F238E27FC236}">
                <a16:creationId xmlns:a16="http://schemas.microsoft.com/office/drawing/2014/main" id="{53F869E8-9CFF-D203-7C4C-A8F9B7BBE80F}"/>
              </a:ext>
            </a:extLst>
          </p:cNvPr>
          <p:cNvSpPr txBox="1">
            <a:spLocks/>
          </p:cNvSpPr>
          <p:nvPr/>
        </p:nvSpPr>
        <p:spPr>
          <a:xfrm>
            <a:off x="4241574" y="6269629"/>
            <a:ext cx="9829800" cy="1616255"/>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AU" sz="10800" b="1" dirty="0">
                <a:solidFill>
                  <a:srgbClr val="04B5AC"/>
                </a:solidFill>
                <a:latin typeface="Mark Pro" panose="020B0504020201010104" pitchFamily="34" charset="0"/>
              </a:rPr>
              <a:t>Questions?</a:t>
            </a:r>
          </a:p>
        </p:txBody>
      </p:sp>
    </p:spTree>
    <p:custDataLst>
      <p:tags r:id="rId1"/>
    </p:custDataLst>
    <p:extLst>
      <p:ext uri="{BB962C8B-B14F-4D97-AF65-F5344CB8AC3E}">
        <p14:creationId xmlns:p14="http://schemas.microsoft.com/office/powerpoint/2010/main" val="3797653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7"/>
          <p:cNvSpPr/>
          <p:nvPr/>
        </p:nvSpPr>
        <p:spPr>
          <a:xfrm>
            <a:off x="0" y="-48248"/>
            <a:ext cx="2743200" cy="2753348"/>
          </a:xfrm>
          <a:custGeom>
            <a:avLst/>
            <a:gdLst/>
            <a:ahLst/>
            <a:cxnLst/>
            <a:rect l="l" t="t" r="r" b="b"/>
            <a:pathLst>
              <a:path w="4114800" h="4114800">
                <a:moveTo>
                  <a:pt x="0" y="0"/>
                </a:moveTo>
                <a:lnTo>
                  <a:pt x="4114800" y="0"/>
                </a:lnTo>
                <a:lnTo>
                  <a:pt x="4114800" y="4114800"/>
                </a:lnTo>
                <a:lnTo>
                  <a:pt x="0" y="4114800"/>
                </a:lnTo>
                <a:lnTo>
                  <a:pt x="0" y="0"/>
                </a:lnTo>
                <a:close/>
              </a:path>
            </a:pathLst>
          </a:custGeom>
          <a:blipFill dpi="0" rotWithShape="1">
            <a:blip r:embed="rId4">
              <a:alphaModFix amt="50000"/>
              <a:extLst>
                <a:ext uri="{96DAC541-7B7A-43D3-8B79-37D633B846F1}">
                  <asvg:svgBlip xmlns:asvg="http://schemas.microsoft.com/office/drawing/2016/SVG/main" r:embed="rId5"/>
                </a:ext>
              </a:extLst>
            </a:blip>
            <a:srcRect/>
            <a:stretch>
              <a:fillRect l="-50000" t="-49448" b="1"/>
            </a:stretch>
          </a:blipFill>
        </p:spPr>
        <p:txBody>
          <a:bodyPr/>
          <a:lstStyle/>
          <a:p>
            <a:endParaRPr lang="en-AU"/>
          </a:p>
        </p:txBody>
      </p:sp>
      <p:sp>
        <p:nvSpPr>
          <p:cNvPr id="30" name="TextBox 30"/>
          <p:cNvSpPr txBox="1"/>
          <p:nvPr/>
        </p:nvSpPr>
        <p:spPr>
          <a:xfrm>
            <a:off x="7823638" y="774298"/>
            <a:ext cx="7071051" cy="1020664"/>
          </a:xfrm>
          <a:prstGeom prst="rect">
            <a:avLst/>
          </a:prstGeom>
        </p:spPr>
        <p:txBody>
          <a:bodyPr lIns="0" tIns="0" rIns="0" bIns="0" rtlCol="0" anchor="t">
            <a:spAutoFit/>
          </a:bodyPr>
          <a:lstStyle/>
          <a:p>
            <a:pPr algn="l">
              <a:lnSpc>
                <a:spcPts val="8484"/>
              </a:lnSpc>
              <a:spcBef>
                <a:spcPct val="0"/>
              </a:spcBef>
            </a:pPr>
            <a:r>
              <a:rPr lang="en-US" sz="6600" b="1" dirty="0">
                <a:solidFill>
                  <a:srgbClr val="09B4AB"/>
                </a:solidFill>
                <a:latin typeface="Mark Pro" panose="020B0504020201010104" pitchFamily="34" charset="0"/>
              </a:rPr>
              <a:t>Participants will:</a:t>
            </a:r>
          </a:p>
        </p:txBody>
      </p:sp>
      <p:sp>
        <p:nvSpPr>
          <p:cNvPr id="31" name="TextBox 31"/>
          <p:cNvSpPr txBox="1"/>
          <p:nvPr/>
        </p:nvSpPr>
        <p:spPr>
          <a:xfrm>
            <a:off x="813641" y="3590897"/>
            <a:ext cx="6387764" cy="2753348"/>
          </a:xfrm>
          <a:prstGeom prst="rect">
            <a:avLst/>
          </a:prstGeom>
        </p:spPr>
        <p:txBody>
          <a:bodyPr lIns="0" tIns="0" rIns="0" bIns="0" rtlCol="0" anchor="t">
            <a:spAutoFit/>
          </a:bodyPr>
          <a:lstStyle/>
          <a:p>
            <a:pPr algn="l">
              <a:lnSpc>
                <a:spcPts val="10462"/>
              </a:lnSpc>
            </a:pPr>
            <a:r>
              <a:rPr lang="en-US" sz="9098" b="1" dirty="0">
                <a:solidFill>
                  <a:srgbClr val="00B6AD"/>
                </a:solidFill>
                <a:latin typeface="Mark Pro" panose="020B0504020201010104" pitchFamily="34" charset="0"/>
              </a:rPr>
              <a:t>Session objectives</a:t>
            </a:r>
          </a:p>
        </p:txBody>
      </p:sp>
      <p:sp>
        <p:nvSpPr>
          <p:cNvPr id="35" name="Freeform 35"/>
          <p:cNvSpPr/>
          <p:nvPr/>
        </p:nvSpPr>
        <p:spPr>
          <a:xfrm>
            <a:off x="63725" y="8854043"/>
            <a:ext cx="2128842" cy="1423432"/>
          </a:xfrm>
          <a:custGeom>
            <a:avLst/>
            <a:gdLst/>
            <a:ahLst/>
            <a:cxnLst/>
            <a:rect l="l" t="t" r="r" b="b"/>
            <a:pathLst>
              <a:path w="2128842" h="1423432">
                <a:moveTo>
                  <a:pt x="0" y="0"/>
                </a:moveTo>
                <a:lnTo>
                  <a:pt x="2128842" y="0"/>
                </a:lnTo>
                <a:lnTo>
                  <a:pt x="2128842" y="1423432"/>
                </a:lnTo>
                <a:lnTo>
                  <a:pt x="0" y="1423432"/>
                </a:lnTo>
                <a:lnTo>
                  <a:pt x="0" y="0"/>
                </a:lnTo>
                <a:close/>
              </a:path>
            </a:pathLst>
          </a:custGeom>
          <a:blipFill dpi="0" rotWithShape="1">
            <a:blip r:embed="rId6">
              <a:alphaModFix amt="50000"/>
            </a:blip>
            <a:srcRect/>
            <a:stretch>
              <a:fillRect l="-16549" t="-15649" r="-14543" b="-11625"/>
            </a:stretch>
          </a:blipFill>
        </p:spPr>
        <p:txBody>
          <a:bodyPr/>
          <a:lstStyle/>
          <a:p>
            <a:endParaRPr lang="en-AU"/>
          </a:p>
        </p:txBody>
      </p:sp>
      <p:graphicFrame>
        <p:nvGraphicFramePr>
          <p:cNvPr id="53" name="Content Placeholder 2">
            <a:extLst>
              <a:ext uri="{FF2B5EF4-FFF2-40B4-BE49-F238E27FC236}">
                <a16:creationId xmlns:a16="http://schemas.microsoft.com/office/drawing/2014/main" id="{57D7CA63-9881-D029-8412-2CF58F446A61}"/>
              </a:ext>
            </a:extLst>
          </p:cNvPr>
          <p:cNvGraphicFramePr>
            <a:graphicFrameLocks/>
          </p:cNvGraphicFramePr>
          <p:nvPr>
            <p:extLst>
              <p:ext uri="{D42A27DB-BD31-4B8C-83A1-F6EECF244321}">
                <p14:modId xmlns:p14="http://schemas.microsoft.com/office/powerpoint/2010/main" val="2353385264"/>
              </p:ext>
            </p:extLst>
          </p:nvPr>
        </p:nvGraphicFramePr>
        <p:xfrm>
          <a:off x="11492487" y="1276295"/>
          <a:ext cx="1628380" cy="511187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2" name="Group 1">
            <a:extLst>
              <a:ext uri="{FF2B5EF4-FFF2-40B4-BE49-F238E27FC236}">
                <a16:creationId xmlns:a16="http://schemas.microsoft.com/office/drawing/2014/main" id="{57C6FC5B-4486-AF1D-26B7-3F5A0B948F43}"/>
              </a:ext>
            </a:extLst>
          </p:cNvPr>
          <p:cNvGrpSpPr/>
          <p:nvPr/>
        </p:nvGrpSpPr>
        <p:grpSpPr>
          <a:xfrm>
            <a:off x="7620000" y="2546439"/>
            <a:ext cx="9456402" cy="1225461"/>
            <a:chOff x="7620000" y="2540996"/>
            <a:chExt cx="9456402" cy="1225461"/>
          </a:xfrm>
        </p:grpSpPr>
        <p:sp>
          <p:nvSpPr>
            <p:cNvPr id="49" name="Rectangle: Rounded Corners 48">
              <a:extLst>
                <a:ext uri="{FF2B5EF4-FFF2-40B4-BE49-F238E27FC236}">
                  <a16:creationId xmlns:a16="http://schemas.microsoft.com/office/drawing/2014/main" id="{5065C620-CC1E-B22D-11B7-8ECAE52AE69A}"/>
                </a:ext>
              </a:extLst>
            </p:cNvPr>
            <p:cNvSpPr/>
            <p:nvPr/>
          </p:nvSpPr>
          <p:spPr>
            <a:xfrm>
              <a:off x="16039182" y="2541070"/>
              <a:ext cx="1037220" cy="1225387"/>
            </a:xfrm>
            <a:prstGeom prst="roundRect">
              <a:avLst/>
            </a:prstGeom>
            <a:solidFill>
              <a:srgbClr val="D4D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400" dirty="0">
                <a:solidFill>
                  <a:srgbClr val="274E4A"/>
                </a:solidFill>
              </a:endParaRPr>
            </a:p>
          </p:txBody>
        </p:sp>
        <p:sp>
          <p:nvSpPr>
            <p:cNvPr id="55" name="Rectangle: Rounded Corners 54">
              <a:extLst>
                <a:ext uri="{FF2B5EF4-FFF2-40B4-BE49-F238E27FC236}">
                  <a16:creationId xmlns:a16="http://schemas.microsoft.com/office/drawing/2014/main" id="{8048F6CC-AA1F-64C5-F162-AFF8ABB16BD1}"/>
                </a:ext>
              </a:extLst>
            </p:cNvPr>
            <p:cNvSpPr/>
            <p:nvPr/>
          </p:nvSpPr>
          <p:spPr>
            <a:xfrm>
              <a:off x="7620000" y="2540996"/>
              <a:ext cx="2390384" cy="1225461"/>
            </a:xfrm>
            <a:prstGeom prst="roundRect">
              <a:avLst/>
            </a:prstGeom>
            <a:solidFill>
              <a:srgbClr val="00B7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Mark Pro" panose="020B0504020201010104" pitchFamily="34" charset="0"/>
                </a:rPr>
                <a:t>Define</a:t>
              </a:r>
            </a:p>
          </p:txBody>
        </p:sp>
        <p:sp>
          <p:nvSpPr>
            <p:cNvPr id="61" name="Rectangle 60">
              <a:extLst>
                <a:ext uri="{FF2B5EF4-FFF2-40B4-BE49-F238E27FC236}">
                  <a16:creationId xmlns:a16="http://schemas.microsoft.com/office/drawing/2014/main" id="{6872844B-4F45-305F-AF1A-272E5110E0EA}"/>
                </a:ext>
              </a:extLst>
            </p:cNvPr>
            <p:cNvSpPr/>
            <p:nvPr/>
          </p:nvSpPr>
          <p:spPr>
            <a:xfrm>
              <a:off x="9880963" y="2540996"/>
              <a:ext cx="6908754" cy="1225461"/>
            </a:xfrm>
            <a:prstGeom prst="rect">
              <a:avLst/>
            </a:prstGeom>
            <a:solidFill>
              <a:srgbClr val="D4D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400" dirty="0">
                  <a:solidFill>
                    <a:srgbClr val="274E4A"/>
                  </a:solidFill>
                  <a:latin typeface="Mark Pro" panose="020B0504020201010104" pitchFamily="34" charset="0"/>
                </a:rPr>
                <a:t>wellness and reablement</a:t>
              </a:r>
            </a:p>
          </p:txBody>
        </p:sp>
      </p:grpSp>
      <p:grpSp>
        <p:nvGrpSpPr>
          <p:cNvPr id="4" name="Group 3">
            <a:extLst>
              <a:ext uri="{FF2B5EF4-FFF2-40B4-BE49-F238E27FC236}">
                <a16:creationId xmlns:a16="http://schemas.microsoft.com/office/drawing/2014/main" id="{5AE822D4-FC73-1C01-B256-53D1920C284F}"/>
              </a:ext>
            </a:extLst>
          </p:cNvPr>
          <p:cNvGrpSpPr/>
          <p:nvPr/>
        </p:nvGrpSpPr>
        <p:grpSpPr>
          <a:xfrm>
            <a:off x="7620000" y="4070439"/>
            <a:ext cx="9456402" cy="1225461"/>
            <a:chOff x="7620000" y="4070439"/>
            <a:chExt cx="9456402" cy="1225461"/>
          </a:xfrm>
        </p:grpSpPr>
        <p:sp>
          <p:nvSpPr>
            <p:cNvPr id="62" name="Rectangle: Rounded Corners 61">
              <a:extLst>
                <a:ext uri="{FF2B5EF4-FFF2-40B4-BE49-F238E27FC236}">
                  <a16:creationId xmlns:a16="http://schemas.microsoft.com/office/drawing/2014/main" id="{67E4FE88-DF11-66C0-A643-E2C9A0118BA7}"/>
                </a:ext>
              </a:extLst>
            </p:cNvPr>
            <p:cNvSpPr/>
            <p:nvPr/>
          </p:nvSpPr>
          <p:spPr>
            <a:xfrm>
              <a:off x="16039182" y="4070513"/>
              <a:ext cx="1037220" cy="1225387"/>
            </a:xfrm>
            <a:prstGeom prst="roundRect">
              <a:avLst/>
            </a:prstGeom>
            <a:solidFill>
              <a:srgbClr val="D4D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400" dirty="0">
                <a:solidFill>
                  <a:srgbClr val="274E4A"/>
                </a:solidFill>
              </a:endParaRPr>
            </a:p>
          </p:txBody>
        </p:sp>
        <p:sp>
          <p:nvSpPr>
            <p:cNvPr id="63" name="Rectangle: Rounded Corners 62">
              <a:extLst>
                <a:ext uri="{FF2B5EF4-FFF2-40B4-BE49-F238E27FC236}">
                  <a16:creationId xmlns:a16="http://schemas.microsoft.com/office/drawing/2014/main" id="{D62E6999-500D-D547-2C55-D78C053A6F33}"/>
                </a:ext>
              </a:extLst>
            </p:cNvPr>
            <p:cNvSpPr/>
            <p:nvPr/>
          </p:nvSpPr>
          <p:spPr>
            <a:xfrm>
              <a:off x="7620000" y="4070439"/>
              <a:ext cx="2390384" cy="1225461"/>
            </a:xfrm>
            <a:prstGeom prst="roundRect">
              <a:avLst/>
            </a:prstGeom>
            <a:solidFill>
              <a:srgbClr val="00B7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Mark Pro" panose="020B0504020201010104" pitchFamily="34" charset="0"/>
                </a:rPr>
                <a:t>Understand</a:t>
              </a:r>
            </a:p>
          </p:txBody>
        </p:sp>
        <p:sp>
          <p:nvSpPr>
            <p:cNvPr id="64" name="Rectangle 63">
              <a:extLst>
                <a:ext uri="{FF2B5EF4-FFF2-40B4-BE49-F238E27FC236}">
                  <a16:creationId xmlns:a16="http://schemas.microsoft.com/office/drawing/2014/main" id="{F34331D2-D628-70ED-0CD6-B8F9B3A3BD7E}"/>
                </a:ext>
              </a:extLst>
            </p:cNvPr>
            <p:cNvSpPr/>
            <p:nvPr/>
          </p:nvSpPr>
          <p:spPr>
            <a:xfrm>
              <a:off x="9880963" y="4070439"/>
              <a:ext cx="6908754" cy="1225461"/>
            </a:xfrm>
            <a:prstGeom prst="rect">
              <a:avLst/>
            </a:prstGeom>
            <a:solidFill>
              <a:srgbClr val="D4D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400" dirty="0">
                  <a:solidFill>
                    <a:srgbClr val="274E4A"/>
                  </a:solidFill>
                  <a:latin typeface="Mark Pro" panose="020B0504020201010104" pitchFamily="34" charset="0"/>
                </a:rPr>
                <a:t>why wellness and reablement is embedded </a:t>
              </a:r>
              <a:br>
                <a:rPr lang="en-AU" sz="2400" dirty="0">
                  <a:solidFill>
                    <a:srgbClr val="274E4A"/>
                  </a:solidFill>
                  <a:latin typeface="Mark Pro" panose="020B0504020201010104" pitchFamily="34" charset="0"/>
                </a:rPr>
              </a:br>
              <a:r>
                <a:rPr lang="en-AU" sz="2400" dirty="0">
                  <a:solidFill>
                    <a:srgbClr val="274E4A"/>
                  </a:solidFill>
                  <a:latin typeface="Mark Pro" panose="020B0504020201010104" pitchFamily="34" charset="0"/>
                </a:rPr>
                <a:t>in all aged care services</a:t>
              </a:r>
            </a:p>
          </p:txBody>
        </p:sp>
      </p:grpSp>
      <p:grpSp>
        <p:nvGrpSpPr>
          <p:cNvPr id="5" name="Group 4">
            <a:extLst>
              <a:ext uri="{FF2B5EF4-FFF2-40B4-BE49-F238E27FC236}">
                <a16:creationId xmlns:a16="http://schemas.microsoft.com/office/drawing/2014/main" id="{15EF3A2A-34A0-905A-829D-6CD8A02844E7}"/>
              </a:ext>
            </a:extLst>
          </p:cNvPr>
          <p:cNvGrpSpPr/>
          <p:nvPr/>
        </p:nvGrpSpPr>
        <p:grpSpPr>
          <a:xfrm>
            <a:off x="7634514" y="5583838"/>
            <a:ext cx="9456402" cy="1225461"/>
            <a:chOff x="7634514" y="5513899"/>
            <a:chExt cx="9456402" cy="1225461"/>
          </a:xfrm>
        </p:grpSpPr>
        <p:sp>
          <p:nvSpPr>
            <p:cNvPr id="65" name="Rectangle: Rounded Corners 64">
              <a:extLst>
                <a:ext uri="{FF2B5EF4-FFF2-40B4-BE49-F238E27FC236}">
                  <a16:creationId xmlns:a16="http://schemas.microsoft.com/office/drawing/2014/main" id="{6F804092-257B-18CB-14DD-B963D78E84E6}"/>
                </a:ext>
              </a:extLst>
            </p:cNvPr>
            <p:cNvSpPr/>
            <p:nvPr/>
          </p:nvSpPr>
          <p:spPr>
            <a:xfrm>
              <a:off x="16053696" y="5513973"/>
              <a:ext cx="1037220" cy="1225387"/>
            </a:xfrm>
            <a:prstGeom prst="roundRect">
              <a:avLst/>
            </a:prstGeom>
            <a:solidFill>
              <a:srgbClr val="D4D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400" dirty="0">
                <a:solidFill>
                  <a:srgbClr val="274E4A"/>
                </a:solidFill>
              </a:endParaRPr>
            </a:p>
          </p:txBody>
        </p:sp>
        <p:sp>
          <p:nvSpPr>
            <p:cNvPr id="66" name="Rectangle: Rounded Corners 65">
              <a:extLst>
                <a:ext uri="{FF2B5EF4-FFF2-40B4-BE49-F238E27FC236}">
                  <a16:creationId xmlns:a16="http://schemas.microsoft.com/office/drawing/2014/main" id="{C0C30F40-B4E7-1C90-E3DB-40AAA7631C66}"/>
                </a:ext>
              </a:extLst>
            </p:cNvPr>
            <p:cNvSpPr/>
            <p:nvPr/>
          </p:nvSpPr>
          <p:spPr>
            <a:xfrm>
              <a:off x="7634514" y="5513899"/>
              <a:ext cx="2390384" cy="1225461"/>
            </a:xfrm>
            <a:prstGeom prst="roundRect">
              <a:avLst/>
            </a:prstGeom>
            <a:solidFill>
              <a:srgbClr val="00B7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Mark Pro" panose="020B0504020201010104" pitchFamily="34" charset="0"/>
                </a:rPr>
                <a:t>Understand</a:t>
              </a:r>
            </a:p>
          </p:txBody>
        </p:sp>
        <p:sp>
          <p:nvSpPr>
            <p:cNvPr id="67" name="Rectangle 66">
              <a:extLst>
                <a:ext uri="{FF2B5EF4-FFF2-40B4-BE49-F238E27FC236}">
                  <a16:creationId xmlns:a16="http://schemas.microsoft.com/office/drawing/2014/main" id="{0A760F45-6E87-BE3B-5E2B-2B4CC521816D}"/>
                </a:ext>
              </a:extLst>
            </p:cNvPr>
            <p:cNvSpPr/>
            <p:nvPr/>
          </p:nvSpPr>
          <p:spPr>
            <a:xfrm>
              <a:off x="9895477" y="5513899"/>
              <a:ext cx="6908754" cy="1225461"/>
            </a:xfrm>
            <a:prstGeom prst="rect">
              <a:avLst/>
            </a:prstGeom>
            <a:solidFill>
              <a:srgbClr val="D4D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rgbClr val="274E4A"/>
                  </a:solidFill>
                  <a:latin typeface="Mark Pro" panose="020B0504020201010104" pitchFamily="34" charset="0"/>
                </a:rPr>
                <a:t>how wellness and reablement approaches differ from traditional home care services</a:t>
              </a:r>
              <a:endParaRPr lang="en-AU" sz="2400" dirty="0">
                <a:solidFill>
                  <a:srgbClr val="274E4A"/>
                </a:solidFill>
                <a:latin typeface="Mark Pro" panose="020B0504020201010104" pitchFamily="34" charset="0"/>
              </a:endParaRPr>
            </a:p>
          </p:txBody>
        </p:sp>
      </p:grpSp>
      <p:grpSp>
        <p:nvGrpSpPr>
          <p:cNvPr id="6" name="Group 5">
            <a:extLst>
              <a:ext uri="{FF2B5EF4-FFF2-40B4-BE49-F238E27FC236}">
                <a16:creationId xmlns:a16="http://schemas.microsoft.com/office/drawing/2014/main" id="{0434DD00-B0C5-6FDA-6496-AAAC56BDAF68}"/>
              </a:ext>
            </a:extLst>
          </p:cNvPr>
          <p:cNvGrpSpPr/>
          <p:nvPr/>
        </p:nvGrpSpPr>
        <p:grpSpPr>
          <a:xfrm>
            <a:off x="7634514" y="7118439"/>
            <a:ext cx="9441888" cy="1225461"/>
            <a:chOff x="7634514" y="7048500"/>
            <a:chExt cx="9441888" cy="1225461"/>
          </a:xfrm>
        </p:grpSpPr>
        <p:sp>
          <p:nvSpPr>
            <p:cNvPr id="68" name="Rectangle: Rounded Corners 67">
              <a:extLst>
                <a:ext uri="{FF2B5EF4-FFF2-40B4-BE49-F238E27FC236}">
                  <a16:creationId xmlns:a16="http://schemas.microsoft.com/office/drawing/2014/main" id="{E647B947-5DAF-E92E-D630-9D6957FC6751}"/>
                </a:ext>
              </a:extLst>
            </p:cNvPr>
            <p:cNvSpPr/>
            <p:nvPr/>
          </p:nvSpPr>
          <p:spPr>
            <a:xfrm>
              <a:off x="16039182" y="7048500"/>
              <a:ext cx="1037220" cy="1225387"/>
            </a:xfrm>
            <a:prstGeom prst="roundRect">
              <a:avLst/>
            </a:prstGeom>
            <a:solidFill>
              <a:srgbClr val="D4D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400" dirty="0">
                <a:solidFill>
                  <a:srgbClr val="274E4A"/>
                </a:solidFill>
              </a:endParaRPr>
            </a:p>
          </p:txBody>
        </p:sp>
        <p:sp>
          <p:nvSpPr>
            <p:cNvPr id="69" name="Rectangle: Rounded Corners 68">
              <a:extLst>
                <a:ext uri="{FF2B5EF4-FFF2-40B4-BE49-F238E27FC236}">
                  <a16:creationId xmlns:a16="http://schemas.microsoft.com/office/drawing/2014/main" id="{BF47884D-8DE5-F789-78E2-C42D99FF9401}"/>
                </a:ext>
              </a:extLst>
            </p:cNvPr>
            <p:cNvSpPr/>
            <p:nvPr/>
          </p:nvSpPr>
          <p:spPr>
            <a:xfrm>
              <a:off x="7634514" y="7048500"/>
              <a:ext cx="2375870" cy="1225461"/>
            </a:xfrm>
            <a:prstGeom prst="roundRect">
              <a:avLst/>
            </a:prstGeom>
            <a:solidFill>
              <a:srgbClr val="00B7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Mark Pro" panose="020B0504020201010104" pitchFamily="34" charset="0"/>
                </a:rPr>
                <a:t>Reflect</a:t>
              </a:r>
            </a:p>
          </p:txBody>
        </p:sp>
        <p:sp>
          <p:nvSpPr>
            <p:cNvPr id="70" name="Rectangle 69">
              <a:extLst>
                <a:ext uri="{FF2B5EF4-FFF2-40B4-BE49-F238E27FC236}">
                  <a16:creationId xmlns:a16="http://schemas.microsoft.com/office/drawing/2014/main" id="{DCE4483D-AC15-3E22-B12E-B78F8D14F2CF}"/>
                </a:ext>
              </a:extLst>
            </p:cNvPr>
            <p:cNvSpPr/>
            <p:nvPr/>
          </p:nvSpPr>
          <p:spPr>
            <a:xfrm>
              <a:off x="9880963" y="7048500"/>
              <a:ext cx="6908754" cy="1225461"/>
            </a:xfrm>
            <a:prstGeom prst="rect">
              <a:avLst/>
            </a:prstGeom>
            <a:solidFill>
              <a:srgbClr val="D4D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rgbClr val="274E4A"/>
                  </a:solidFill>
                  <a:latin typeface="Mark Pro" panose="020B0504020201010104" pitchFamily="34" charset="0"/>
                </a:rPr>
                <a:t>u</a:t>
              </a:r>
              <a:r>
                <a:rPr lang="en-AU" sz="2400" dirty="0" err="1">
                  <a:solidFill>
                    <a:srgbClr val="274E4A"/>
                  </a:solidFill>
                  <a:latin typeface="Mark Pro" panose="020B0504020201010104" pitchFamily="34" charset="0"/>
                </a:rPr>
                <a:t>pon</a:t>
              </a:r>
              <a:r>
                <a:rPr lang="en-AU" sz="2400" dirty="0">
                  <a:solidFill>
                    <a:srgbClr val="274E4A"/>
                  </a:solidFill>
                  <a:latin typeface="Mark Pro" panose="020B0504020201010104" pitchFamily="34" charset="0"/>
                </a:rPr>
                <a:t> their own practices when working with older adults</a:t>
              </a: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1+#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19399" y="3684991"/>
            <a:ext cx="12954000" cy="4125509"/>
            <a:chOff x="0" y="-38100"/>
            <a:chExt cx="1398305" cy="401272"/>
          </a:xfrm>
        </p:grpSpPr>
        <p:sp>
          <p:nvSpPr>
            <p:cNvPr id="3" name="Freeform 3"/>
            <p:cNvSpPr/>
            <p:nvPr/>
          </p:nvSpPr>
          <p:spPr>
            <a:xfrm>
              <a:off x="0" y="0"/>
              <a:ext cx="1398305" cy="363172"/>
            </a:xfrm>
            <a:custGeom>
              <a:avLst/>
              <a:gdLst/>
              <a:ahLst/>
              <a:cxnLst/>
              <a:rect l="l" t="t" r="r" b="b"/>
              <a:pathLst>
                <a:path w="1398305" h="363172">
                  <a:moveTo>
                    <a:pt x="1195105" y="0"/>
                  </a:moveTo>
                  <a:cubicBezTo>
                    <a:pt x="1307329" y="0"/>
                    <a:pt x="1398305" y="81299"/>
                    <a:pt x="1398305" y="181586"/>
                  </a:cubicBezTo>
                  <a:cubicBezTo>
                    <a:pt x="1398305" y="281874"/>
                    <a:pt x="1307329" y="363172"/>
                    <a:pt x="1195105" y="363172"/>
                  </a:cubicBezTo>
                  <a:lnTo>
                    <a:pt x="203200" y="363172"/>
                  </a:lnTo>
                  <a:cubicBezTo>
                    <a:pt x="90976" y="363172"/>
                    <a:pt x="0" y="281874"/>
                    <a:pt x="0" y="181586"/>
                  </a:cubicBezTo>
                  <a:cubicBezTo>
                    <a:pt x="0" y="81299"/>
                    <a:pt x="90976" y="0"/>
                    <a:pt x="203200" y="0"/>
                  </a:cubicBezTo>
                  <a:close/>
                </a:path>
              </a:pathLst>
            </a:custGeom>
            <a:solidFill>
              <a:srgbClr val="00B6AD"/>
            </a:solidFill>
          </p:spPr>
          <p:txBody>
            <a:bodyPr/>
            <a:lstStyle/>
            <a:p>
              <a:endParaRPr lang="en-AU" dirty="0"/>
            </a:p>
          </p:txBody>
        </p:sp>
        <p:sp>
          <p:nvSpPr>
            <p:cNvPr id="4" name="TextBox 4"/>
            <p:cNvSpPr txBox="1"/>
            <p:nvPr/>
          </p:nvSpPr>
          <p:spPr>
            <a:xfrm>
              <a:off x="0" y="-38100"/>
              <a:ext cx="1398305" cy="401272"/>
            </a:xfrm>
            <a:prstGeom prst="rect">
              <a:avLst/>
            </a:prstGeom>
          </p:spPr>
          <p:txBody>
            <a:bodyPr lIns="50800" tIns="50800" rIns="50800" bIns="50800" rtlCol="0" anchor="ctr"/>
            <a:lstStyle/>
            <a:p>
              <a:pPr algn="ctr">
                <a:lnSpc>
                  <a:spcPts val="2659"/>
                </a:lnSpc>
              </a:pPr>
              <a:endParaRPr/>
            </a:p>
          </p:txBody>
        </p:sp>
      </p:grpSp>
      <p:sp>
        <p:nvSpPr>
          <p:cNvPr id="7" name="Freeform 2">
            <a:extLst>
              <a:ext uri="{FF2B5EF4-FFF2-40B4-BE49-F238E27FC236}">
                <a16:creationId xmlns:a16="http://schemas.microsoft.com/office/drawing/2014/main" id="{63ABC8F5-ADC5-FF4B-B99F-D7D34CF50FA0}"/>
              </a:ext>
            </a:extLst>
          </p:cNvPr>
          <p:cNvSpPr/>
          <p:nvPr/>
        </p:nvSpPr>
        <p:spPr>
          <a:xfrm>
            <a:off x="10995188" y="1478456"/>
            <a:ext cx="9540000" cy="9540000"/>
          </a:xfrm>
          <a:custGeom>
            <a:avLst/>
            <a:gdLst/>
            <a:ahLst/>
            <a:cxnLst/>
            <a:rect l="l" t="t" r="r" b="b"/>
            <a:pathLst>
              <a:path w="11718284" h="11718284">
                <a:moveTo>
                  <a:pt x="0" y="0"/>
                </a:moveTo>
                <a:lnTo>
                  <a:pt x="11718284" y="0"/>
                </a:lnTo>
                <a:lnTo>
                  <a:pt x="11718284" y="11718284"/>
                </a:lnTo>
                <a:lnTo>
                  <a:pt x="0" y="117182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sp>
        <p:nvSpPr>
          <p:cNvPr id="5" name="Freeform 5"/>
          <p:cNvSpPr/>
          <p:nvPr/>
        </p:nvSpPr>
        <p:spPr>
          <a:xfrm rot="-10800000">
            <a:off x="-685800" y="1041317"/>
            <a:ext cx="12649200" cy="1206582"/>
          </a:xfrm>
          <a:custGeom>
            <a:avLst/>
            <a:gdLst/>
            <a:ahLst/>
            <a:cxnLst/>
            <a:rect l="l" t="t" r="r" b="b"/>
            <a:pathLst>
              <a:path w="10703548" h="1206582">
                <a:moveTo>
                  <a:pt x="0" y="0"/>
                </a:moveTo>
                <a:lnTo>
                  <a:pt x="10703549" y="0"/>
                </a:lnTo>
                <a:lnTo>
                  <a:pt x="10703549" y="1206581"/>
                </a:lnTo>
                <a:lnTo>
                  <a:pt x="0" y="12065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dirty="0"/>
          </a:p>
        </p:txBody>
      </p:sp>
      <p:sp>
        <p:nvSpPr>
          <p:cNvPr id="6" name="TextBox 6"/>
          <p:cNvSpPr txBox="1"/>
          <p:nvPr/>
        </p:nvSpPr>
        <p:spPr>
          <a:xfrm>
            <a:off x="723900" y="1087395"/>
            <a:ext cx="10706100" cy="882934"/>
          </a:xfrm>
          <a:prstGeom prst="rect">
            <a:avLst/>
          </a:prstGeom>
        </p:spPr>
        <p:txBody>
          <a:bodyPr wrap="square" lIns="0" tIns="0" rIns="0" bIns="0" rtlCol="0" anchor="t">
            <a:spAutoFit/>
          </a:bodyPr>
          <a:lstStyle/>
          <a:p>
            <a:pPr algn="l">
              <a:lnSpc>
                <a:spcPts val="7934"/>
              </a:lnSpc>
            </a:pPr>
            <a:r>
              <a:rPr lang="en-US" sz="4000" b="1" dirty="0">
                <a:solidFill>
                  <a:srgbClr val="FFFFFF"/>
                </a:solidFill>
                <a:latin typeface="Mark Pro" panose="020B0504020201010104" pitchFamily="34" charset="0"/>
              </a:rPr>
              <a:t>What does wellness and reablement mean?</a:t>
            </a:r>
          </a:p>
        </p:txBody>
      </p:sp>
      <p:sp>
        <p:nvSpPr>
          <p:cNvPr id="10" name="TextBox 10"/>
          <p:cNvSpPr txBox="1"/>
          <p:nvPr/>
        </p:nvSpPr>
        <p:spPr>
          <a:xfrm>
            <a:off x="1635820" y="4631710"/>
            <a:ext cx="7355780" cy="1600438"/>
          </a:xfrm>
          <a:prstGeom prst="rect">
            <a:avLst/>
          </a:prstGeom>
        </p:spPr>
        <p:txBody>
          <a:bodyPr wrap="square" lIns="0" tIns="0" rIns="0" bIns="0" rtlCol="0" anchor="t">
            <a:spAutoFit/>
          </a:bodyPr>
          <a:lstStyle/>
          <a:p>
            <a:pPr>
              <a:spcBef>
                <a:spcPct val="0"/>
              </a:spcBef>
            </a:pPr>
            <a:r>
              <a:rPr lang="en-US" sz="4400" dirty="0">
                <a:solidFill>
                  <a:srgbClr val="FFFFFF"/>
                </a:solidFill>
                <a:latin typeface="Mark Pro" panose="020B0504020201010104" pitchFamily="34" charset="0"/>
              </a:rPr>
              <a:t>This question has been the source of much confusion. </a:t>
            </a:r>
          </a:p>
          <a:p>
            <a:pPr>
              <a:spcBef>
                <a:spcPct val="0"/>
              </a:spcBef>
            </a:pPr>
            <a:endParaRPr lang="en-US" sz="1600" dirty="0">
              <a:solidFill>
                <a:srgbClr val="FFFFFF"/>
              </a:solidFill>
              <a:latin typeface="Mark Pro" panose="020B0504020201010104" pitchFamily="34" charset="0"/>
            </a:endParaRPr>
          </a:p>
        </p:txBody>
      </p:sp>
      <p:pic>
        <p:nvPicPr>
          <p:cNvPr id="13" name="Picture 12" descr="A person wearing a red hat and sunglasses&#10;&#10;Description automatically generated">
            <a:extLst>
              <a:ext uri="{FF2B5EF4-FFF2-40B4-BE49-F238E27FC236}">
                <a16:creationId xmlns:a16="http://schemas.microsoft.com/office/drawing/2014/main" id="{CA5B3A4B-8D9F-5F8D-ADD6-33947A5F731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093773" y="2476500"/>
            <a:ext cx="6705358" cy="7810500"/>
          </a:xfrm>
          <a:prstGeom prst="rect">
            <a:avLst/>
          </a:prstGeom>
        </p:spPr>
      </p:pic>
      <p:sp>
        <p:nvSpPr>
          <p:cNvPr id="8" name="Freeform 35">
            <a:extLst>
              <a:ext uri="{FF2B5EF4-FFF2-40B4-BE49-F238E27FC236}">
                <a16:creationId xmlns:a16="http://schemas.microsoft.com/office/drawing/2014/main" id="{FA21A4F1-0904-3523-945A-3F95321D112E}"/>
              </a:ext>
            </a:extLst>
          </p:cNvPr>
          <p:cNvSpPr/>
          <p:nvPr/>
        </p:nvSpPr>
        <p:spPr>
          <a:xfrm>
            <a:off x="63725" y="8854043"/>
            <a:ext cx="2128842" cy="1423432"/>
          </a:xfrm>
          <a:custGeom>
            <a:avLst/>
            <a:gdLst/>
            <a:ahLst/>
            <a:cxnLst/>
            <a:rect l="l" t="t" r="r" b="b"/>
            <a:pathLst>
              <a:path w="2128842" h="1423432">
                <a:moveTo>
                  <a:pt x="0" y="0"/>
                </a:moveTo>
                <a:lnTo>
                  <a:pt x="2128842" y="0"/>
                </a:lnTo>
                <a:lnTo>
                  <a:pt x="2128842" y="1423432"/>
                </a:lnTo>
                <a:lnTo>
                  <a:pt x="0" y="1423432"/>
                </a:lnTo>
                <a:lnTo>
                  <a:pt x="0" y="0"/>
                </a:lnTo>
                <a:close/>
              </a:path>
            </a:pathLst>
          </a:custGeom>
          <a:blipFill dpi="0" rotWithShape="1">
            <a:blip r:embed="rId9">
              <a:alphaModFix amt="50000"/>
            </a:blip>
            <a:srcRect/>
            <a:stretch>
              <a:fillRect l="-16549" t="-15649" r="-14543" b="-11625"/>
            </a:stretch>
          </a:blipFill>
        </p:spPr>
        <p:txBody>
          <a:bodyPr/>
          <a:lstStyle/>
          <a:p>
            <a:endParaRPr lang="en-AU"/>
          </a:p>
        </p:txBody>
      </p:sp>
      <p:sp>
        <p:nvSpPr>
          <p:cNvPr id="9" name="TextBox 10">
            <a:extLst>
              <a:ext uri="{FF2B5EF4-FFF2-40B4-BE49-F238E27FC236}">
                <a16:creationId xmlns:a16="http://schemas.microsoft.com/office/drawing/2014/main" id="{37D1A68E-1A79-CAAC-404E-C3E4FA1B0E38}"/>
              </a:ext>
            </a:extLst>
          </p:cNvPr>
          <p:cNvSpPr txBox="1"/>
          <p:nvPr/>
        </p:nvSpPr>
        <p:spPr>
          <a:xfrm>
            <a:off x="1635820" y="6195624"/>
            <a:ext cx="7355780" cy="923330"/>
          </a:xfrm>
          <a:prstGeom prst="rect">
            <a:avLst/>
          </a:prstGeom>
        </p:spPr>
        <p:txBody>
          <a:bodyPr wrap="square" lIns="0" tIns="0" rIns="0" bIns="0" rtlCol="0" anchor="t">
            <a:spAutoFit/>
          </a:bodyPr>
          <a:lstStyle/>
          <a:p>
            <a:pPr algn="ctr">
              <a:spcBef>
                <a:spcPct val="0"/>
              </a:spcBef>
            </a:pPr>
            <a:r>
              <a:rPr lang="en-US" sz="6000" b="1" dirty="0">
                <a:solidFill>
                  <a:srgbClr val="FFC000"/>
                </a:solidFill>
                <a:latin typeface="Mark Pro" panose="020B0504020201010104" pitchFamily="34" charset="0"/>
              </a:rPr>
              <a:t>Why?</a:t>
            </a:r>
            <a:endParaRPr lang="en-US" sz="1600" dirty="0">
              <a:solidFill>
                <a:srgbClr val="FFFFFF"/>
              </a:solidFill>
              <a:latin typeface="Mark Pro" panose="020B05040202010101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tanding in a field&#10;&#10;Description automatically generated">
            <a:extLst>
              <a:ext uri="{FF2B5EF4-FFF2-40B4-BE49-F238E27FC236}">
                <a16:creationId xmlns:a16="http://schemas.microsoft.com/office/drawing/2014/main" id="{4836CADD-8E8D-1F51-B4B5-99C510DED3DE}"/>
              </a:ext>
            </a:extLst>
          </p:cNvPr>
          <p:cNvPicPr>
            <a:picLocks noChangeAspect="1"/>
          </p:cNvPicPr>
          <p:nvPr/>
        </p:nvPicPr>
        <p:blipFill rotWithShape="1">
          <a:blip r:embed="rId4">
            <a:extLst>
              <a:ext uri="{28A0092B-C50C-407E-A947-70E740481C1C}">
                <a14:useLocalDpi xmlns:a14="http://schemas.microsoft.com/office/drawing/2010/main" val="0"/>
              </a:ext>
            </a:extLst>
          </a:blip>
          <a:srcRect t="6981" r="-106" b="7086"/>
          <a:stretch/>
        </p:blipFill>
        <p:spPr>
          <a:xfrm>
            <a:off x="10968925" y="1490800"/>
            <a:ext cx="9540000" cy="9540000"/>
          </a:xfrm>
          <a:prstGeom prst="ellipse">
            <a:avLst/>
          </a:prstGeom>
          <a:ln w="76200">
            <a:solidFill>
              <a:srgbClr val="04B5AC"/>
            </a:solidFill>
          </a:ln>
        </p:spPr>
      </p:pic>
      <p:sp>
        <p:nvSpPr>
          <p:cNvPr id="20" name="Freeform 20"/>
          <p:cNvSpPr/>
          <p:nvPr/>
        </p:nvSpPr>
        <p:spPr>
          <a:xfrm rot="-10800000">
            <a:off x="-2057400" y="1041318"/>
            <a:ext cx="9372600" cy="1206582"/>
          </a:xfrm>
          <a:custGeom>
            <a:avLst/>
            <a:gdLst/>
            <a:ahLst/>
            <a:cxnLst/>
            <a:rect l="l" t="t" r="r" b="b"/>
            <a:pathLst>
              <a:path w="10703548" h="1206582">
                <a:moveTo>
                  <a:pt x="0" y="0"/>
                </a:moveTo>
                <a:lnTo>
                  <a:pt x="10703548" y="0"/>
                </a:lnTo>
                <a:lnTo>
                  <a:pt x="10703548" y="1206582"/>
                </a:lnTo>
                <a:lnTo>
                  <a:pt x="0" y="12065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dirty="0"/>
          </a:p>
        </p:txBody>
      </p:sp>
      <p:sp>
        <p:nvSpPr>
          <p:cNvPr id="21" name="TextBox 21"/>
          <p:cNvSpPr txBox="1"/>
          <p:nvPr/>
        </p:nvSpPr>
        <p:spPr>
          <a:xfrm>
            <a:off x="685800" y="1214055"/>
            <a:ext cx="7693290" cy="729046"/>
          </a:xfrm>
          <a:prstGeom prst="rect">
            <a:avLst/>
          </a:prstGeom>
        </p:spPr>
        <p:txBody>
          <a:bodyPr lIns="0" tIns="0" rIns="0" bIns="0" rtlCol="0" anchor="t">
            <a:spAutoFit/>
          </a:bodyPr>
          <a:lstStyle/>
          <a:p>
            <a:pPr algn="l">
              <a:lnSpc>
                <a:spcPts val="6299"/>
              </a:lnSpc>
              <a:spcBef>
                <a:spcPct val="0"/>
              </a:spcBef>
            </a:pPr>
            <a:r>
              <a:rPr lang="en-US" sz="4000" b="1" dirty="0">
                <a:solidFill>
                  <a:srgbClr val="FFFFFF"/>
                </a:solidFill>
                <a:latin typeface="Mark Pro" panose="020B0504020201010104" pitchFamily="34" charset="0"/>
              </a:rPr>
              <a:t>First...What is wellbeing?</a:t>
            </a:r>
          </a:p>
        </p:txBody>
      </p:sp>
      <p:grpSp>
        <p:nvGrpSpPr>
          <p:cNvPr id="10" name="Group 9">
            <a:extLst>
              <a:ext uri="{FF2B5EF4-FFF2-40B4-BE49-F238E27FC236}">
                <a16:creationId xmlns:a16="http://schemas.microsoft.com/office/drawing/2014/main" id="{2F634E02-C255-84FE-E075-221A636B4C95}"/>
              </a:ext>
            </a:extLst>
          </p:cNvPr>
          <p:cNvGrpSpPr/>
          <p:nvPr/>
        </p:nvGrpSpPr>
        <p:grpSpPr>
          <a:xfrm>
            <a:off x="1298498" y="4261177"/>
            <a:ext cx="6016702" cy="5149523"/>
            <a:chOff x="1298498" y="4261177"/>
            <a:chExt cx="6016702" cy="5149523"/>
          </a:xfrm>
        </p:grpSpPr>
        <p:grpSp>
          <p:nvGrpSpPr>
            <p:cNvPr id="11" name="Group 11"/>
            <p:cNvGrpSpPr/>
            <p:nvPr/>
          </p:nvGrpSpPr>
          <p:grpSpPr>
            <a:xfrm>
              <a:off x="1639344" y="8247149"/>
              <a:ext cx="5675856" cy="1163550"/>
              <a:chOff x="0" y="0"/>
              <a:chExt cx="7837681" cy="698500"/>
            </a:xfrm>
          </p:grpSpPr>
          <p:sp>
            <p:nvSpPr>
              <p:cNvPr id="12" name="Freeform 12"/>
              <p:cNvSpPr/>
              <p:nvPr/>
            </p:nvSpPr>
            <p:spPr>
              <a:xfrm>
                <a:off x="18495" y="0"/>
                <a:ext cx="7800691" cy="698500"/>
              </a:xfrm>
              <a:prstGeom prst="roundRect">
                <a:avLst/>
              </a:prstGeom>
              <a:solidFill>
                <a:srgbClr val="00B6AD"/>
              </a:solidFill>
            </p:spPr>
            <p:txBody>
              <a:bodyPr/>
              <a:lstStyle/>
              <a:p>
                <a:endParaRPr lang="en-AU"/>
              </a:p>
            </p:txBody>
          </p:sp>
          <p:sp>
            <p:nvSpPr>
              <p:cNvPr id="13" name="TextBox 13"/>
              <p:cNvSpPr txBox="1"/>
              <p:nvPr/>
            </p:nvSpPr>
            <p:spPr>
              <a:xfrm>
                <a:off x="114300" y="-38100"/>
                <a:ext cx="7609081" cy="736600"/>
              </a:xfrm>
              <a:prstGeom prst="roundRect">
                <a:avLst/>
              </a:prstGeom>
            </p:spPr>
            <p:txBody>
              <a:bodyPr lIns="50800" tIns="50800" rIns="50800" bIns="50800" rtlCol="0" anchor="ctr"/>
              <a:lstStyle/>
              <a:p>
                <a:pPr algn="ctr">
                  <a:lnSpc>
                    <a:spcPts val="3359"/>
                  </a:lnSpc>
                </a:pPr>
                <a:endParaRPr/>
              </a:p>
            </p:txBody>
          </p:sp>
        </p:grpSp>
        <p:sp>
          <p:nvSpPr>
            <p:cNvPr id="14" name="Freeform 14"/>
            <p:cNvSpPr/>
            <p:nvPr/>
          </p:nvSpPr>
          <p:spPr>
            <a:xfrm>
              <a:off x="1344346" y="8247150"/>
              <a:ext cx="1163550" cy="1163550"/>
            </a:xfrm>
            <a:custGeom>
              <a:avLst/>
              <a:gdLst/>
              <a:ahLst/>
              <a:cxnLst/>
              <a:rect l="l" t="t" r="r" b="b"/>
              <a:pathLst>
                <a:path w="1163550" h="1163550">
                  <a:moveTo>
                    <a:pt x="0" y="0"/>
                  </a:moveTo>
                  <a:lnTo>
                    <a:pt x="1163550" y="0"/>
                  </a:lnTo>
                  <a:lnTo>
                    <a:pt x="1163550" y="1163551"/>
                  </a:lnTo>
                  <a:lnTo>
                    <a:pt x="0" y="1163551"/>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AU"/>
            </a:p>
          </p:txBody>
        </p:sp>
        <p:sp>
          <p:nvSpPr>
            <p:cNvPr id="23" name="TextBox 23"/>
            <p:cNvSpPr txBox="1"/>
            <p:nvPr/>
          </p:nvSpPr>
          <p:spPr>
            <a:xfrm>
              <a:off x="2700935" y="8462446"/>
              <a:ext cx="2709265" cy="572273"/>
            </a:xfrm>
            <a:prstGeom prst="rect">
              <a:avLst/>
            </a:prstGeom>
          </p:spPr>
          <p:txBody>
            <a:bodyPr wrap="square" lIns="0" tIns="0" rIns="0" bIns="0" rtlCol="0" anchor="t">
              <a:spAutoFit/>
            </a:bodyPr>
            <a:lstStyle/>
            <a:p>
              <a:pPr marL="0" lvl="0" indent="0" algn="l">
                <a:lnSpc>
                  <a:spcPts val="4689"/>
                </a:lnSpc>
                <a:spcBef>
                  <a:spcPct val="0"/>
                </a:spcBef>
              </a:pPr>
              <a:r>
                <a:rPr lang="en-US" sz="3349" u="none" strike="noStrike" dirty="0">
                  <a:solidFill>
                    <a:srgbClr val="FFFFFF"/>
                  </a:solidFill>
                  <a:latin typeface="Poppins Medium"/>
                </a:rPr>
                <a:t>Socially</a:t>
              </a:r>
            </a:p>
          </p:txBody>
        </p:sp>
        <p:sp>
          <p:nvSpPr>
            <p:cNvPr id="29" name="Freeform 29"/>
            <p:cNvSpPr/>
            <p:nvPr/>
          </p:nvSpPr>
          <p:spPr>
            <a:xfrm>
              <a:off x="1517296" y="8418861"/>
              <a:ext cx="783956" cy="783956"/>
            </a:xfrm>
            <a:custGeom>
              <a:avLst/>
              <a:gdLst/>
              <a:ahLst/>
              <a:cxnLst/>
              <a:rect l="l" t="t" r="r" b="b"/>
              <a:pathLst>
                <a:path w="783956" h="783956">
                  <a:moveTo>
                    <a:pt x="0" y="0"/>
                  </a:moveTo>
                  <a:lnTo>
                    <a:pt x="783956" y="0"/>
                  </a:lnTo>
                  <a:lnTo>
                    <a:pt x="783956" y="783955"/>
                  </a:lnTo>
                  <a:lnTo>
                    <a:pt x="0" y="7839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a:p>
          </p:txBody>
        </p:sp>
        <p:grpSp>
          <p:nvGrpSpPr>
            <p:cNvPr id="34" name="Group 11">
              <a:extLst>
                <a:ext uri="{FF2B5EF4-FFF2-40B4-BE49-F238E27FC236}">
                  <a16:creationId xmlns:a16="http://schemas.microsoft.com/office/drawing/2014/main" id="{98E58DCA-A9CC-2F21-7D88-4E1C5F5F336D}"/>
                </a:ext>
              </a:extLst>
            </p:cNvPr>
            <p:cNvGrpSpPr/>
            <p:nvPr/>
          </p:nvGrpSpPr>
          <p:grpSpPr>
            <a:xfrm>
              <a:off x="1639344" y="6912484"/>
              <a:ext cx="5675856" cy="1163550"/>
              <a:chOff x="0" y="0"/>
              <a:chExt cx="7837681" cy="698500"/>
            </a:xfrm>
          </p:grpSpPr>
          <p:sp>
            <p:nvSpPr>
              <p:cNvPr id="35" name="Freeform 12">
                <a:extLst>
                  <a:ext uri="{FF2B5EF4-FFF2-40B4-BE49-F238E27FC236}">
                    <a16:creationId xmlns:a16="http://schemas.microsoft.com/office/drawing/2014/main" id="{57DA5710-27B1-09E3-79FE-741C6FD7B15B}"/>
                  </a:ext>
                </a:extLst>
              </p:cNvPr>
              <p:cNvSpPr/>
              <p:nvPr/>
            </p:nvSpPr>
            <p:spPr>
              <a:xfrm>
                <a:off x="18495" y="0"/>
                <a:ext cx="7800691" cy="698500"/>
              </a:xfrm>
              <a:prstGeom prst="roundRect">
                <a:avLst/>
              </a:prstGeom>
              <a:solidFill>
                <a:srgbClr val="00B6AD"/>
              </a:solidFill>
            </p:spPr>
            <p:txBody>
              <a:bodyPr/>
              <a:lstStyle/>
              <a:p>
                <a:endParaRPr lang="en-AU"/>
              </a:p>
            </p:txBody>
          </p:sp>
          <p:sp>
            <p:nvSpPr>
              <p:cNvPr id="36" name="TextBox 13">
                <a:extLst>
                  <a:ext uri="{FF2B5EF4-FFF2-40B4-BE49-F238E27FC236}">
                    <a16:creationId xmlns:a16="http://schemas.microsoft.com/office/drawing/2014/main" id="{A6BDD777-D580-9B2A-9837-6B76CA423E96}"/>
                  </a:ext>
                </a:extLst>
              </p:cNvPr>
              <p:cNvSpPr txBox="1"/>
              <p:nvPr/>
            </p:nvSpPr>
            <p:spPr>
              <a:xfrm>
                <a:off x="114300" y="-38100"/>
                <a:ext cx="7609081" cy="736600"/>
              </a:xfrm>
              <a:prstGeom prst="roundRect">
                <a:avLst/>
              </a:prstGeom>
            </p:spPr>
            <p:txBody>
              <a:bodyPr lIns="50800" tIns="50800" rIns="50800" bIns="50800" rtlCol="0" anchor="ctr"/>
              <a:lstStyle/>
              <a:p>
                <a:pPr algn="ctr">
                  <a:lnSpc>
                    <a:spcPts val="3359"/>
                  </a:lnSpc>
                </a:pPr>
                <a:endParaRPr/>
              </a:p>
            </p:txBody>
          </p:sp>
        </p:grpSp>
        <p:sp>
          <p:nvSpPr>
            <p:cNvPr id="37" name="Freeform 14">
              <a:extLst>
                <a:ext uri="{FF2B5EF4-FFF2-40B4-BE49-F238E27FC236}">
                  <a16:creationId xmlns:a16="http://schemas.microsoft.com/office/drawing/2014/main" id="{0413E6ED-247D-F28D-4862-F6855605802E}"/>
                </a:ext>
              </a:extLst>
            </p:cNvPr>
            <p:cNvSpPr/>
            <p:nvPr/>
          </p:nvSpPr>
          <p:spPr>
            <a:xfrm>
              <a:off x="1344346" y="6912485"/>
              <a:ext cx="1163550" cy="1163550"/>
            </a:xfrm>
            <a:custGeom>
              <a:avLst/>
              <a:gdLst/>
              <a:ahLst/>
              <a:cxnLst/>
              <a:rect l="l" t="t" r="r" b="b"/>
              <a:pathLst>
                <a:path w="1163550" h="1163550">
                  <a:moveTo>
                    <a:pt x="0" y="0"/>
                  </a:moveTo>
                  <a:lnTo>
                    <a:pt x="1163550" y="0"/>
                  </a:lnTo>
                  <a:lnTo>
                    <a:pt x="1163550" y="1163551"/>
                  </a:lnTo>
                  <a:lnTo>
                    <a:pt x="0" y="1163551"/>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AU"/>
            </a:p>
          </p:txBody>
        </p:sp>
        <p:sp>
          <p:nvSpPr>
            <p:cNvPr id="38" name="TextBox 23">
              <a:extLst>
                <a:ext uri="{FF2B5EF4-FFF2-40B4-BE49-F238E27FC236}">
                  <a16:creationId xmlns:a16="http://schemas.microsoft.com/office/drawing/2014/main" id="{E853928C-B81D-0755-FE43-3F9E4A34E319}"/>
                </a:ext>
              </a:extLst>
            </p:cNvPr>
            <p:cNvSpPr txBox="1"/>
            <p:nvPr/>
          </p:nvSpPr>
          <p:spPr>
            <a:xfrm>
              <a:off x="2700935" y="7127781"/>
              <a:ext cx="2709265" cy="572273"/>
            </a:xfrm>
            <a:prstGeom prst="rect">
              <a:avLst/>
            </a:prstGeom>
          </p:spPr>
          <p:txBody>
            <a:bodyPr wrap="square" lIns="0" tIns="0" rIns="0" bIns="0" rtlCol="0" anchor="t">
              <a:spAutoFit/>
            </a:bodyPr>
            <a:lstStyle/>
            <a:p>
              <a:pPr marL="0" lvl="0" indent="0" algn="l">
                <a:lnSpc>
                  <a:spcPts val="4689"/>
                </a:lnSpc>
                <a:spcBef>
                  <a:spcPct val="0"/>
                </a:spcBef>
              </a:pPr>
              <a:r>
                <a:rPr lang="en-US" sz="3349" u="none" strike="noStrike" dirty="0">
                  <a:solidFill>
                    <a:srgbClr val="FFFFFF"/>
                  </a:solidFill>
                  <a:latin typeface="Poppins Medium"/>
                </a:rPr>
                <a:t>Cognitively</a:t>
              </a:r>
            </a:p>
          </p:txBody>
        </p:sp>
        <p:sp>
          <p:nvSpPr>
            <p:cNvPr id="39" name="Freeform 29">
              <a:extLst>
                <a:ext uri="{FF2B5EF4-FFF2-40B4-BE49-F238E27FC236}">
                  <a16:creationId xmlns:a16="http://schemas.microsoft.com/office/drawing/2014/main" id="{6D9541F1-5060-0506-6049-B7A1D9561D89}"/>
                </a:ext>
              </a:extLst>
            </p:cNvPr>
            <p:cNvSpPr/>
            <p:nvPr/>
          </p:nvSpPr>
          <p:spPr>
            <a:xfrm>
              <a:off x="1517296" y="7084196"/>
              <a:ext cx="783956" cy="783956"/>
            </a:xfrm>
            <a:custGeom>
              <a:avLst/>
              <a:gdLst/>
              <a:ahLst/>
              <a:cxnLst/>
              <a:rect l="l" t="t" r="r" b="b"/>
              <a:pathLst>
                <a:path w="783956" h="783956">
                  <a:moveTo>
                    <a:pt x="0" y="0"/>
                  </a:moveTo>
                  <a:lnTo>
                    <a:pt x="783956" y="0"/>
                  </a:lnTo>
                  <a:lnTo>
                    <a:pt x="783956" y="783955"/>
                  </a:lnTo>
                  <a:lnTo>
                    <a:pt x="0" y="7839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a:p>
          </p:txBody>
        </p:sp>
        <p:grpSp>
          <p:nvGrpSpPr>
            <p:cNvPr id="40" name="Group 11">
              <a:extLst>
                <a:ext uri="{FF2B5EF4-FFF2-40B4-BE49-F238E27FC236}">
                  <a16:creationId xmlns:a16="http://schemas.microsoft.com/office/drawing/2014/main" id="{28AAAC24-36D9-69FC-E21C-6A48EE691B94}"/>
                </a:ext>
              </a:extLst>
            </p:cNvPr>
            <p:cNvGrpSpPr/>
            <p:nvPr/>
          </p:nvGrpSpPr>
          <p:grpSpPr>
            <a:xfrm>
              <a:off x="1639344" y="5599733"/>
              <a:ext cx="5675856" cy="1163550"/>
              <a:chOff x="0" y="0"/>
              <a:chExt cx="7837681" cy="698500"/>
            </a:xfrm>
          </p:grpSpPr>
          <p:sp>
            <p:nvSpPr>
              <p:cNvPr id="41" name="Freeform 12">
                <a:extLst>
                  <a:ext uri="{FF2B5EF4-FFF2-40B4-BE49-F238E27FC236}">
                    <a16:creationId xmlns:a16="http://schemas.microsoft.com/office/drawing/2014/main" id="{BA7CB854-DF10-0FBA-DA8E-6E42B319A08F}"/>
                  </a:ext>
                </a:extLst>
              </p:cNvPr>
              <p:cNvSpPr/>
              <p:nvPr/>
            </p:nvSpPr>
            <p:spPr>
              <a:xfrm>
                <a:off x="18495" y="0"/>
                <a:ext cx="7800691" cy="698500"/>
              </a:xfrm>
              <a:prstGeom prst="roundRect">
                <a:avLst/>
              </a:prstGeom>
              <a:solidFill>
                <a:srgbClr val="00B6AD"/>
              </a:solidFill>
            </p:spPr>
            <p:txBody>
              <a:bodyPr/>
              <a:lstStyle/>
              <a:p>
                <a:endParaRPr lang="en-AU"/>
              </a:p>
            </p:txBody>
          </p:sp>
          <p:sp>
            <p:nvSpPr>
              <p:cNvPr id="42" name="TextBox 13">
                <a:extLst>
                  <a:ext uri="{FF2B5EF4-FFF2-40B4-BE49-F238E27FC236}">
                    <a16:creationId xmlns:a16="http://schemas.microsoft.com/office/drawing/2014/main" id="{9AD84752-FD05-0F47-B406-7D63A9D55431}"/>
                  </a:ext>
                </a:extLst>
              </p:cNvPr>
              <p:cNvSpPr txBox="1"/>
              <p:nvPr/>
            </p:nvSpPr>
            <p:spPr>
              <a:xfrm>
                <a:off x="114300" y="-38100"/>
                <a:ext cx="7609081" cy="736600"/>
              </a:xfrm>
              <a:prstGeom prst="roundRect">
                <a:avLst/>
              </a:prstGeom>
            </p:spPr>
            <p:txBody>
              <a:bodyPr lIns="50800" tIns="50800" rIns="50800" bIns="50800" rtlCol="0" anchor="ctr"/>
              <a:lstStyle/>
              <a:p>
                <a:pPr algn="ctr">
                  <a:lnSpc>
                    <a:spcPts val="3359"/>
                  </a:lnSpc>
                </a:pPr>
                <a:endParaRPr/>
              </a:p>
            </p:txBody>
          </p:sp>
        </p:grpSp>
        <p:sp>
          <p:nvSpPr>
            <p:cNvPr id="43" name="Freeform 14">
              <a:extLst>
                <a:ext uri="{FF2B5EF4-FFF2-40B4-BE49-F238E27FC236}">
                  <a16:creationId xmlns:a16="http://schemas.microsoft.com/office/drawing/2014/main" id="{EF9DD9D7-BBC9-129F-28E0-97972A234484}"/>
                </a:ext>
              </a:extLst>
            </p:cNvPr>
            <p:cNvSpPr/>
            <p:nvPr/>
          </p:nvSpPr>
          <p:spPr>
            <a:xfrm>
              <a:off x="1344346" y="5599734"/>
              <a:ext cx="1163550" cy="1163550"/>
            </a:xfrm>
            <a:custGeom>
              <a:avLst/>
              <a:gdLst/>
              <a:ahLst/>
              <a:cxnLst/>
              <a:rect l="l" t="t" r="r" b="b"/>
              <a:pathLst>
                <a:path w="1163550" h="1163550">
                  <a:moveTo>
                    <a:pt x="0" y="0"/>
                  </a:moveTo>
                  <a:lnTo>
                    <a:pt x="1163550" y="0"/>
                  </a:lnTo>
                  <a:lnTo>
                    <a:pt x="1163550" y="1163551"/>
                  </a:lnTo>
                  <a:lnTo>
                    <a:pt x="0" y="1163551"/>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AU"/>
            </a:p>
          </p:txBody>
        </p:sp>
        <p:sp>
          <p:nvSpPr>
            <p:cNvPr id="44" name="TextBox 23">
              <a:extLst>
                <a:ext uri="{FF2B5EF4-FFF2-40B4-BE49-F238E27FC236}">
                  <a16:creationId xmlns:a16="http://schemas.microsoft.com/office/drawing/2014/main" id="{18A96737-CF43-A1A4-377A-4B7D6BD6245A}"/>
                </a:ext>
              </a:extLst>
            </p:cNvPr>
            <p:cNvSpPr txBox="1"/>
            <p:nvPr/>
          </p:nvSpPr>
          <p:spPr>
            <a:xfrm>
              <a:off x="2700935" y="5815030"/>
              <a:ext cx="2709265" cy="572273"/>
            </a:xfrm>
            <a:prstGeom prst="rect">
              <a:avLst/>
            </a:prstGeom>
          </p:spPr>
          <p:txBody>
            <a:bodyPr wrap="square" lIns="0" tIns="0" rIns="0" bIns="0" rtlCol="0" anchor="t">
              <a:spAutoFit/>
            </a:bodyPr>
            <a:lstStyle/>
            <a:p>
              <a:pPr marL="0" lvl="0" indent="0" algn="l">
                <a:lnSpc>
                  <a:spcPts val="4689"/>
                </a:lnSpc>
                <a:spcBef>
                  <a:spcPct val="0"/>
                </a:spcBef>
              </a:pPr>
              <a:r>
                <a:rPr lang="en-US" sz="3349" u="none" strike="noStrike" dirty="0">
                  <a:solidFill>
                    <a:srgbClr val="FFFFFF"/>
                  </a:solidFill>
                  <a:latin typeface="Poppins Medium"/>
                </a:rPr>
                <a:t>Mentally</a:t>
              </a:r>
            </a:p>
          </p:txBody>
        </p:sp>
        <p:sp>
          <p:nvSpPr>
            <p:cNvPr id="45" name="Freeform 29">
              <a:extLst>
                <a:ext uri="{FF2B5EF4-FFF2-40B4-BE49-F238E27FC236}">
                  <a16:creationId xmlns:a16="http://schemas.microsoft.com/office/drawing/2014/main" id="{243F7013-E48C-ABC6-9BF4-55FDBB820BF5}"/>
                </a:ext>
              </a:extLst>
            </p:cNvPr>
            <p:cNvSpPr/>
            <p:nvPr/>
          </p:nvSpPr>
          <p:spPr>
            <a:xfrm>
              <a:off x="1517296" y="5771445"/>
              <a:ext cx="783956" cy="783956"/>
            </a:xfrm>
            <a:custGeom>
              <a:avLst/>
              <a:gdLst/>
              <a:ahLst/>
              <a:cxnLst/>
              <a:rect l="l" t="t" r="r" b="b"/>
              <a:pathLst>
                <a:path w="783956" h="783956">
                  <a:moveTo>
                    <a:pt x="0" y="0"/>
                  </a:moveTo>
                  <a:lnTo>
                    <a:pt x="783956" y="0"/>
                  </a:lnTo>
                  <a:lnTo>
                    <a:pt x="783956" y="783955"/>
                  </a:lnTo>
                  <a:lnTo>
                    <a:pt x="0" y="7839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a:p>
          </p:txBody>
        </p:sp>
        <p:grpSp>
          <p:nvGrpSpPr>
            <p:cNvPr id="46" name="Group 11">
              <a:extLst>
                <a:ext uri="{FF2B5EF4-FFF2-40B4-BE49-F238E27FC236}">
                  <a16:creationId xmlns:a16="http://schemas.microsoft.com/office/drawing/2014/main" id="{7F468C65-3785-C9B9-1810-2587D9354733}"/>
                </a:ext>
              </a:extLst>
            </p:cNvPr>
            <p:cNvGrpSpPr/>
            <p:nvPr/>
          </p:nvGrpSpPr>
          <p:grpSpPr>
            <a:xfrm>
              <a:off x="1593496" y="4261177"/>
              <a:ext cx="5675856" cy="1163550"/>
              <a:chOff x="0" y="0"/>
              <a:chExt cx="7837681" cy="698500"/>
            </a:xfrm>
          </p:grpSpPr>
          <p:sp>
            <p:nvSpPr>
              <p:cNvPr id="47" name="Freeform 12">
                <a:extLst>
                  <a:ext uri="{FF2B5EF4-FFF2-40B4-BE49-F238E27FC236}">
                    <a16:creationId xmlns:a16="http://schemas.microsoft.com/office/drawing/2014/main" id="{CFA70808-4C0C-D023-7A99-29B9A5CC6D40}"/>
                  </a:ext>
                </a:extLst>
              </p:cNvPr>
              <p:cNvSpPr/>
              <p:nvPr/>
            </p:nvSpPr>
            <p:spPr>
              <a:xfrm>
                <a:off x="18495" y="0"/>
                <a:ext cx="7800691" cy="698500"/>
              </a:xfrm>
              <a:prstGeom prst="roundRect">
                <a:avLst/>
              </a:prstGeom>
              <a:solidFill>
                <a:srgbClr val="00B6AD"/>
              </a:solidFill>
            </p:spPr>
            <p:txBody>
              <a:bodyPr/>
              <a:lstStyle/>
              <a:p>
                <a:endParaRPr lang="en-AU" dirty="0"/>
              </a:p>
            </p:txBody>
          </p:sp>
          <p:sp>
            <p:nvSpPr>
              <p:cNvPr id="48" name="TextBox 13">
                <a:extLst>
                  <a:ext uri="{FF2B5EF4-FFF2-40B4-BE49-F238E27FC236}">
                    <a16:creationId xmlns:a16="http://schemas.microsoft.com/office/drawing/2014/main" id="{FCFD1D29-D695-5F4A-5946-E7CF82694D7A}"/>
                  </a:ext>
                </a:extLst>
              </p:cNvPr>
              <p:cNvSpPr txBox="1"/>
              <p:nvPr/>
            </p:nvSpPr>
            <p:spPr>
              <a:xfrm>
                <a:off x="114300" y="-38100"/>
                <a:ext cx="7609081" cy="736600"/>
              </a:xfrm>
              <a:prstGeom prst="roundRect">
                <a:avLst/>
              </a:prstGeom>
            </p:spPr>
            <p:txBody>
              <a:bodyPr lIns="50800" tIns="50800" rIns="50800" bIns="50800" rtlCol="0" anchor="ctr"/>
              <a:lstStyle/>
              <a:p>
                <a:pPr algn="ctr">
                  <a:lnSpc>
                    <a:spcPts val="3359"/>
                  </a:lnSpc>
                </a:pPr>
                <a:endParaRPr/>
              </a:p>
            </p:txBody>
          </p:sp>
        </p:grpSp>
        <p:sp>
          <p:nvSpPr>
            <p:cNvPr id="49" name="Freeform 14">
              <a:extLst>
                <a:ext uri="{FF2B5EF4-FFF2-40B4-BE49-F238E27FC236}">
                  <a16:creationId xmlns:a16="http://schemas.microsoft.com/office/drawing/2014/main" id="{10A7029A-860C-8E28-2A1C-C52E7A9E276A}"/>
                </a:ext>
              </a:extLst>
            </p:cNvPr>
            <p:cNvSpPr/>
            <p:nvPr/>
          </p:nvSpPr>
          <p:spPr>
            <a:xfrm>
              <a:off x="1298498" y="4261178"/>
              <a:ext cx="1163550" cy="1163550"/>
            </a:xfrm>
            <a:custGeom>
              <a:avLst/>
              <a:gdLst/>
              <a:ahLst/>
              <a:cxnLst/>
              <a:rect l="l" t="t" r="r" b="b"/>
              <a:pathLst>
                <a:path w="1163550" h="1163550">
                  <a:moveTo>
                    <a:pt x="0" y="0"/>
                  </a:moveTo>
                  <a:lnTo>
                    <a:pt x="1163550" y="0"/>
                  </a:lnTo>
                  <a:lnTo>
                    <a:pt x="1163550" y="1163551"/>
                  </a:lnTo>
                  <a:lnTo>
                    <a:pt x="0" y="1163551"/>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AU"/>
            </a:p>
          </p:txBody>
        </p:sp>
        <p:sp>
          <p:nvSpPr>
            <p:cNvPr id="50" name="TextBox 23">
              <a:extLst>
                <a:ext uri="{FF2B5EF4-FFF2-40B4-BE49-F238E27FC236}">
                  <a16:creationId xmlns:a16="http://schemas.microsoft.com/office/drawing/2014/main" id="{05AEADA8-F533-E153-6B51-2843AD7563FD}"/>
                </a:ext>
              </a:extLst>
            </p:cNvPr>
            <p:cNvSpPr txBox="1"/>
            <p:nvPr/>
          </p:nvSpPr>
          <p:spPr>
            <a:xfrm>
              <a:off x="2655087" y="4476474"/>
              <a:ext cx="2709265" cy="572273"/>
            </a:xfrm>
            <a:prstGeom prst="rect">
              <a:avLst/>
            </a:prstGeom>
          </p:spPr>
          <p:txBody>
            <a:bodyPr wrap="square" lIns="0" tIns="0" rIns="0" bIns="0" rtlCol="0" anchor="t">
              <a:spAutoFit/>
            </a:bodyPr>
            <a:lstStyle/>
            <a:p>
              <a:pPr marL="0" lvl="0" indent="0" algn="l">
                <a:lnSpc>
                  <a:spcPts val="4689"/>
                </a:lnSpc>
                <a:spcBef>
                  <a:spcPct val="0"/>
                </a:spcBef>
              </a:pPr>
              <a:r>
                <a:rPr lang="en-US" sz="3349" u="none" strike="noStrike" dirty="0">
                  <a:solidFill>
                    <a:srgbClr val="FFFFFF"/>
                  </a:solidFill>
                  <a:latin typeface="Poppins Medium"/>
                </a:rPr>
                <a:t>Physically</a:t>
              </a:r>
            </a:p>
          </p:txBody>
        </p:sp>
        <p:sp>
          <p:nvSpPr>
            <p:cNvPr id="51" name="Freeform 29">
              <a:extLst>
                <a:ext uri="{FF2B5EF4-FFF2-40B4-BE49-F238E27FC236}">
                  <a16:creationId xmlns:a16="http://schemas.microsoft.com/office/drawing/2014/main" id="{3A3B85A4-C259-4CBF-6EA0-1FD819172AC4}"/>
                </a:ext>
              </a:extLst>
            </p:cNvPr>
            <p:cNvSpPr/>
            <p:nvPr/>
          </p:nvSpPr>
          <p:spPr>
            <a:xfrm>
              <a:off x="1471448" y="4432889"/>
              <a:ext cx="783956" cy="783956"/>
            </a:xfrm>
            <a:custGeom>
              <a:avLst/>
              <a:gdLst/>
              <a:ahLst/>
              <a:cxnLst/>
              <a:rect l="l" t="t" r="r" b="b"/>
              <a:pathLst>
                <a:path w="783956" h="783956">
                  <a:moveTo>
                    <a:pt x="0" y="0"/>
                  </a:moveTo>
                  <a:lnTo>
                    <a:pt x="783956" y="0"/>
                  </a:lnTo>
                  <a:lnTo>
                    <a:pt x="783956" y="783955"/>
                  </a:lnTo>
                  <a:lnTo>
                    <a:pt x="0" y="7839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a:p>
          </p:txBody>
        </p:sp>
      </p:grpSp>
      <p:sp>
        <p:nvSpPr>
          <p:cNvPr id="3" name="TextBox 2">
            <a:extLst>
              <a:ext uri="{FF2B5EF4-FFF2-40B4-BE49-F238E27FC236}">
                <a16:creationId xmlns:a16="http://schemas.microsoft.com/office/drawing/2014/main" id="{05BD31FA-A56A-CD2F-543D-B2E9EF62A0D9}"/>
              </a:ext>
            </a:extLst>
          </p:cNvPr>
          <p:cNvSpPr txBox="1"/>
          <p:nvPr/>
        </p:nvSpPr>
        <p:spPr>
          <a:xfrm>
            <a:off x="731837" y="2592169"/>
            <a:ext cx="9631363" cy="646331"/>
          </a:xfrm>
          <a:prstGeom prst="rect">
            <a:avLst/>
          </a:prstGeom>
          <a:noFill/>
        </p:spPr>
        <p:txBody>
          <a:bodyPr wrap="square" rtlCol="0">
            <a:spAutoFit/>
          </a:bodyPr>
          <a:lstStyle/>
          <a:p>
            <a:r>
              <a:rPr lang="en-US" sz="3600" dirty="0">
                <a:solidFill>
                  <a:srgbClr val="274E4A"/>
                </a:solidFill>
                <a:latin typeface="Mark Pro" panose="020B0504020201010104" pitchFamily="34" charset="0"/>
              </a:rPr>
              <a:t>“How you feel about yourself and your life”</a:t>
            </a:r>
            <a:endParaRPr lang="en-AU" sz="3600" dirty="0">
              <a:solidFill>
                <a:srgbClr val="274E4A"/>
              </a:solidFill>
              <a:latin typeface="Mark Pro" panose="020B0504020201010104" pitchFamily="34" charset="0"/>
            </a:endParaRPr>
          </a:p>
        </p:txBody>
      </p:sp>
      <p:sp>
        <p:nvSpPr>
          <p:cNvPr id="4" name="TextBox 3">
            <a:extLst>
              <a:ext uri="{FF2B5EF4-FFF2-40B4-BE49-F238E27FC236}">
                <a16:creationId xmlns:a16="http://schemas.microsoft.com/office/drawing/2014/main" id="{237527E5-7DC2-0399-C386-A6652A1C31E4}"/>
              </a:ext>
            </a:extLst>
          </p:cNvPr>
          <p:cNvSpPr txBox="1"/>
          <p:nvPr/>
        </p:nvSpPr>
        <p:spPr>
          <a:xfrm>
            <a:off x="7922400" y="3195840"/>
            <a:ext cx="2590800" cy="369332"/>
          </a:xfrm>
          <a:prstGeom prst="rect">
            <a:avLst/>
          </a:prstGeom>
          <a:noFill/>
        </p:spPr>
        <p:txBody>
          <a:bodyPr wrap="square" rtlCol="0">
            <a:spAutoFit/>
          </a:bodyPr>
          <a:lstStyle/>
          <a:p>
            <a:r>
              <a:rPr lang="en-US" dirty="0">
                <a:solidFill>
                  <a:srgbClr val="274E4A"/>
                </a:solidFill>
                <a:latin typeface="Mark Pro" panose="020B0504020201010104" pitchFamily="34" charset="0"/>
              </a:rPr>
              <a:t>betterhealth.gov.au</a:t>
            </a:r>
            <a:endParaRPr lang="en-AU" dirty="0">
              <a:solidFill>
                <a:srgbClr val="274E4A"/>
              </a:solidFill>
              <a:latin typeface="Mark Pro" panose="020B05040202010101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5">
            <a:extLst>
              <a:ext uri="{FF2B5EF4-FFF2-40B4-BE49-F238E27FC236}">
                <a16:creationId xmlns:a16="http://schemas.microsoft.com/office/drawing/2014/main" id="{5029143B-3375-55F6-7A29-1C03830581E4}"/>
              </a:ext>
            </a:extLst>
          </p:cNvPr>
          <p:cNvSpPr/>
          <p:nvPr/>
        </p:nvSpPr>
        <p:spPr>
          <a:xfrm>
            <a:off x="63725" y="8854043"/>
            <a:ext cx="2128842" cy="1423432"/>
          </a:xfrm>
          <a:custGeom>
            <a:avLst/>
            <a:gdLst/>
            <a:ahLst/>
            <a:cxnLst/>
            <a:rect l="l" t="t" r="r" b="b"/>
            <a:pathLst>
              <a:path w="2128842" h="1423432">
                <a:moveTo>
                  <a:pt x="0" y="0"/>
                </a:moveTo>
                <a:lnTo>
                  <a:pt x="2128842" y="0"/>
                </a:lnTo>
                <a:lnTo>
                  <a:pt x="2128842" y="1423432"/>
                </a:lnTo>
                <a:lnTo>
                  <a:pt x="0" y="1423432"/>
                </a:lnTo>
                <a:lnTo>
                  <a:pt x="0" y="0"/>
                </a:lnTo>
                <a:close/>
              </a:path>
            </a:pathLst>
          </a:custGeom>
          <a:blipFill dpi="0" rotWithShape="1">
            <a:blip r:embed="rId4">
              <a:alphaModFix amt="50000"/>
            </a:blip>
            <a:srcRect/>
            <a:stretch>
              <a:fillRect l="-16549" t="-15649" r="-14543" b="-11625"/>
            </a:stretch>
          </a:blipFill>
        </p:spPr>
        <p:txBody>
          <a:bodyPr/>
          <a:lstStyle/>
          <a:p>
            <a:endParaRPr lang="en-AU"/>
          </a:p>
        </p:txBody>
      </p:sp>
      <p:sp>
        <p:nvSpPr>
          <p:cNvPr id="49" name="Freeform 20">
            <a:extLst>
              <a:ext uri="{FF2B5EF4-FFF2-40B4-BE49-F238E27FC236}">
                <a16:creationId xmlns:a16="http://schemas.microsoft.com/office/drawing/2014/main" id="{DC9EE6E4-D1EB-0A49-652B-76C5D946999E}"/>
              </a:ext>
            </a:extLst>
          </p:cNvPr>
          <p:cNvSpPr/>
          <p:nvPr/>
        </p:nvSpPr>
        <p:spPr>
          <a:xfrm rot="10800000" flipH="1">
            <a:off x="-152400" y="4229101"/>
            <a:ext cx="6934195" cy="1898694"/>
          </a:xfrm>
          <a:custGeom>
            <a:avLst/>
            <a:gdLst/>
            <a:ahLst/>
            <a:cxnLst/>
            <a:rect l="l" t="t" r="r" b="b"/>
            <a:pathLst>
              <a:path w="10703548" h="1206582">
                <a:moveTo>
                  <a:pt x="0" y="0"/>
                </a:moveTo>
                <a:lnTo>
                  <a:pt x="10703548" y="0"/>
                </a:lnTo>
                <a:lnTo>
                  <a:pt x="10703548" y="1206582"/>
                </a:lnTo>
                <a:lnTo>
                  <a:pt x="0" y="1206582"/>
                </a:lnTo>
                <a:lnTo>
                  <a:pt x="0" y="0"/>
                </a:lnTo>
                <a:close/>
              </a:path>
            </a:pathLst>
          </a:custGeom>
          <a:blipFill>
            <a:blip r:embed="rId5">
              <a:extLst>
                <a:ext uri="{96DAC541-7B7A-43D3-8B79-37D633B846F1}">
                  <asvg:svgBlip xmlns:asvg="http://schemas.microsoft.com/office/drawing/2016/SVG/main" r:embed="rId6"/>
                </a:ext>
              </a:extLst>
            </a:blip>
            <a:stretch>
              <a:fillRect l="-147252" r="-1"/>
            </a:stretch>
          </a:blipFill>
        </p:spPr>
        <p:txBody>
          <a:bodyPr/>
          <a:lstStyle/>
          <a:p>
            <a:pPr algn="ctr"/>
            <a:r>
              <a:rPr lang="en-AU" dirty="0"/>
              <a:t> </a:t>
            </a:r>
          </a:p>
        </p:txBody>
      </p:sp>
      <p:sp>
        <p:nvSpPr>
          <p:cNvPr id="50" name="TextBox 21">
            <a:extLst>
              <a:ext uri="{FF2B5EF4-FFF2-40B4-BE49-F238E27FC236}">
                <a16:creationId xmlns:a16="http://schemas.microsoft.com/office/drawing/2014/main" id="{D4438082-EC99-0633-A079-535FC5181979}"/>
              </a:ext>
            </a:extLst>
          </p:cNvPr>
          <p:cNvSpPr txBox="1"/>
          <p:nvPr/>
        </p:nvSpPr>
        <p:spPr>
          <a:xfrm>
            <a:off x="762000" y="4381505"/>
            <a:ext cx="5486400" cy="1552348"/>
          </a:xfrm>
          <a:prstGeom prst="rect">
            <a:avLst/>
          </a:prstGeom>
        </p:spPr>
        <p:txBody>
          <a:bodyPr wrap="square" lIns="0" tIns="0" rIns="0" bIns="0" rtlCol="0" anchor="t">
            <a:spAutoFit/>
          </a:bodyPr>
          <a:lstStyle/>
          <a:p>
            <a:pPr>
              <a:lnSpc>
                <a:spcPts val="6299"/>
              </a:lnSpc>
              <a:spcBef>
                <a:spcPct val="0"/>
              </a:spcBef>
            </a:pPr>
            <a:r>
              <a:rPr lang="en-US" sz="4500" b="1" dirty="0">
                <a:solidFill>
                  <a:srgbClr val="FFFFFF"/>
                </a:solidFill>
                <a:latin typeface="Mark Pro" panose="020B0504020201010104" pitchFamily="34" charset="0"/>
              </a:rPr>
              <a:t>Factors that </a:t>
            </a:r>
          </a:p>
          <a:p>
            <a:pPr>
              <a:lnSpc>
                <a:spcPts val="6299"/>
              </a:lnSpc>
              <a:spcBef>
                <a:spcPct val="0"/>
              </a:spcBef>
            </a:pPr>
            <a:r>
              <a:rPr lang="en-US" sz="4500" b="1" dirty="0">
                <a:solidFill>
                  <a:srgbClr val="FFFFFF"/>
                </a:solidFill>
                <a:latin typeface="Mark Pro" panose="020B0504020201010104" pitchFamily="34" charset="0"/>
              </a:rPr>
              <a:t>influence wellbeing</a:t>
            </a:r>
          </a:p>
        </p:txBody>
      </p:sp>
      <p:grpSp>
        <p:nvGrpSpPr>
          <p:cNvPr id="19" name="Group 18">
            <a:extLst>
              <a:ext uri="{FF2B5EF4-FFF2-40B4-BE49-F238E27FC236}">
                <a16:creationId xmlns:a16="http://schemas.microsoft.com/office/drawing/2014/main" id="{C3D0152D-9C62-836C-386F-150F2413A20B}"/>
              </a:ext>
            </a:extLst>
          </p:cNvPr>
          <p:cNvGrpSpPr/>
          <p:nvPr/>
        </p:nvGrpSpPr>
        <p:grpSpPr>
          <a:xfrm>
            <a:off x="8469084" y="531584"/>
            <a:ext cx="9260116" cy="9236253"/>
            <a:chOff x="8469084" y="531584"/>
            <a:chExt cx="9260116" cy="9236253"/>
          </a:xfrm>
        </p:grpSpPr>
        <p:sp>
          <p:nvSpPr>
            <p:cNvPr id="30" name="Oval 29">
              <a:extLst>
                <a:ext uri="{FF2B5EF4-FFF2-40B4-BE49-F238E27FC236}">
                  <a16:creationId xmlns:a16="http://schemas.microsoft.com/office/drawing/2014/main" id="{9FC662DB-69B7-738D-84B7-00CF66044F34}"/>
                </a:ext>
              </a:extLst>
            </p:cNvPr>
            <p:cNvSpPr/>
            <p:nvPr/>
          </p:nvSpPr>
          <p:spPr>
            <a:xfrm>
              <a:off x="8469084" y="531584"/>
              <a:ext cx="2315029" cy="2315029"/>
            </a:xfrm>
            <a:prstGeom prst="ellipse">
              <a:avLst/>
            </a:prstGeom>
            <a:solidFill>
              <a:srgbClr val="04B5AC">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dirty="0">
                  <a:solidFill>
                    <a:srgbClr val="274E4A"/>
                  </a:solidFill>
                  <a:latin typeface="Mark Pro" panose="020B0504020201010104" pitchFamily="34" charset="0"/>
                </a:rPr>
                <a:t>A happy intimate relationship with a partner</a:t>
              </a:r>
            </a:p>
          </p:txBody>
        </p:sp>
        <p:sp>
          <p:nvSpPr>
            <p:cNvPr id="3" name="Oval 2">
              <a:extLst>
                <a:ext uri="{FF2B5EF4-FFF2-40B4-BE49-F238E27FC236}">
                  <a16:creationId xmlns:a16="http://schemas.microsoft.com/office/drawing/2014/main" id="{52E567B4-A93D-62F8-B1CD-D88D534981A2}"/>
                </a:ext>
              </a:extLst>
            </p:cNvPr>
            <p:cNvSpPr/>
            <p:nvPr/>
          </p:nvSpPr>
          <p:spPr>
            <a:xfrm>
              <a:off x="8469084" y="2842650"/>
              <a:ext cx="2315029" cy="2315029"/>
            </a:xfrm>
            <a:prstGeom prst="ellipse">
              <a:avLst/>
            </a:prstGeom>
            <a:solidFill>
              <a:srgbClr val="04B5AC">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274E4A"/>
                  </a:solidFill>
                  <a:latin typeface="Mark Pro" panose="020B0504020201010104" pitchFamily="34" charset="0"/>
                </a:rPr>
                <a:t>Having a fulfilling career</a:t>
              </a:r>
            </a:p>
          </p:txBody>
        </p:sp>
        <p:sp>
          <p:nvSpPr>
            <p:cNvPr id="4" name="Oval 3">
              <a:extLst>
                <a:ext uri="{FF2B5EF4-FFF2-40B4-BE49-F238E27FC236}">
                  <a16:creationId xmlns:a16="http://schemas.microsoft.com/office/drawing/2014/main" id="{511F471C-F007-8050-0865-65C4F0E871FB}"/>
                </a:ext>
              </a:extLst>
            </p:cNvPr>
            <p:cNvSpPr/>
            <p:nvPr/>
          </p:nvSpPr>
          <p:spPr>
            <a:xfrm>
              <a:off x="8469084" y="5143500"/>
              <a:ext cx="2315029" cy="2315029"/>
            </a:xfrm>
            <a:prstGeom prst="ellipse">
              <a:avLst/>
            </a:prstGeom>
            <a:solidFill>
              <a:srgbClr val="04B5AC">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274E4A"/>
                  </a:solidFill>
                  <a:latin typeface="Mark Pro" panose="020B0504020201010104" pitchFamily="34" charset="0"/>
                </a:rPr>
                <a:t>Healthy self-esteem</a:t>
              </a:r>
            </a:p>
          </p:txBody>
        </p:sp>
        <p:sp>
          <p:nvSpPr>
            <p:cNvPr id="5" name="Oval 4">
              <a:extLst>
                <a:ext uri="{FF2B5EF4-FFF2-40B4-BE49-F238E27FC236}">
                  <a16:creationId xmlns:a16="http://schemas.microsoft.com/office/drawing/2014/main" id="{02B12B63-985C-D1B6-3FF8-9F79524BFBA5}"/>
                </a:ext>
              </a:extLst>
            </p:cNvPr>
            <p:cNvSpPr/>
            <p:nvPr/>
          </p:nvSpPr>
          <p:spPr>
            <a:xfrm>
              <a:off x="8469084" y="7452808"/>
              <a:ext cx="2315029" cy="2315029"/>
            </a:xfrm>
            <a:prstGeom prst="ellipse">
              <a:avLst/>
            </a:prstGeom>
            <a:solidFill>
              <a:srgbClr val="04B5AC">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274E4A"/>
                  </a:solidFill>
                  <a:latin typeface="Mark Pro" panose="020B0504020201010104" pitchFamily="34" charset="0"/>
                </a:rPr>
                <a:t>Enough sleep</a:t>
              </a:r>
            </a:p>
          </p:txBody>
        </p:sp>
        <p:sp>
          <p:nvSpPr>
            <p:cNvPr id="6" name="Oval 5">
              <a:extLst>
                <a:ext uri="{FF2B5EF4-FFF2-40B4-BE49-F238E27FC236}">
                  <a16:creationId xmlns:a16="http://schemas.microsoft.com/office/drawing/2014/main" id="{8CA93F7A-E4DF-E2D0-B257-4F9AF4115A95}"/>
                </a:ext>
              </a:extLst>
            </p:cNvPr>
            <p:cNvSpPr/>
            <p:nvPr/>
          </p:nvSpPr>
          <p:spPr>
            <a:xfrm>
              <a:off x="10784113" y="531584"/>
              <a:ext cx="2315029" cy="2315029"/>
            </a:xfrm>
            <a:prstGeom prst="ellipse">
              <a:avLst/>
            </a:prstGeom>
            <a:solidFill>
              <a:srgbClr val="04B5AC">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274E4A"/>
                  </a:solidFill>
                  <a:latin typeface="Mark Pro" panose="020B0504020201010104" pitchFamily="34" charset="0"/>
                </a:rPr>
                <a:t>Living in a fair and democratic society</a:t>
              </a:r>
            </a:p>
          </p:txBody>
        </p:sp>
        <p:sp>
          <p:nvSpPr>
            <p:cNvPr id="7" name="Oval 6">
              <a:extLst>
                <a:ext uri="{FF2B5EF4-FFF2-40B4-BE49-F238E27FC236}">
                  <a16:creationId xmlns:a16="http://schemas.microsoft.com/office/drawing/2014/main" id="{FD731596-CB8C-4D43-C478-DF0539B56637}"/>
                </a:ext>
              </a:extLst>
            </p:cNvPr>
            <p:cNvSpPr/>
            <p:nvPr/>
          </p:nvSpPr>
          <p:spPr>
            <a:xfrm>
              <a:off x="10784113" y="2842650"/>
              <a:ext cx="2315029" cy="2315029"/>
            </a:xfrm>
            <a:prstGeom prst="ellipse">
              <a:avLst/>
            </a:prstGeom>
            <a:solidFill>
              <a:srgbClr val="04B5AC">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274E4A"/>
                  </a:solidFill>
                  <a:latin typeface="Mark Pro" panose="020B0504020201010104" pitchFamily="34" charset="0"/>
                </a:rPr>
                <a:t>Fun hobbies and leisure pursuits</a:t>
              </a:r>
            </a:p>
          </p:txBody>
        </p:sp>
        <p:sp>
          <p:nvSpPr>
            <p:cNvPr id="8" name="Oval 7">
              <a:extLst>
                <a:ext uri="{FF2B5EF4-FFF2-40B4-BE49-F238E27FC236}">
                  <a16:creationId xmlns:a16="http://schemas.microsoft.com/office/drawing/2014/main" id="{BC28B239-CBF9-58C3-7D33-4AAB8AC6E2D4}"/>
                </a:ext>
              </a:extLst>
            </p:cNvPr>
            <p:cNvSpPr/>
            <p:nvPr/>
          </p:nvSpPr>
          <p:spPr>
            <a:xfrm>
              <a:off x="10784113" y="5143500"/>
              <a:ext cx="2315029" cy="2315029"/>
            </a:xfrm>
            <a:prstGeom prst="ellipse">
              <a:avLst/>
            </a:prstGeom>
            <a:solidFill>
              <a:srgbClr val="04B5AC">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274E4A"/>
                  </a:solidFill>
                  <a:latin typeface="Mark Pro" panose="020B0504020201010104" pitchFamily="34" charset="0"/>
                </a:rPr>
                <a:t>Regular exercise</a:t>
              </a:r>
            </a:p>
          </p:txBody>
        </p:sp>
        <p:sp>
          <p:nvSpPr>
            <p:cNvPr id="9" name="Oval 8">
              <a:extLst>
                <a:ext uri="{FF2B5EF4-FFF2-40B4-BE49-F238E27FC236}">
                  <a16:creationId xmlns:a16="http://schemas.microsoft.com/office/drawing/2014/main" id="{9F36BC02-C722-2E94-241C-8C5551086918}"/>
                </a:ext>
              </a:extLst>
            </p:cNvPr>
            <p:cNvSpPr/>
            <p:nvPr/>
          </p:nvSpPr>
          <p:spPr>
            <a:xfrm>
              <a:off x="10784113" y="7452808"/>
              <a:ext cx="2315029" cy="2315029"/>
            </a:xfrm>
            <a:prstGeom prst="ellipse">
              <a:avLst/>
            </a:prstGeom>
            <a:solidFill>
              <a:srgbClr val="04B5AC">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274E4A"/>
                  </a:solidFill>
                  <a:latin typeface="Mark Pro" panose="020B0504020201010104" pitchFamily="34" charset="0"/>
                </a:rPr>
                <a:t>Spiritual or religious beliefs</a:t>
              </a:r>
            </a:p>
          </p:txBody>
        </p:sp>
        <p:sp>
          <p:nvSpPr>
            <p:cNvPr id="11" name="Oval 10">
              <a:extLst>
                <a:ext uri="{FF2B5EF4-FFF2-40B4-BE49-F238E27FC236}">
                  <a16:creationId xmlns:a16="http://schemas.microsoft.com/office/drawing/2014/main" id="{CD7EC1F0-C6E6-16B7-C9D6-CB47FA57742C}"/>
                </a:ext>
              </a:extLst>
            </p:cNvPr>
            <p:cNvSpPr/>
            <p:nvPr/>
          </p:nvSpPr>
          <p:spPr>
            <a:xfrm>
              <a:off x="13099142" y="531584"/>
              <a:ext cx="2315029" cy="2315029"/>
            </a:xfrm>
            <a:prstGeom prst="ellipse">
              <a:avLst/>
            </a:prstGeom>
            <a:solidFill>
              <a:srgbClr val="04B5AC">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274E4A"/>
                  </a:solidFill>
                  <a:latin typeface="Mark Pro" panose="020B0504020201010104" pitchFamily="34" charset="0"/>
                </a:rPr>
                <a:t>A sense of belonging</a:t>
              </a:r>
            </a:p>
          </p:txBody>
        </p:sp>
        <p:sp>
          <p:nvSpPr>
            <p:cNvPr id="12" name="Oval 11">
              <a:extLst>
                <a:ext uri="{FF2B5EF4-FFF2-40B4-BE49-F238E27FC236}">
                  <a16:creationId xmlns:a16="http://schemas.microsoft.com/office/drawing/2014/main" id="{AC3C01AB-5167-08D0-D0F4-F7F6BA333562}"/>
                </a:ext>
              </a:extLst>
            </p:cNvPr>
            <p:cNvSpPr/>
            <p:nvPr/>
          </p:nvSpPr>
          <p:spPr>
            <a:xfrm>
              <a:off x="13099142" y="2842650"/>
              <a:ext cx="2315029" cy="2315029"/>
            </a:xfrm>
            <a:prstGeom prst="ellipse">
              <a:avLst/>
            </a:prstGeom>
            <a:solidFill>
              <a:srgbClr val="04B5AC">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274E4A"/>
                  </a:solidFill>
                  <a:latin typeface="Mark Pro" panose="020B0504020201010104" pitchFamily="34" charset="0"/>
                </a:rPr>
                <a:t>The ability to adapt to change</a:t>
              </a:r>
            </a:p>
          </p:txBody>
        </p:sp>
        <p:sp>
          <p:nvSpPr>
            <p:cNvPr id="13" name="Oval 12">
              <a:extLst>
                <a:ext uri="{FF2B5EF4-FFF2-40B4-BE49-F238E27FC236}">
                  <a16:creationId xmlns:a16="http://schemas.microsoft.com/office/drawing/2014/main" id="{29E5B24E-0F44-B1ED-1A00-E1FD52DF0208}"/>
                </a:ext>
              </a:extLst>
            </p:cNvPr>
            <p:cNvSpPr/>
            <p:nvPr/>
          </p:nvSpPr>
          <p:spPr>
            <a:xfrm>
              <a:off x="13099142" y="5143500"/>
              <a:ext cx="2315029" cy="2315029"/>
            </a:xfrm>
            <a:prstGeom prst="ellipse">
              <a:avLst/>
            </a:prstGeom>
            <a:solidFill>
              <a:srgbClr val="04B5AC">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274E4A"/>
                  </a:solidFill>
                  <a:latin typeface="Mark Pro" panose="020B0504020201010104" pitchFamily="34" charset="0"/>
                </a:rPr>
                <a:t>Optimistic outlook</a:t>
              </a:r>
            </a:p>
          </p:txBody>
        </p:sp>
        <p:sp>
          <p:nvSpPr>
            <p:cNvPr id="14" name="Oval 13">
              <a:extLst>
                <a:ext uri="{FF2B5EF4-FFF2-40B4-BE49-F238E27FC236}">
                  <a16:creationId xmlns:a16="http://schemas.microsoft.com/office/drawing/2014/main" id="{6FE25B03-27F5-E45A-128C-4DAA3280E16C}"/>
                </a:ext>
              </a:extLst>
            </p:cNvPr>
            <p:cNvSpPr/>
            <p:nvPr/>
          </p:nvSpPr>
          <p:spPr>
            <a:xfrm>
              <a:off x="13099142" y="7452808"/>
              <a:ext cx="2315029" cy="2315029"/>
            </a:xfrm>
            <a:prstGeom prst="ellipse">
              <a:avLst/>
            </a:prstGeom>
            <a:solidFill>
              <a:srgbClr val="04B5AC">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274E4A"/>
                  </a:solidFill>
                  <a:latin typeface="Mark Pro" panose="020B0504020201010104" pitchFamily="34" charset="0"/>
                </a:rPr>
                <a:t>A network of close friends</a:t>
              </a:r>
            </a:p>
          </p:txBody>
        </p:sp>
        <p:sp>
          <p:nvSpPr>
            <p:cNvPr id="15" name="Oval 14">
              <a:extLst>
                <a:ext uri="{FF2B5EF4-FFF2-40B4-BE49-F238E27FC236}">
                  <a16:creationId xmlns:a16="http://schemas.microsoft.com/office/drawing/2014/main" id="{F42E1B7A-F99D-C72F-466A-76CD9E1802F3}"/>
                </a:ext>
              </a:extLst>
            </p:cNvPr>
            <p:cNvSpPr/>
            <p:nvPr/>
          </p:nvSpPr>
          <p:spPr>
            <a:xfrm>
              <a:off x="15414171" y="531584"/>
              <a:ext cx="2315029" cy="2315029"/>
            </a:xfrm>
            <a:prstGeom prst="ellipse">
              <a:avLst/>
            </a:prstGeom>
            <a:solidFill>
              <a:srgbClr val="04B5AC">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274E4A"/>
                  </a:solidFill>
                  <a:latin typeface="Mark Pro" panose="020B0504020201010104" pitchFamily="34" charset="0"/>
                </a:rPr>
                <a:t>Enough money</a:t>
              </a:r>
            </a:p>
          </p:txBody>
        </p:sp>
        <p:sp>
          <p:nvSpPr>
            <p:cNvPr id="16" name="Oval 15">
              <a:extLst>
                <a:ext uri="{FF2B5EF4-FFF2-40B4-BE49-F238E27FC236}">
                  <a16:creationId xmlns:a16="http://schemas.microsoft.com/office/drawing/2014/main" id="{71BAD950-B3AB-10D8-1D8B-F5184E6E1038}"/>
                </a:ext>
              </a:extLst>
            </p:cNvPr>
            <p:cNvSpPr/>
            <p:nvPr/>
          </p:nvSpPr>
          <p:spPr>
            <a:xfrm>
              <a:off x="15414171" y="2842650"/>
              <a:ext cx="2315029" cy="2315029"/>
            </a:xfrm>
            <a:prstGeom prst="ellipse">
              <a:avLst/>
            </a:prstGeom>
            <a:solidFill>
              <a:srgbClr val="04B5AC">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274E4A"/>
                  </a:solidFill>
                  <a:latin typeface="Mark Pro" panose="020B0504020201010104" pitchFamily="34" charset="0"/>
                </a:rPr>
                <a:t>Realistic and achievable goals</a:t>
              </a:r>
            </a:p>
          </p:txBody>
        </p:sp>
        <p:sp>
          <p:nvSpPr>
            <p:cNvPr id="17" name="Oval 16">
              <a:extLst>
                <a:ext uri="{FF2B5EF4-FFF2-40B4-BE49-F238E27FC236}">
                  <a16:creationId xmlns:a16="http://schemas.microsoft.com/office/drawing/2014/main" id="{701DCD01-FE92-2FEF-8F7B-FBD726AAFD5A}"/>
                </a:ext>
              </a:extLst>
            </p:cNvPr>
            <p:cNvSpPr/>
            <p:nvPr/>
          </p:nvSpPr>
          <p:spPr>
            <a:xfrm>
              <a:off x="15414171" y="5143500"/>
              <a:ext cx="2315029" cy="2315029"/>
            </a:xfrm>
            <a:prstGeom prst="ellipse">
              <a:avLst/>
            </a:prstGeom>
            <a:solidFill>
              <a:srgbClr val="04B5AC">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274E4A"/>
                  </a:solidFill>
                  <a:latin typeface="Mark Pro" panose="020B0504020201010104" pitchFamily="34" charset="0"/>
                </a:rPr>
                <a:t>Nutritious diet</a:t>
              </a:r>
            </a:p>
          </p:txBody>
        </p:sp>
        <p:sp>
          <p:nvSpPr>
            <p:cNvPr id="18" name="Oval 17">
              <a:extLst>
                <a:ext uri="{FF2B5EF4-FFF2-40B4-BE49-F238E27FC236}">
                  <a16:creationId xmlns:a16="http://schemas.microsoft.com/office/drawing/2014/main" id="{57C73945-199A-D20F-9F69-2DB7CC2C54F4}"/>
                </a:ext>
              </a:extLst>
            </p:cNvPr>
            <p:cNvSpPr/>
            <p:nvPr/>
          </p:nvSpPr>
          <p:spPr>
            <a:xfrm>
              <a:off x="15414171" y="7452808"/>
              <a:ext cx="2315029" cy="2315029"/>
            </a:xfrm>
            <a:prstGeom prst="ellipse">
              <a:avLst/>
            </a:prstGeom>
            <a:solidFill>
              <a:srgbClr val="04B5AC">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274E4A"/>
                  </a:solidFill>
                  <a:latin typeface="Mark Pro" panose="020B0504020201010104" pitchFamily="34" charset="0"/>
                </a:rPr>
                <a:t>Sense of purpose and meaning</a:t>
              </a:r>
            </a:p>
          </p:txBody>
        </p:sp>
      </p:grpSp>
    </p:spTree>
    <p:custDataLst>
      <p:tags r:id="rId1"/>
    </p:custDataLst>
    <p:extLst>
      <p:ext uri="{BB962C8B-B14F-4D97-AF65-F5344CB8AC3E}">
        <p14:creationId xmlns:p14="http://schemas.microsoft.com/office/powerpoint/2010/main" val="401548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44037" y="3314700"/>
            <a:ext cx="14235837" cy="4652250"/>
            <a:chOff x="0" y="0"/>
            <a:chExt cx="1398305" cy="363172"/>
          </a:xfrm>
        </p:grpSpPr>
        <p:sp>
          <p:nvSpPr>
            <p:cNvPr id="3" name="Freeform 3"/>
            <p:cNvSpPr/>
            <p:nvPr/>
          </p:nvSpPr>
          <p:spPr>
            <a:xfrm>
              <a:off x="0" y="0"/>
              <a:ext cx="1398305" cy="363172"/>
            </a:xfrm>
            <a:custGeom>
              <a:avLst/>
              <a:gdLst/>
              <a:ahLst/>
              <a:cxnLst/>
              <a:rect l="l" t="t" r="r" b="b"/>
              <a:pathLst>
                <a:path w="1398305" h="363172">
                  <a:moveTo>
                    <a:pt x="1195105" y="0"/>
                  </a:moveTo>
                  <a:cubicBezTo>
                    <a:pt x="1307329" y="0"/>
                    <a:pt x="1398305" y="81299"/>
                    <a:pt x="1398305" y="181586"/>
                  </a:cubicBezTo>
                  <a:cubicBezTo>
                    <a:pt x="1398305" y="281874"/>
                    <a:pt x="1307329" y="363172"/>
                    <a:pt x="1195105" y="363172"/>
                  </a:cubicBezTo>
                  <a:lnTo>
                    <a:pt x="203200" y="363172"/>
                  </a:lnTo>
                  <a:cubicBezTo>
                    <a:pt x="90976" y="363172"/>
                    <a:pt x="0" y="281874"/>
                    <a:pt x="0" y="181586"/>
                  </a:cubicBezTo>
                  <a:cubicBezTo>
                    <a:pt x="0" y="81299"/>
                    <a:pt x="90976" y="0"/>
                    <a:pt x="203200" y="0"/>
                  </a:cubicBezTo>
                  <a:close/>
                </a:path>
              </a:pathLst>
            </a:custGeom>
            <a:solidFill>
              <a:srgbClr val="00B6AD"/>
            </a:solidFill>
          </p:spPr>
          <p:txBody>
            <a:bodyPr/>
            <a:lstStyle/>
            <a:p>
              <a:endParaRPr lang="en-AU" dirty="0"/>
            </a:p>
          </p:txBody>
        </p:sp>
        <p:sp>
          <p:nvSpPr>
            <p:cNvPr id="4" name="TextBox 4"/>
            <p:cNvSpPr txBox="1"/>
            <p:nvPr/>
          </p:nvSpPr>
          <p:spPr>
            <a:xfrm>
              <a:off x="0" y="-38100"/>
              <a:ext cx="1398305" cy="4012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0800000">
            <a:off x="-2362200" y="1041317"/>
            <a:ext cx="11353800" cy="1206582"/>
          </a:xfrm>
          <a:custGeom>
            <a:avLst/>
            <a:gdLst/>
            <a:ahLst/>
            <a:cxnLst/>
            <a:rect l="l" t="t" r="r" b="b"/>
            <a:pathLst>
              <a:path w="10703548" h="1206582">
                <a:moveTo>
                  <a:pt x="0" y="0"/>
                </a:moveTo>
                <a:lnTo>
                  <a:pt x="10703549" y="0"/>
                </a:lnTo>
                <a:lnTo>
                  <a:pt x="10703549" y="1206581"/>
                </a:lnTo>
                <a:lnTo>
                  <a:pt x="0" y="12065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dirty="0"/>
          </a:p>
        </p:txBody>
      </p:sp>
      <p:sp>
        <p:nvSpPr>
          <p:cNvPr id="6" name="TextBox 6"/>
          <p:cNvSpPr txBox="1"/>
          <p:nvPr/>
        </p:nvSpPr>
        <p:spPr>
          <a:xfrm>
            <a:off x="685799" y="1087395"/>
            <a:ext cx="8001001" cy="882934"/>
          </a:xfrm>
          <a:prstGeom prst="rect">
            <a:avLst/>
          </a:prstGeom>
        </p:spPr>
        <p:txBody>
          <a:bodyPr wrap="square" lIns="0" tIns="0" rIns="0" bIns="0" rtlCol="0" anchor="t">
            <a:spAutoFit/>
          </a:bodyPr>
          <a:lstStyle/>
          <a:p>
            <a:pPr algn="l">
              <a:lnSpc>
                <a:spcPts val="7934"/>
              </a:lnSpc>
            </a:pPr>
            <a:r>
              <a:rPr lang="en-US" sz="4000" b="1" dirty="0">
                <a:solidFill>
                  <a:srgbClr val="FFFFFF"/>
                </a:solidFill>
                <a:latin typeface="Mark Pro" panose="020B0504020201010104" pitchFamily="34" charset="0"/>
              </a:rPr>
              <a:t>What is a ‘wellness’ approach?</a:t>
            </a:r>
          </a:p>
        </p:txBody>
      </p:sp>
      <p:sp>
        <p:nvSpPr>
          <p:cNvPr id="10" name="TextBox 10"/>
          <p:cNvSpPr txBox="1"/>
          <p:nvPr/>
        </p:nvSpPr>
        <p:spPr>
          <a:xfrm>
            <a:off x="797620" y="3818336"/>
            <a:ext cx="8574980" cy="3046988"/>
          </a:xfrm>
          <a:prstGeom prst="rect">
            <a:avLst/>
          </a:prstGeom>
        </p:spPr>
        <p:txBody>
          <a:bodyPr lIns="0" tIns="0" rIns="0" bIns="0" rtlCol="0" anchor="t">
            <a:spAutoFit/>
          </a:bodyPr>
          <a:lstStyle/>
          <a:p>
            <a:pPr>
              <a:spcBef>
                <a:spcPct val="0"/>
              </a:spcBef>
            </a:pPr>
            <a:r>
              <a:rPr lang="en-US" sz="3200" dirty="0">
                <a:solidFill>
                  <a:srgbClr val="FFFFFF"/>
                </a:solidFill>
                <a:latin typeface="Mark Pro" panose="020B0504020201010104" pitchFamily="34" charset="0"/>
              </a:rPr>
              <a:t>“…assessment, planning and delivery of support that builds on individuals' strengths, capacity, and goals and encourages actions that promote independence in daily living tasks, as well as reducing risks to living safely at home”. ​</a:t>
            </a:r>
          </a:p>
        </p:txBody>
      </p:sp>
      <p:pic>
        <p:nvPicPr>
          <p:cNvPr id="15" name="Picture 14" descr="A person wearing a white hat and glasses&#10;&#10;Description automatically generated">
            <a:extLst>
              <a:ext uri="{FF2B5EF4-FFF2-40B4-BE49-F238E27FC236}">
                <a16:creationId xmlns:a16="http://schemas.microsoft.com/office/drawing/2014/main" id="{D0E17630-D271-1DC6-6BB1-2E7442398A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690" t="2796" r="5643" b="-2796"/>
          <a:stretch/>
        </p:blipFill>
        <p:spPr>
          <a:xfrm>
            <a:off x="11034000" y="1623300"/>
            <a:ext cx="9540000" cy="9540000"/>
          </a:xfrm>
          <a:prstGeom prst="ellipse">
            <a:avLst/>
          </a:prstGeom>
          <a:ln w="76200">
            <a:solidFill>
              <a:srgbClr val="04B5AC"/>
            </a:solidFill>
          </a:ln>
        </p:spPr>
      </p:pic>
      <p:sp>
        <p:nvSpPr>
          <p:cNvPr id="14" name="TextBox 13">
            <a:extLst>
              <a:ext uri="{FF2B5EF4-FFF2-40B4-BE49-F238E27FC236}">
                <a16:creationId xmlns:a16="http://schemas.microsoft.com/office/drawing/2014/main" id="{39B4EF78-AF72-C4B9-F592-44D01C637A4E}"/>
              </a:ext>
            </a:extLst>
          </p:cNvPr>
          <p:cNvSpPr txBox="1"/>
          <p:nvPr/>
        </p:nvSpPr>
        <p:spPr>
          <a:xfrm>
            <a:off x="3962400" y="7011769"/>
            <a:ext cx="5486400" cy="646331"/>
          </a:xfrm>
          <a:prstGeom prst="rect">
            <a:avLst/>
          </a:prstGeom>
          <a:noFill/>
        </p:spPr>
        <p:txBody>
          <a:bodyPr wrap="square">
            <a:spAutoFit/>
          </a:bodyPr>
          <a:lstStyle/>
          <a:p>
            <a:r>
              <a:rPr lang="en-US" dirty="0">
                <a:solidFill>
                  <a:schemeClr val="bg1"/>
                </a:solidFill>
                <a:latin typeface="Mark Pro" panose="020B0504020201010104" pitchFamily="34" charset="0"/>
              </a:rPr>
              <a:t>Living well at home: CHSP Good Practice Guide</a:t>
            </a:r>
          </a:p>
          <a:p>
            <a:r>
              <a:rPr lang="en-US" dirty="0">
                <a:solidFill>
                  <a:schemeClr val="bg1"/>
                </a:solidFill>
                <a:latin typeface="Mark Pro" panose="020B0504020201010104" pitchFamily="34" charset="0"/>
              </a:rPr>
              <a:t>Department of Health and Aged Care (2015)</a:t>
            </a:r>
            <a:endParaRPr lang="en-AU" dirty="0">
              <a:solidFill>
                <a:schemeClr val="bg1"/>
              </a:solidFill>
              <a:latin typeface="Mark Pro" panose="020B0504020201010104" pitchFamily="34" charset="0"/>
            </a:endParaRPr>
          </a:p>
        </p:txBody>
      </p:sp>
      <p:sp>
        <p:nvSpPr>
          <p:cNvPr id="7" name="Freeform 35">
            <a:extLst>
              <a:ext uri="{FF2B5EF4-FFF2-40B4-BE49-F238E27FC236}">
                <a16:creationId xmlns:a16="http://schemas.microsoft.com/office/drawing/2014/main" id="{07A31AFC-4EB3-1679-6F34-DFFE4A8516D5}"/>
              </a:ext>
            </a:extLst>
          </p:cNvPr>
          <p:cNvSpPr/>
          <p:nvPr/>
        </p:nvSpPr>
        <p:spPr>
          <a:xfrm>
            <a:off x="63725" y="8854043"/>
            <a:ext cx="2128842" cy="1423432"/>
          </a:xfrm>
          <a:custGeom>
            <a:avLst/>
            <a:gdLst/>
            <a:ahLst/>
            <a:cxnLst/>
            <a:rect l="l" t="t" r="r" b="b"/>
            <a:pathLst>
              <a:path w="2128842" h="1423432">
                <a:moveTo>
                  <a:pt x="0" y="0"/>
                </a:moveTo>
                <a:lnTo>
                  <a:pt x="2128842" y="0"/>
                </a:lnTo>
                <a:lnTo>
                  <a:pt x="2128842" y="1423432"/>
                </a:lnTo>
                <a:lnTo>
                  <a:pt x="0" y="1423432"/>
                </a:lnTo>
                <a:lnTo>
                  <a:pt x="0" y="0"/>
                </a:lnTo>
                <a:close/>
              </a:path>
            </a:pathLst>
          </a:custGeom>
          <a:blipFill dpi="0" rotWithShape="1">
            <a:blip r:embed="rId6">
              <a:alphaModFix amt="50000"/>
            </a:blip>
            <a:srcRect/>
            <a:stretch>
              <a:fillRect l="-16549" t="-15649" r="-14543" b="-11625"/>
            </a:stretch>
          </a:blipFill>
        </p:spPr>
        <p:txBody>
          <a:bodyPr/>
          <a:lstStyle/>
          <a:p>
            <a:endParaRPr lang="en-AU"/>
          </a:p>
        </p:txBody>
      </p:sp>
    </p:spTree>
    <p:custDataLst>
      <p:tags r:id="rId1"/>
    </p:custDataLst>
    <p:extLst>
      <p:ext uri="{BB962C8B-B14F-4D97-AF65-F5344CB8AC3E}">
        <p14:creationId xmlns:p14="http://schemas.microsoft.com/office/powerpoint/2010/main" val="296964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2">
            <a:extLst>
              <a:ext uri="{FF2B5EF4-FFF2-40B4-BE49-F238E27FC236}">
                <a16:creationId xmlns:a16="http://schemas.microsoft.com/office/drawing/2014/main" id="{C12D82E9-EEAE-EAE6-346D-37FCBD37CF1F}"/>
              </a:ext>
            </a:extLst>
          </p:cNvPr>
          <p:cNvSpPr/>
          <p:nvPr/>
        </p:nvSpPr>
        <p:spPr>
          <a:xfrm>
            <a:off x="6745732" y="6079309"/>
            <a:ext cx="3465068" cy="2402016"/>
          </a:xfrm>
          <a:prstGeom prst="flowChartAlternateProcess">
            <a:avLst/>
          </a:prstGeom>
          <a:solidFill>
            <a:srgbClr val="04B5AC"/>
          </a:solidFill>
        </p:spPr>
        <p:txBody>
          <a:bodyPr/>
          <a:lstStyle/>
          <a:p>
            <a:endParaRPr lang="en-AU">
              <a:solidFill>
                <a:srgbClr val="274E4A"/>
              </a:solidFill>
            </a:endParaRPr>
          </a:p>
        </p:txBody>
      </p:sp>
      <p:sp>
        <p:nvSpPr>
          <p:cNvPr id="5" name="Freeform 5"/>
          <p:cNvSpPr/>
          <p:nvPr/>
        </p:nvSpPr>
        <p:spPr>
          <a:xfrm rot="-10800000">
            <a:off x="-791278" y="1041317"/>
            <a:ext cx="9554278" cy="1206582"/>
          </a:xfrm>
          <a:custGeom>
            <a:avLst/>
            <a:gdLst/>
            <a:ahLst/>
            <a:cxnLst/>
            <a:rect l="l" t="t" r="r" b="b"/>
            <a:pathLst>
              <a:path w="10703548" h="1206582">
                <a:moveTo>
                  <a:pt x="0" y="0"/>
                </a:moveTo>
                <a:lnTo>
                  <a:pt x="10703549" y="0"/>
                </a:lnTo>
                <a:lnTo>
                  <a:pt x="10703549" y="1206581"/>
                </a:lnTo>
                <a:lnTo>
                  <a:pt x="0" y="12065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dirty="0"/>
          </a:p>
        </p:txBody>
      </p:sp>
      <p:sp>
        <p:nvSpPr>
          <p:cNvPr id="6" name="TextBox 6"/>
          <p:cNvSpPr txBox="1"/>
          <p:nvPr/>
        </p:nvSpPr>
        <p:spPr>
          <a:xfrm>
            <a:off x="685800" y="1087395"/>
            <a:ext cx="11925300" cy="882934"/>
          </a:xfrm>
          <a:prstGeom prst="rect">
            <a:avLst/>
          </a:prstGeom>
        </p:spPr>
        <p:txBody>
          <a:bodyPr wrap="square" lIns="0" tIns="0" rIns="0" bIns="0" rtlCol="0" anchor="t">
            <a:spAutoFit/>
          </a:bodyPr>
          <a:lstStyle/>
          <a:p>
            <a:pPr algn="l">
              <a:lnSpc>
                <a:spcPts val="7934"/>
              </a:lnSpc>
            </a:pPr>
            <a:r>
              <a:rPr lang="en-US" sz="4000" b="1" dirty="0">
                <a:solidFill>
                  <a:srgbClr val="FFFFFF"/>
                </a:solidFill>
                <a:latin typeface="Mark Pro" panose="020B0504020201010104" pitchFamily="34" charset="0"/>
              </a:rPr>
              <a:t>OK, what is ‘</a:t>
            </a:r>
            <a:r>
              <a:rPr lang="en-US" sz="4000" b="1" dirty="0" err="1">
                <a:solidFill>
                  <a:srgbClr val="FFFFFF"/>
                </a:solidFill>
                <a:latin typeface="Mark Pro" panose="020B0504020201010104" pitchFamily="34" charset="0"/>
              </a:rPr>
              <a:t>reablement</a:t>
            </a:r>
            <a:r>
              <a:rPr lang="en-US" sz="4000" b="1" dirty="0">
                <a:solidFill>
                  <a:srgbClr val="FFFFFF"/>
                </a:solidFill>
                <a:latin typeface="Mark Pro" panose="020B0504020201010104" pitchFamily="34" charset="0"/>
              </a:rPr>
              <a:t>’ then?</a:t>
            </a:r>
          </a:p>
        </p:txBody>
      </p:sp>
      <p:sp>
        <p:nvSpPr>
          <p:cNvPr id="12" name="TextBox 11">
            <a:extLst>
              <a:ext uri="{FF2B5EF4-FFF2-40B4-BE49-F238E27FC236}">
                <a16:creationId xmlns:a16="http://schemas.microsoft.com/office/drawing/2014/main" id="{3689BB9E-3EC0-D643-969F-103CF289A69D}"/>
              </a:ext>
            </a:extLst>
          </p:cNvPr>
          <p:cNvSpPr txBox="1"/>
          <p:nvPr/>
        </p:nvSpPr>
        <p:spPr>
          <a:xfrm>
            <a:off x="1676400" y="7037449"/>
            <a:ext cx="2667000" cy="535531"/>
          </a:xfrm>
          <a:prstGeom prst="rect">
            <a:avLst/>
          </a:prstGeom>
          <a:noFill/>
        </p:spPr>
        <p:txBody>
          <a:bodyPr wrap="square">
            <a:spAutoFit/>
          </a:bodyPr>
          <a:lstStyle/>
          <a:p>
            <a:pPr marL="0" lvl="0" indent="0" algn="l" defTabSz="1422400">
              <a:lnSpc>
                <a:spcPct val="90000"/>
              </a:lnSpc>
              <a:spcBef>
                <a:spcPct val="0"/>
              </a:spcBef>
              <a:spcAft>
                <a:spcPct val="35000"/>
              </a:spcAft>
              <a:buNone/>
            </a:pPr>
            <a:r>
              <a:rPr lang="en-US" sz="3200" b="1" kern="1200" dirty="0">
                <a:solidFill>
                  <a:srgbClr val="04B5AC"/>
                </a:solidFill>
                <a:latin typeface="Mark Pro" panose="020B0504020201010104" pitchFamily="34" charset="0"/>
              </a:rPr>
              <a:t>Reablement</a:t>
            </a:r>
          </a:p>
        </p:txBody>
      </p:sp>
      <p:sp>
        <p:nvSpPr>
          <p:cNvPr id="13" name="TextBox 12">
            <a:extLst>
              <a:ext uri="{FF2B5EF4-FFF2-40B4-BE49-F238E27FC236}">
                <a16:creationId xmlns:a16="http://schemas.microsoft.com/office/drawing/2014/main" id="{103DA180-4AD6-F7FF-56CA-D6EFE5D6ABED}"/>
              </a:ext>
            </a:extLst>
          </p:cNvPr>
          <p:cNvSpPr txBox="1"/>
          <p:nvPr/>
        </p:nvSpPr>
        <p:spPr>
          <a:xfrm>
            <a:off x="7010272" y="6218028"/>
            <a:ext cx="2895600" cy="2189830"/>
          </a:xfrm>
          <a:prstGeom prst="rect">
            <a:avLst/>
          </a:prstGeom>
          <a:noFill/>
        </p:spPr>
        <p:txBody>
          <a:bodyPr wrap="square">
            <a:spAutoFit/>
          </a:bodyPr>
          <a:lstStyle/>
          <a:p>
            <a:pPr marL="0" lvl="0" indent="0" algn="l" defTabSz="1422400">
              <a:lnSpc>
                <a:spcPct val="90000"/>
              </a:lnSpc>
              <a:spcBef>
                <a:spcPct val="0"/>
              </a:spcBef>
              <a:spcAft>
                <a:spcPct val="35000"/>
              </a:spcAft>
              <a:buNone/>
            </a:pPr>
            <a:r>
              <a:rPr lang="en-US" sz="3200" b="1" kern="1200" dirty="0">
                <a:solidFill>
                  <a:schemeClr val="bg1"/>
                </a:solidFill>
                <a:latin typeface="Mark Pro" panose="020B0504020201010104" pitchFamily="34" charset="0"/>
              </a:rPr>
              <a:t>Independence</a:t>
            </a:r>
          </a:p>
          <a:p>
            <a:pPr marL="0" lvl="0" indent="0" algn="l" defTabSz="1422400">
              <a:lnSpc>
                <a:spcPct val="90000"/>
              </a:lnSpc>
              <a:spcBef>
                <a:spcPct val="0"/>
              </a:spcBef>
              <a:spcAft>
                <a:spcPct val="35000"/>
              </a:spcAft>
              <a:buNone/>
            </a:pPr>
            <a:endParaRPr lang="en-US" sz="1100" b="1" dirty="0">
              <a:solidFill>
                <a:schemeClr val="bg1"/>
              </a:solidFill>
              <a:latin typeface="Mark Pro" panose="020B0504020201010104" pitchFamily="34" charset="0"/>
            </a:endParaRPr>
          </a:p>
          <a:p>
            <a:pPr marL="0" lvl="0" indent="0" algn="l" defTabSz="1422400">
              <a:lnSpc>
                <a:spcPct val="90000"/>
              </a:lnSpc>
              <a:spcBef>
                <a:spcPct val="0"/>
              </a:spcBef>
              <a:spcAft>
                <a:spcPct val="35000"/>
              </a:spcAft>
              <a:buNone/>
            </a:pPr>
            <a:r>
              <a:rPr lang="en-US" sz="3200" b="1" kern="1200" dirty="0">
                <a:solidFill>
                  <a:schemeClr val="bg1"/>
                </a:solidFill>
                <a:latin typeface="Mark Pro" panose="020B0504020201010104" pitchFamily="34" charset="0"/>
              </a:rPr>
              <a:t>Achievement</a:t>
            </a:r>
          </a:p>
          <a:p>
            <a:pPr marL="0" lvl="0" indent="0" algn="l" defTabSz="1422400">
              <a:lnSpc>
                <a:spcPct val="90000"/>
              </a:lnSpc>
              <a:spcBef>
                <a:spcPct val="0"/>
              </a:spcBef>
              <a:spcAft>
                <a:spcPct val="35000"/>
              </a:spcAft>
              <a:buNone/>
            </a:pPr>
            <a:endParaRPr lang="en-US" sz="1100" b="1" dirty="0">
              <a:solidFill>
                <a:schemeClr val="bg1"/>
              </a:solidFill>
              <a:latin typeface="Mark Pro" panose="020B0504020201010104" pitchFamily="34" charset="0"/>
            </a:endParaRPr>
          </a:p>
          <a:p>
            <a:pPr marL="0" lvl="0" indent="0" algn="l" defTabSz="1422400">
              <a:lnSpc>
                <a:spcPct val="90000"/>
              </a:lnSpc>
              <a:spcBef>
                <a:spcPct val="0"/>
              </a:spcBef>
              <a:spcAft>
                <a:spcPct val="35000"/>
              </a:spcAft>
              <a:buNone/>
            </a:pPr>
            <a:r>
              <a:rPr lang="en-US" sz="3200" b="1" kern="1200" dirty="0">
                <a:solidFill>
                  <a:schemeClr val="bg1"/>
                </a:solidFill>
                <a:latin typeface="Mark Pro" panose="020B0504020201010104" pitchFamily="34" charset="0"/>
              </a:rPr>
              <a:t>Participation</a:t>
            </a:r>
          </a:p>
        </p:txBody>
      </p:sp>
      <p:sp>
        <p:nvSpPr>
          <p:cNvPr id="41" name="TextBox 40">
            <a:extLst>
              <a:ext uri="{FF2B5EF4-FFF2-40B4-BE49-F238E27FC236}">
                <a16:creationId xmlns:a16="http://schemas.microsoft.com/office/drawing/2014/main" id="{02A6D17D-36E6-9C5C-1024-0C74569E034E}"/>
              </a:ext>
            </a:extLst>
          </p:cNvPr>
          <p:cNvSpPr txBox="1"/>
          <p:nvPr/>
        </p:nvSpPr>
        <p:spPr>
          <a:xfrm>
            <a:off x="12649202" y="7037449"/>
            <a:ext cx="4114798" cy="535531"/>
          </a:xfrm>
          <a:prstGeom prst="rect">
            <a:avLst/>
          </a:prstGeom>
          <a:noFill/>
        </p:spPr>
        <p:txBody>
          <a:bodyPr wrap="square">
            <a:spAutoFit/>
          </a:bodyPr>
          <a:lstStyle/>
          <a:p>
            <a:pPr marL="0" lvl="0" indent="0" algn="l" defTabSz="1422400">
              <a:lnSpc>
                <a:spcPct val="90000"/>
              </a:lnSpc>
              <a:spcBef>
                <a:spcPct val="0"/>
              </a:spcBef>
              <a:spcAft>
                <a:spcPct val="35000"/>
              </a:spcAft>
              <a:buNone/>
            </a:pPr>
            <a:r>
              <a:rPr lang="en-US" sz="3200" b="1" kern="1200" dirty="0">
                <a:solidFill>
                  <a:srgbClr val="04B5AC"/>
                </a:solidFill>
                <a:latin typeface="Mark Pro" panose="020B0504020201010104" pitchFamily="34" charset="0"/>
              </a:rPr>
              <a:t>Improved wellbeing</a:t>
            </a:r>
          </a:p>
        </p:txBody>
      </p:sp>
      <p:sp>
        <p:nvSpPr>
          <p:cNvPr id="45" name="Arrow: Right 44">
            <a:extLst>
              <a:ext uri="{FF2B5EF4-FFF2-40B4-BE49-F238E27FC236}">
                <a16:creationId xmlns:a16="http://schemas.microsoft.com/office/drawing/2014/main" id="{CB7E2F59-5261-2BDD-3F95-80C02C7EDFAB}"/>
              </a:ext>
            </a:extLst>
          </p:cNvPr>
          <p:cNvSpPr/>
          <p:nvPr/>
        </p:nvSpPr>
        <p:spPr>
          <a:xfrm>
            <a:off x="4572000" y="6826334"/>
            <a:ext cx="1752600" cy="907966"/>
          </a:xfrm>
          <a:prstGeom prst="rightArrow">
            <a:avLst/>
          </a:prstGeom>
          <a:solidFill>
            <a:srgbClr val="04B5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46" name="Arrow: Right 45">
            <a:extLst>
              <a:ext uri="{FF2B5EF4-FFF2-40B4-BE49-F238E27FC236}">
                <a16:creationId xmlns:a16="http://schemas.microsoft.com/office/drawing/2014/main" id="{9C2B167F-76FB-4AB2-0DCF-BC095152E510}"/>
              </a:ext>
            </a:extLst>
          </p:cNvPr>
          <p:cNvSpPr/>
          <p:nvPr/>
        </p:nvSpPr>
        <p:spPr>
          <a:xfrm>
            <a:off x="10668000" y="6851231"/>
            <a:ext cx="1752600" cy="907966"/>
          </a:xfrm>
          <a:prstGeom prst="rightArrow">
            <a:avLst/>
          </a:prstGeom>
          <a:solidFill>
            <a:srgbClr val="04B5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16" name="TextBox 15">
            <a:extLst>
              <a:ext uri="{FF2B5EF4-FFF2-40B4-BE49-F238E27FC236}">
                <a16:creationId xmlns:a16="http://schemas.microsoft.com/office/drawing/2014/main" id="{6A7D8870-DACA-C1FA-949B-51A340F41767}"/>
              </a:ext>
            </a:extLst>
          </p:cNvPr>
          <p:cNvSpPr txBox="1"/>
          <p:nvPr/>
        </p:nvSpPr>
        <p:spPr>
          <a:xfrm>
            <a:off x="1128146" y="2933700"/>
            <a:ext cx="15635854" cy="2569934"/>
          </a:xfrm>
          <a:prstGeom prst="rect">
            <a:avLst/>
          </a:prstGeom>
          <a:noFill/>
        </p:spPr>
        <p:txBody>
          <a:bodyPr wrap="square">
            <a:spAutoFit/>
          </a:bodyPr>
          <a:lstStyle/>
          <a:p>
            <a:pPr fontAlgn="base"/>
            <a:endParaRPr lang="en-AU" sz="1100" dirty="0">
              <a:solidFill>
                <a:srgbClr val="274E4A"/>
              </a:solidFill>
              <a:latin typeface="Mark Pro" panose="020B0504020201010104" pitchFamily="34" charset="0"/>
            </a:endParaRPr>
          </a:p>
          <a:p>
            <a:pPr fontAlgn="base"/>
            <a:r>
              <a:rPr lang="en-US" sz="3200" dirty="0">
                <a:solidFill>
                  <a:srgbClr val="274E4A"/>
                </a:solidFill>
                <a:latin typeface="Mark Pro" panose="020B0504020201010104" pitchFamily="34" charset="0"/>
              </a:rPr>
              <a:t>“</a:t>
            </a:r>
            <a:r>
              <a:rPr lang="en-US" sz="3200" b="1" dirty="0">
                <a:solidFill>
                  <a:srgbClr val="274E4A"/>
                </a:solidFill>
                <a:latin typeface="Mark Pro" panose="020B0504020201010104" pitchFamily="34" charset="0"/>
              </a:rPr>
              <a:t>…short-term or time-limited interventions </a:t>
            </a:r>
            <a:r>
              <a:rPr lang="en-US" sz="3200" dirty="0">
                <a:solidFill>
                  <a:srgbClr val="274E4A"/>
                </a:solidFill>
                <a:latin typeface="Mark Pro" panose="020B0504020201010104" pitchFamily="34" charset="0"/>
              </a:rPr>
              <a:t>that target a person's specific goal or desired outcome to adapt to some functional loss or regain confidence and capacity to resume activities”.</a:t>
            </a:r>
            <a:endParaRPr lang="en-AU" sz="3200" dirty="0">
              <a:solidFill>
                <a:srgbClr val="274E4A"/>
              </a:solidFill>
              <a:latin typeface="Mark Pro" panose="020B0504020201010104" pitchFamily="34" charset="0"/>
            </a:endParaRPr>
          </a:p>
          <a:p>
            <a:pPr algn="r" fontAlgn="base"/>
            <a:endParaRPr lang="en-AU" dirty="0">
              <a:solidFill>
                <a:srgbClr val="274E4A"/>
              </a:solidFill>
              <a:latin typeface="Mark Pro" panose="020B0504020201010104" pitchFamily="34" charset="0"/>
            </a:endParaRPr>
          </a:p>
          <a:p>
            <a:pPr algn="r" fontAlgn="base"/>
            <a:r>
              <a:rPr lang="en-US" dirty="0">
                <a:solidFill>
                  <a:srgbClr val="274E4A"/>
                </a:solidFill>
                <a:latin typeface="Mark Pro" panose="020B0504020201010104" pitchFamily="34" charset="0"/>
              </a:rPr>
              <a:t>Living well at home: CHSP Good Practice Guide​</a:t>
            </a:r>
          </a:p>
          <a:p>
            <a:pPr algn="r" fontAlgn="base"/>
            <a:r>
              <a:rPr lang="en-US" dirty="0">
                <a:solidFill>
                  <a:srgbClr val="274E4A"/>
                </a:solidFill>
                <a:latin typeface="Mark Pro" panose="020B0504020201010104" pitchFamily="34" charset="0"/>
              </a:rPr>
              <a:t>Department of Health and Aged Care (2015)</a:t>
            </a:r>
          </a:p>
        </p:txBody>
      </p:sp>
      <p:sp>
        <p:nvSpPr>
          <p:cNvPr id="17" name="Freeform 35">
            <a:extLst>
              <a:ext uri="{FF2B5EF4-FFF2-40B4-BE49-F238E27FC236}">
                <a16:creationId xmlns:a16="http://schemas.microsoft.com/office/drawing/2014/main" id="{1A33F1E9-745A-77A8-5626-B1E916D510F5}"/>
              </a:ext>
            </a:extLst>
          </p:cNvPr>
          <p:cNvSpPr/>
          <p:nvPr/>
        </p:nvSpPr>
        <p:spPr>
          <a:xfrm>
            <a:off x="63725" y="8854043"/>
            <a:ext cx="2128842" cy="1423432"/>
          </a:xfrm>
          <a:custGeom>
            <a:avLst/>
            <a:gdLst/>
            <a:ahLst/>
            <a:cxnLst/>
            <a:rect l="l" t="t" r="r" b="b"/>
            <a:pathLst>
              <a:path w="2128842" h="1423432">
                <a:moveTo>
                  <a:pt x="0" y="0"/>
                </a:moveTo>
                <a:lnTo>
                  <a:pt x="2128842" y="0"/>
                </a:lnTo>
                <a:lnTo>
                  <a:pt x="2128842" y="1423432"/>
                </a:lnTo>
                <a:lnTo>
                  <a:pt x="0" y="1423432"/>
                </a:lnTo>
                <a:lnTo>
                  <a:pt x="0" y="0"/>
                </a:lnTo>
                <a:close/>
              </a:path>
            </a:pathLst>
          </a:custGeom>
          <a:blipFill dpi="0" rotWithShape="1">
            <a:blip r:embed="rId6">
              <a:alphaModFix amt="50000"/>
            </a:blip>
            <a:srcRect/>
            <a:stretch>
              <a:fillRect l="-16549" t="-15649" r="-14543" b="-11625"/>
            </a:stretch>
          </a:blipFill>
        </p:spPr>
        <p:txBody>
          <a:bodyPr/>
          <a:lstStyle/>
          <a:p>
            <a:endParaRPr lang="en-AU"/>
          </a:p>
        </p:txBody>
      </p:sp>
    </p:spTree>
    <p:custDataLst>
      <p:tags r:id="rId1"/>
    </p:custDataLst>
    <p:extLst>
      <p:ext uri="{BB962C8B-B14F-4D97-AF65-F5344CB8AC3E}">
        <p14:creationId xmlns:p14="http://schemas.microsoft.com/office/powerpoint/2010/main" val="3182179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13" grpId="0"/>
      <p:bldP spid="41" grpId="0"/>
      <p:bldP spid="45" grpId="0" animBg="1"/>
      <p:bldP spid="46" grpId="0" animBg="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angle: Rounded Corners 83">
            <a:extLst>
              <a:ext uri="{FF2B5EF4-FFF2-40B4-BE49-F238E27FC236}">
                <a16:creationId xmlns:a16="http://schemas.microsoft.com/office/drawing/2014/main" id="{986BF924-0A99-609D-F966-9E0D7ACEC98E}"/>
              </a:ext>
            </a:extLst>
          </p:cNvPr>
          <p:cNvSpPr/>
          <p:nvPr/>
        </p:nvSpPr>
        <p:spPr>
          <a:xfrm>
            <a:off x="577227" y="4339620"/>
            <a:ext cx="11149203" cy="673196"/>
          </a:xfrm>
          <a:prstGeom prst="roundRect">
            <a:avLst/>
          </a:prstGeom>
          <a:solidFill>
            <a:srgbClr val="FED88C"/>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ctr" anchorCtr="0">
            <a:noAutofit/>
          </a:bodyPr>
          <a:lstStyle/>
          <a:p>
            <a:r>
              <a:rPr lang="en-US" sz="2400">
                <a:latin typeface="Mark Pro" panose="020B0504020201010104" pitchFamily="34" charset="0"/>
              </a:rPr>
              <a:t>Avoids “doing for” and encourages “doing with”</a:t>
            </a:r>
            <a:endParaRPr lang="en-AU" sz="2400">
              <a:latin typeface="Mark Pro" panose="020B0504020201010104" pitchFamily="34" charset="0"/>
            </a:endParaRPr>
          </a:p>
        </p:txBody>
      </p:sp>
      <p:sp>
        <p:nvSpPr>
          <p:cNvPr id="87" name="Rectangle: Rounded Corners 86">
            <a:extLst>
              <a:ext uri="{FF2B5EF4-FFF2-40B4-BE49-F238E27FC236}">
                <a16:creationId xmlns:a16="http://schemas.microsoft.com/office/drawing/2014/main" id="{D07CB3B4-C595-3E85-7250-33AD22A6BC0A}"/>
              </a:ext>
            </a:extLst>
          </p:cNvPr>
          <p:cNvSpPr/>
          <p:nvPr/>
        </p:nvSpPr>
        <p:spPr>
          <a:xfrm>
            <a:off x="577224" y="2789857"/>
            <a:ext cx="11149203" cy="673196"/>
          </a:xfrm>
          <a:prstGeom prst="roundRect">
            <a:avLst/>
          </a:prstGeom>
          <a:solidFill>
            <a:srgbClr val="FED88C"/>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ctr" anchorCtr="0">
            <a:noAutofit/>
          </a:bodyPr>
          <a:lstStyle/>
          <a:p>
            <a:r>
              <a:rPr lang="en-US" sz="2400" dirty="0">
                <a:latin typeface="Mark Pro" panose="020B0504020201010104" pitchFamily="34" charset="0"/>
              </a:rPr>
              <a:t>Encourages independence</a:t>
            </a:r>
            <a:endParaRPr lang="en-AU" sz="2400" dirty="0">
              <a:latin typeface="Mark Pro" panose="020B0504020201010104" pitchFamily="34" charset="0"/>
            </a:endParaRPr>
          </a:p>
        </p:txBody>
      </p:sp>
      <p:sp>
        <p:nvSpPr>
          <p:cNvPr id="88" name="Rectangle: Rounded Corners 87">
            <a:extLst>
              <a:ext uri="{FF2B5EF4-FFF2-40B4-BE49-F238E27FC236}">
                <a16:creationId xmlns:a16="http://schemas.microsoft.com/office/drawing/2014/main" id="{184DD42D-1F26-0CDF-2E65-7BFA56B2201F}"/>
              </a:ext>
            </a:extLst>
          </p:cNvPr>
          <p:cNvSpPr/>
          <p:nvPr/>
        </p:nvSpPr>
        <p:spPr>
          <a:xfrm>
            <a:off x="577228" y="3566598"/>
            <a:ext cx="11149199" cy="673196"/>
          </a:xfrm>
          <a:prstGeom prst="roundRect">
            <a:avLst/>
          </a:prstGeom>
          <a:solidFill>
            <a:srgbClr val="FED88C"/>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ctr" anchorCtr="0">
            <a:noAutofit/>
          </a:bodyPr>
          <a:lstStyle/>
          <a:p>
            <a:r>
              <a:rPr lang="en-US" sz="2400">
                <a:latin typeface="Mark Pro" panose="020B0504020201010104" pitchFamily="34" charset="0"/>
              </a:rPr>
              <a:t>Builds on strengths and abilities</a:t>
            </a:r>
            <a:endParaRPr lang="en-AU" sz="2400">
              <a:latin typeface="Mark Pro" panose="020B0504020201010104" pitchFamily="34" charset="0"/>
            </a:endParaRPr>
          </a:p>
        </p:txBody>
      </p:sp>
      <p:sp>
        <p:nvSpPr>
          <p:cNvPr id="92" name="Rectangle: Rounded Corners 91">
            <a:extLst>
              <a:ext uri="{FF2B5EF4-FFF2-40B4-BE49-F238E27FC236}">
                <a16:creationId xmlns:a16="http://schemas.microsoft.com/office/drawing/2014/main" id="{347F9E80-4A09-A43D-3803-78866280A396}"/>
              </a:ext>
            </a:extLst>
          </p:cNvPr>
          <p:cNvSpPr/>
          <p:nvPr/>
        </p:nvSpPr>
        <p:spPr>
          <a:xfrm>
            <a:off x="11810599" y="2789857"/>
            <a:ext cx="2890136" cy="673196"/>
          </a:xfrm>
          <a:prstGeom prst="roundRect">
            <a:avLst/>
          </a:prstGeom>
          <a:solidFill>
            <a:srgbClr val="FED88C"/>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t" anchorCtr="0">
            <a:noAutofit/>
          </a:bodyPr>
          <a:lstStyle/>
          <a:p>
            <a:pPr algn="ctr"/>
            <a:endParaRPr lang="en-AU" sz="6000">
              <a:latin typeface="Mark Pro" panose="020B0504020201010104" pitchFamily="34" charset="0"/>
            </a:endParaRPr>
          </a:p>
        </p:txBody>
      </p:sp>
      <p:sp>
        <p:nvSpPr>
          <p:cNvPr id="94" name="Rectangle: Rounded Corners 93">
            <a:extLst>
              <a:ext uri="{FF2B5EF4-FFF2-40B4-BE49-F238E27FC236}">
                <a16:creationId xmlns:a16="http://schemas.microsoft.com/office/drawing/2014/main" id="{27660434-4D7C-69DD-0414-ABD9A22E8697}"/>
              </a:ext>
            </a:extLst>
          </p:cNvPr>
          <p:cNvSpPr/>
          <p:nvPr/>
        </p:nvSpPr>
        <p:spPr>
          <a:xfrm>
            <a:off x="11810597" y="3571674"/>
            <a:ext cx="2890136" cy="673196"/>
          </a:xfrm>
          <a:prstGeom prst="roundRect">
            <a:avLst/>
          </a:prstGeom>
          <a:solidFill>
            <a:srgbClr val="FED88C"/>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ctr" anchorCtr="0">
            <a:noAutofit/>
          </a:bodyPr>
          <a:lstStyle/>
          <a:p>
            <a:endParaRPr lang="en-AU" sz="2400">
              <a:latin typeface="Mark Pro" panose="020B0504020201010104" pitchFamily="34" charset="0"/>
            </a:endParaRPr>
          </a:p>
        </p:txBody>
      </p:sp>
      <p:sp>
        <p:nvSpPr>
          <p:cNvPr id="96" name="Rectangle: Rounded Corners 95">
            <a:extLst>
              <a:ext uri="{FF2B5EF4-FFF2-40B4-BE49-F238E27FC236}">
                <a16:creationId xmlns:a16="http://schemas.microsoft.com/office/drawing/2014/main" id="{EA604BC5-4AEC-81C6-E051-794BA447AE82}"/>
              </a:ext>
            </a:extLst>
          </p:cNvPr>
          <p:cNvSpPr/>
          <p:nvPr/>
        </p:nvSpPr>
        <p:spPr>
          <a:xfrm>
            <a:off x="11816252" y="4343466"/>
            <a:ext cx="2890136" cy="673196"/>
          </a:xfrm>
          <a:prstGeom prst="roundRect">
            <a:avLst/>
          </a:prstGeom>
          <a:solidFill>
            <a:srgbClr val="FED88C"/>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t" anchorCtr="0">
            <a:noAutofit/>
          </a:bodyPr>
          <a:lstStyle/>
          <a:p>
            <a:pPr algn="ctr"/>
            <a:endParaRPr lang="en-AU" sz="6000">
              <a:solidFill>
                <a:srgbClr val="FFC000"/>
              </a:solidFill>
              <a:latin typeface="Mark Pro" panose="020B0504020201010104" pitchFamily="34" charset="0"/>
            </a:endParaRPr>
          </a:p>
        </p:txBody>
      </p:sp>
      <p:sp>
        <p:nvSpPr>
          <p:cNvPr id="98" name="Rectangle: Rounded Corners 97">
            <a:extLst>
              <a:ext uri="{FF2B5EF4-FFF2-40B4-BE49-F238E27FC236}">
                <a16:creationId xmlns:a16="http://schemas.microsoft.com/office/drawing/2014/main" id="{96874D75-C435-4080-76A1-C093514491D9}"/>
              </a:ext>
            </a:extLst>
          </p:cNvPr>
          <p:cNvSpPr/>
          <p:nvPr/>
        </p:nvSpPr>
        <p:spPr>
          <a:xfrm>
            <a:off x="11810600" y="5145155"/>
            <a:ext cx="2890136" cy="673196"/>
          </a:xfrm>
          <a:prstGeom prst="roundRect">
            <a:avLst/>
          </a:prstGeom>
          <a:solidFill>
            <a:srgbClr val="FED88C"/>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t" anchorCtr="0">
            <a:noAutofit/>
          </a:bodyPr>
          <a:lstStyle/>
          <a:p>
            <a:pPr algn="ctr"/>
            <a:endParaRPr lang="en-AU" sz="6000">
              <a:latin typeface="Mark Pro" panose="020B0504020201010104" pitchFamily="34" charset="0"/>
            </a:endParaRPr>
          </a:p>
        </p:txBody>
      </p:sp>
      <p:sp>
        <p:nvSpPr>
          <p:cNvPr id="35" name="Freeform 5"/>
          <p:cNvSpPr/>
          <p:nvPr/>
        </p:nvSpPr>
        <p:spPr>
          <a:xfrm rot="10800000">
            <a:off x="2895600" y="419101"/>
            <a:ext cx="12289194" cy="1206582"/>
          </a:xfrm>
          <a:custGeom>
            <a:avLst/>
            <a:gdLst/>
            <a:ahLst/>
            <a:cxnLst/>
            <a:rect l="l" t="t" r="r" b="b"/>
            <a:pathLst>
              <a:path w="10703548" h="1206582">
                <a:moveTo>
                  <a:pt x="0" y="0"/>
                </a:moveTo>
                <a:lnTo>
                  <a:pt x="10703549" y="0"/>
                </a:lnTo>
                <a:lnTo>
                  <a:pt x="10703549" y="1206581"/>
                </a:lnTo>
                <a:lnTo>
                  <a:pt x="0" y="12065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dirty="0"/>
          </a:p>
        </p:txBody>
      </p:sp>
      <p:sp>
        <p:nvSpPr>
          <p:cNvPr id="36" name="TextBox 6"/>
          <p:cNvSpPr txBox="1"/>
          <p:nvPr/>
        </p:nvSpPr>
        <p:spPr>
          <a:xfrm>
            <a:off x="3411896" y="432861"/>
            <a:ext cx="11370904" cy="882934"/>
          </a:xfrm>
          <a:prstGeom prst="rect">
            <a:avLst/>
          </a:prstGeom>
        </p:spPr>
        <p:txBody>
          <a:bodyPr wrap="square" lIns="0" tIns="0" rIns="0" bIns="0" rtlCol="0" anchor="t">
            <a:spAutoFit/>
          </a:bodyPr>
          <a:lstStyle/>
          <a:p>
            <a:pPr algn="l">
              <a:lnSpc>
                <a:spcPts val="7934"/>
              </a:lnSpc>
            </a:pPr>
            <a:r>
              <a:rPr lang="en-US" sz="4000" b="1" dirty="0">
                <a:solidFill>
                  <a:srgbClr val="FFFFFF"/>
                </a:solidFill>
                <a:latin typeface="Mark Pro" panose="020B0504020201010104" pitchFamily="34" charset="0"/>
              </a:rPr>
              <a:t>Wellness and reablement. Same but different. </a:t>
            </a:r>
          </a:p>
        </p:txBody>
      </p:sp>
      <p:sp>
        <p:nvSpPr>
          <p:cNvPr id="79" name="Rectangle: Rounded Corners 78">
            <a:extLst>
              <a:ext uri="{FF2B5EF4-FFF2-40B4-BE49-F238E27FC236}">
                <a16:creationId xmlns:a16="http://schemas.microsoft.com/office/drawing/2014/main" id="{55DA6094-9108-D5ED-6ADD-7E8DEFCFFA52}"/>
              </a:ext>
            </a:extLst>
          </p:cNvPr>
          <p:cNvSpPr/>
          <p:nvPr/>
        </p:nvSpPr>
        <p:spPr>
          <a:xfrm>
            <a:off x="9526035" y="8507822"/>
            <a:ext cx="4455006" cy="1228713"/>
          </a:xfrm>
          <a:prstGeom prst="round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050" tIns="19050" rIns="19050" bIns="19050" numCol="1" spcCol="1270" anchor="t" anchorCtr="0">
            <a:noAutofit/>
          </a:bodyPr>
          <a:lstStyle/>
          <a:p>
            <a:pPr algn="ctr" defTabSz="666750">
              <a:lnSpc>
                <a:spcPct val="90000"/>
              </a:lnSpc>
              <a:spcBef>
                <a:spcPct val="0"/>
              </a:spcBef>
              <a:spcAft>
                <a:spcPct val="35000"/>
              </a:spcAft>
            </a:pPr>
            <a:endParaRPr lang="en-US" sz="1500">
              <a:latin typeface="Mark Pro" panose="020B0504020201010104" pitchFamily="34" charset="0"/>
            </a:endParaRPr>
          </a:p>
        </p:txBody>
      </p:sp>
      <p:sp>
        <p:nvSpPr>
          <p:cNvPr id="80" name="Rectangle: Rounded Corners 79">
            <a:extLst>
              <a:ext uri="{FF2B5EF4-FFF2-40B4-BE49-F238E27FC236}">
                <a16:creationId xmlns:a16="http://schemas.microsoft.com/office/drawing/2014/main" id="{C50664AF-4480-997D-64AF-194DE0400A6E}"/>
              </a:ext>
            </a:extLst>
          </p:cNvPr>
          <p:cNvSpPr/>
          <p:nvPr/>
        </p:nvSpPr>
        <p:spPr>
          <a:xfrm>
            <a:off x="577230" y="6702625"/>
            <a:ext cx="11149203" cy="673196"/>
          </a:xfrm>
          <a:prstGeom prst="roundRect">
            <a:avLst/>
          </a:prstGeom>
          <a:solidFill>
            <a:schemeClr val="accent6">
              <a:lumMod val="20000"/>
              <a:lumOff val="80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ctr" anchorCtr="0">
            <a:noAutofit/>
          </a:bodyPr>
          <a:lstStyle/>
          <a:p>
            <a:r>
              <a:rPr lang="en-US" sz="2400">
                <a:latin typeface="Mark Pro" panose="020B0504020201010104" pitchFamily="34" charset="0"/>
              </a:rPr>
              <a:t>Aims to minimize the need for services</a:t>
            </a:r>
            <a:endParaRPr lang="en-AU" sz="2400">
              <a:latin typeface="Mark Pro" panose="020B0504020201010104" pitchFamily="34" charset="0"/>
            </a:endParaRPr>
          </a:p>
        </p:txBody>
      </p:sp>
      <p:sp>
        <p:nvSpPr>
          <p:cNvPr id="81" name="Rectangle: Rounded Corners 80">
            <a:extLst>
              <a:ext uri="{FF2B5EF4-FFF2-40B4-BE49-F238E27FC236}">
                <a16:creationId xmlns:a16="http://schemas.microsoft.com/office/drawing/2014/main" id="{949B289D-6518-FEA9-DC75-53F6D1D13B91}"/>
              </a:ext>
            </a:extLst>
          </p:cNvPr>
          <p:cNvSpPr/>
          <p:nvPr/>
        </p:nvSpPr>
        <p:spPr>
          <a:xfrm>
            <a:off x="577234" y="7479365"/>
            <a:ext cx="11149199" cy="673196"/>
          </a:xfrm>
          <a:prstGeom prst="roundRect">
            <a:avLst/>
          </a:prstGeom>
          <a:solidFill>
            <a:schemeClr val="accent6">
              <a:lumMod val="40000"/>
              <a:lumOff val="60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ctr" anchorCtr="0">
            <a:noAutofit/>
          </a:bodyPr>
          <a:lstStyle/>
          <a:p>
            <a:r>
              <a:rPr lang="en-US" sz="2400">
                <a:latin typeface="Mark Pro" panose="020B0504020201010104" pitchFamily="34" charset="0"/>
              </a:rPr>
              <a:t>No time limitation</a:t>
            </a:r>
            <a:endParaRPr lang="en-AU" sz="2400">
              <a:latin typeface="Mark Pro" panose="020B0504020201010104" pitchFamily="34" charset="0"/>
            </a:endParaRPr>
          </a:p>
        </p:txBody>
      </p:sp>
      <p:sp>
        <p:nvSpPr>
          <p:cNvPr id="82" name="Rectangle: Rounded Corners 81">
            <a:extLst>
              <a:ext uri="{FF2B5EF4-FFF2-40B4-BE49-F238E27FC236}">
                <a16:creationId xmlns:a16="http://schemas.microsoft.com/office/drawing/2014/main" id="{FB305FE0-3DDB-09C8-9422-B46E228F3D28}"/>
              </a:ext>
            </a:extLst>
          </p:cNvPr>
          <p:cNvSpPr/>
          <p:nvPr/>
        </p:nvSpPr>
        <p:spPr>
          <a:xfrm>
            <a:off x="577232" y="8267459"/>
            <a:ext cx="11149199" cy="673196"/>
          </a:xfrm>
          <a:prstGeom prst="roundRect">
            <a:avLst/>
          </a:prstGeom>
          <a:solidFill>
            <a:schemeClr val="accent6">
              <a:lumMod val="20000"/>
              <a:lumOff val="80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ctr" anchorCtr="0">
            <a:noAutofit/>
          </a:bodyPr>
          <a:lstStyle/>
          <a:p>
            <a:r>
              <a:rPr lang="en-US" sz="2400">
                <a:solidFill>
                  <a:schemeClr val="dk1"/>
                </a:solidFill>
                <a:latin typeface="Mark Pro" panose="020B0504020201010104" pitchFamily="34" charset="0"/>
              </a:rPr>
              <a:t>Time limited (up to 12 weeks)</a:t>
            </a:r>
          </a:p>
        </p:txBody>
      </p:sp>
      <p:sp>
        <p:nvSpPr>
          <p:cNvPr id="83" name="Rectangle: Rounded Corners 82">
            <a:extLst>
              <a:ext uri="{FF2B5EF4-FFF2-40B4-BE49-F238E27FC236}">
                <a16:creationId xmlns:a16="http://schemas.microsoft.com/office/drawing/2014/main" id="{8501B10B-C1BF-698B-B4B0-BADB794B9F7B}"/>
              </a:ext>
            </a:extLst>
          </p:cNvPr>
          <p:cNvSpPr/>
          <p:nvPr/>
        </p:nvSpPr>
        <p:spPr>
          <a:xfrm>
            <a:off x="577231" y="9046577"/>
            <a:ext cx="11149199" cy="673196"/>
          </a:xfrm>
          <a:prstGeom prst="roundRect">
            <a:avLst/>
          </a:prstGeom>
          <a:solidFill>
            <a:schemeClr val="accent6">
              <a:lumMod val="40000"/>
              <a:lumOff val="60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ctr" anchorCtr="0">
            <a:noAutofit/>
          </a:bodyPr>
          <a:lstStyle/>
          <a:p>
            <a:pPr lvl="0"/>
            <a:r>
              <a:rPr lang="en-US" sz="2400">
                <a:solidFill>
                  <a:schemeClr val="dk1"/>
                </a:solidFill>
                <a:latin typeface="Mark Pro" panose="020B0504020201010104" pitchFamily="34" charset="0"/>
              </a:rPr>
              <a:t>Interventions generally more intensive</a:t>
            </a:r>
            <a:endParaRPr lang="en-AU" sz="2400">
              <a:latin typeface="Mark Pro" panose="020B0504020201010104" pitchFamily="34" charset="0"/>
            </a:endParaRPr>
          </a:p>
        </p:txBody>
      </p:sp>
      <p:sp>
        <p:nvSpPr>
          <p:cNvPr id="85" name="Rectangle: Rounded Corners 84">
            <a:extLst>
              <a:ext uri="{FF2B5EF4-FFF2-40B4-BE49-F238E27FC236}">
                <a16:creationId xmlns:a16="http://schemas.microsoft.com/office/drawing/2014/main" id="{4B56DCC2-5BE4-83AC-71C2-02A4C5E56C66}"/>
              </a:ext>
            </a:extLst>
          </p:cNvPr>
          <p:cNvSpPr/>
          <p:nvPr/>
        </p:nvSpPr>
        <p:spPr>
          <a:xfrm>
            <a:off x="577229" y="5139131"/>
            <a:ext cx="11149199" cy="673196"/>
          </a:xfrm>
          <a:prstGeom prst="roundRect">
            <a:avLst/>
          </a:prstGeom>
          <a:solidFill>
            <a:schemeClr val="accent6">
              <a:lumMod val="20000"/>
              <a:lumOff val="80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ctr" anchorCtr="0">
            <a:noAutofit/>
          </a:bodyPr>
          <a:lstStyle/>
          <a:p>
            <a:r>
              <a:rPr lang="en-US" sz="2400">
                <a:solidFill>
                  <a:schemeClr val="dk1"/>
                </a:solidFill>
                <a:latin typeface="Mark Pro" panose="020B0504020201010104" pitchFamily="34" charset="0"/>
              </a:rPr>
              <a:t>Focuses on what the person </a:t>
            </a:r>
            <a:r>
              <a:rPr lang="en-US" sz="2400" b="1">
                <a:solidFill>
                  <a:schemeClr val="dk1"/>
                </a:solidFill>
                <a:latin typeface="Mark Pro" panose="020B0504020201010104" pitchFamily="34" charset="0"/>
              </a:rPr>
              <a:t>can</a:t>
            </a:r>
            <a:r>
              <a:rPr lang="en-US" sz="2400">
                <a:solidFill>
                  <a:schemeClr val="dk1"/>
                </a:solidFill>
                <a:latin typeface="Mark Pro" panose="020B0504020201010104" pitchFamily="34" charset="0"/>
              </a:rPr>
              <a:t> do and </a:t>
            </a:r>
            <a:r>
              <a:rPr lang="en-US" sz="2400" b="1">
                <a:solidFill>
                  <a:schemeClr val="dk1"/>
                </a:solidFill>
                <a:latin typeface="Mark Pro" panose="020B0504020201010104" pitchFamily="34" charset="0"/>
              </a:rPr>
              <a:t>potentially</a:t>
            </a:r>
            <a:r>
              <a:rPr lang="en-US" sz="2400">
                <a:solidFill>
                  <a:schemeClr val="dk1"/>
                </a:solidFill>
                <a:latin typeface="Mark Pro" panose="020B0504020201010104" pitchFamily="34" charset="0"/>
              </a:rPr>
              <a:t> do</a:t>
            </a:r>
          </a:p>
        </p:txBody>
      </p:sp>
      <p:sp>
        <p:nvSpPr>
          <p:cNvPr id="86" name="Rectangle: Rounded Corners 85">
            <a:extLst>
              <a:ext uri="{FF2B5EF4-FFF2-40B4-BE49-F238E27FC236}">
                <a16:creationId xmlns:a16="http://schemas.microsoft.com/office/drawing/2014/main" id="{EF86D2B4-6519-9B8E-5A80-68027E6BDC83}"/>
              </a:ext>
            </a:extLst>
          </p:cNvPr>
          <p:cNvSpPr/>
          <p:nvPr/>
        </p:nvSpPr>
        <p:spPr>
          <a:xfrm>
            <a:off x="577228" y="5918249"/>
            <a:ext cx="11149199" cy="673196"/>
          </a:xfrm>
          <a:prstGeom prst="roundRect">
            <a:avLst/>
          </a:prstGeom>
          <a:solidFill>
            <a:schemeClr val="accent6">
              <a:lumMod val="40000"/>
              <a:lumOff val="60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ctr" anchorCtr="0">
            <a:noAutofit/>
          </a:bodyPr>
          <a:lstStyle/>
          <a:p>
            <a:pPr lvl="0"/>
            <a:r>
              <a:rPr lang="en-US" sz="2400">
                <a:solidFill>
                  <a:schemeClr val="dk1"/>
                </a:solidFill>
                <a:latin typeface="Mark Pro" panose="020B0504020201010104" pitchFamily="34" charset="0"/>
              </a:rPr>
              <a:t>Identifies and addresses what the person </a:t>
            </a:r>
            <a:r>
              <a:rPr lang="en-US" sz="2400" b="1">
                <a:solidFill>
                  <a:schemeClr val="dk1"/>
                </a:solidFill>
                <a:latin typeface="Mark Pro" panose="020B0504020201010104" pitchFamily="34" charset="0"/>
              </a:rPr>
              <a:t>wants</a:t>
            </a:r>
            <a:r>
              <a:rPr lang="en-US" sz="2400">
                <a:solidFill>
                  <a:schemeClr val="dk1"/>
                </a:solidFill>
                <a:latin typeface="Mark Pro" panose="020B0504020201010104" pitchFamily="34" charset="0"/>
              </a:rPr>
              <a:t> to do</a:t>
            </a:r>
            <a:endParaRPr lang="en-AU" sz="2400">
              <a:latin typeface="Mark Pro" panose="020B0504020201010104" pitchFamily="34" charset="0"/>
            </a:endParaRPr>
          </a:p>
        </p:txBody>
      </p:sp>
      <p:sp>
        <p:nvSpPr>
          <p:cNvPr id="89" name="Rectangle: Rounded Corners 88">
            <a:extLst>
              <a:ext uri="{FF2B5EF4-FFF2-40B4-BE49-F238E27FC236}">
                <a16:creationId xmlns:a16="http://schemas.microsoft.com/office/drawing/2014/main" id="{AA0EEA4A-3EBD-F4D7-47BF-03567132D2EC}"/>
              </a:ext>
            </a:extLst>
          </p:cNvPr>
          <p:cNvSpPr/>
          <p:nvPr/>
        </p:nvSpPr>
        <p:spPr>
          <a:xfrm>
            <a:off x="577224" y="2021168"/>
            <a:ext cx="11149197" cy="673197"/>
          </a:xfrm>
          <a:prstGeom prst="roundRect">
            <a:avLst/>
          </a:prstGeom>
          <a:solidFill>
            <a:srgbClr val="09B4AB"/>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ctr" anchorCtr="0">
            <a:noAutofit/>
          </a:bodyPr>
          <a:lstStyle/>
          <a:p>
            <a:pPr algn="ctr" fontAlgn="base"/>
            <a:r>
              <a:rPr lang="en-US" sz="2400" b="1" dirty="0">
                <a:solidFill>
                  <a:schemeClr val="bg1"/>
                </a:solidFill>
                <a:latin typeface="Mark Pro" panose="020B0504020201010104" pitchFamily="34" charset="0"/>
              </a:rPr>
              <a:t>Principles</a:t>
            </a:r>
          </a:p>
        </p:txBody>
      </p:sp>
      <p:sp>
        <p:nvSpPr>
          <p:cNvPr id="90" name="Rectangle: Rounded Corners 89">
            <a:extLst>
              <a:ext uri="{FF2B5EF4-FFF2-40B4-BE49-F238E27FC236}">
                <a16:creationId xmlns:a16="http://schemas.microsoft.com/office/drawing/2014/main" id="{E6E01DF4-D66C-4DA1-07D0-33104BFB9518}"/>
              </a:ext>
            </a:extLst>
          </p:cNvPr>
          <p:cNvSpPr/>
          <p:nvPr/>
        </p:nvSpPr>
        <p:spPr>
          <a:xfrm>
            <a:off x="11795527" y="2021168"/>
            <a:ext cx="2890136" cy="673197"/>
          </a:xfrm>
          <a:prstGeom prst="roundRect">
            <a:avLst/>
          </a:prstGeom>
          <a:solidFill>
            <a:srgbClr val="09B4AB"/>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ctr" anchorCtr="0">
            <a:noAutofit/>
          </a:bodyPr>
          <a:lstStyle/>
          <a:p>
            <a:pPr algn="ctr" fontAlgn="base"/>
            <a:r>
              <a:rPr lang="en-US" sz="2400" b="1" dirty="0">
                <a:solidFill>
                  <a:schemeClr val="bg1"/>
                </a:solidFill>
                <a:latin typeface="Mark Pro" panose="020B0504020201010104" pitchFamily="34" charset="0"/>
              </a:rPr>
              <a:t>Wellness</a:t>
            </a:r>
          </a:p>
        </p:txBody>
      </p:sp>
      <p:sp>
        <p:nvSpPr>
          <p:cNvPr id="91" name="Rectangle: Rounded Corners 90">
            <a:extLst>
              <a:ext uri="{FF2B5EF4-FFF2-40B4-BE49-F238E27FC236}">
                <a16:creationId xmlns:a16="http://schemas.microsoft.com/office/drawing/2014/main" id="{B90C0CF2-1516-6E77-AD34-5365D0E3B6BE}"/>
              </a:ext>
            </a:extLst>
          </p:cNvPr>
          <p:cNvSpPr/>
          <p:nvPr/>
        </p:nvSpPr>
        <p:spPr>
          <a:xfrm>
            <a:off x="14790497" y="2021168"/>
            <a:ext cx="2890136" cy="673197"/>
          </a:xfrm>
          <a:prstGeom prst="roundRect">
            <a:avLst/>
          </a:prstGeom>
          <a:solidFill>
            <a:srgbClr val="09B4AB"/>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ctr" anchorCtr="0">
            <a:noAutofit/>
          </a:bodyPr>
          <a:lstStyle/>
          <a:p>
            <a:pPr algn="ctr" fontAlgn="base"/>
            <a:r>
              <a:rPr lang="en-US" sz="2400" b="1" dirty="0">
                <a:solidFill>
                  <a:schemeClr val="bg1"/>
                </a:solidFill>
                <a:latin typeface="Mark Pro" panose="020B0504020201010104" pitchFamily="34" charset="0"/>
              </a:rPr>
              <a:t>Reablement</a:t>
            </a:r>
          </a:p>
        </p:txBody>
      </p:sp>
      <p:sp>
        <p:nvSpPr>
          <p:cNvPr id="93" name="Rectangle: Rounded Corners 92">
            <a:extLst>
              <a:ext uri="{FF2B5EF4-FFF2-40B4-BE49-F238E27FC236}">
                <a16:creationId xmlns:a16="http://schemas.microsoft.com/office/drawing/2014/main" id="{9299104F-7C6C-D62F-F9AA-FF7597C3419F}"/>
              </a:ext>
            </a:extLst>
          </p:cNvPr>
          <p:cNvSpPr/>
          <p:nvPr/>
        </p:nvSpPr>
        <p:spPr>
          <a:xfrm>
            <a:off x="14790497" y="2789856"/>
            <a:ext cx="2890136" cy="673196"/>
          </a:xfrm>
          <a:prstGeom prst="roundRect">
            <a:avLst/>
          </a:prstGeom>
          <a:solidFill>
            <a:schemeClr val="accent6">
              <a:lumMod val="20000"/>
              <a:lumOff val="80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t" anchorCtr="0">
            <a:noAutofit/>
          </a:bodyPr>
          <a:lstStyle/>
          <a:p>
            <a:pPr algn="ctr"/>
            <a:endParaRPr lang="en-AU" sz="6000">
              <a:latin typeface="Mark Pro" panose="020B0504020201010104" pitchFamily="34" charset="0"/>
            </a:endParaRPr>
          </a:p>
        </p:txBody>
      </p:sp>
      <p:sp>
        <p:nvSpPr>
          <p:cNvPr id="95" name="Rectangle: Rounded Corners 94">
            <a:extLst>
              <a:ext uri="{FF2B5EF4-FFF2-40B4-BE49-F238E27FC236}">
                <a16:creationId xmlns:a16="http://schemas.microsoft.com/office/drawing/2014/main" id="{970511FE-97F8-A62C-C50C-06CB294F7FF5}"/>
              </a:ext>
            </a:extLst>
          </p:cNvPr>
          <p:cNvSpPr/>
          <p:nvPr/>
        </p:nvSpPr>
        <p:spPr>
          <a:xfrm>
            <a:off x="14783191" y="3571674"/>
            <a:ext cx="2890136" cy="673196"/>
          </a:xfrm>
          <a:prstGeom prst="roundRect">
            <a:avLst/>
          </a:prstGeom>
          <a:solidFill>
            <a:schemeClr val="accent6">
              <a:lumMod val="40000"/>
              <a:lumOff val="60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ctr" anchorCtr="0">
            <a:noAutofit/>
          </a:bodyPr>
          <a:lstStyle/>
          <a:p>
            <a:endParaRPr lang="en-AU" sz="2400">
              <a:latin typeface="Mark Pro" panose="020B0504020201010104" pitchFamily="34" charset="0"/>
            </a:endParaRPr>
          </a:p>
        </p:txBody>
      </p:sp>
      <p:sp>
        <p:nvSpPr>
          <p:cNvPr id="97" name="Rectangle: Rounded Corners 96">
            <a:extLst>
              <a:ext uri="{FF2B5EF4-FFF2-40B4-BE49-F238E27FC236}">
                <a16:creationId xmlns:a16="http://schemas.microsoft.com/office/drawing/2014/main" id="{4D4EE61D-3B3B-D7C7-DE34-C31ABCA79F6E}"/>
              </a:ext>
            </a:extLst>
          </p:cNvPr>
          <p:cNvSpPr/>
          <p:nvPr/>
        </p:nvSpPr>
        <p:spPr>
          <a:xfrm>
            <a:off x="14796151" y="4343464"/>
            <a:ext cx="2890136" cy="673196"/>
          </a:xfrm>
          <a:prstGeom prst="roundRect">
            <a:avLst/>
          </a:prstGeom>
          <a:solidFill>
            <a:schemeClr val="accent6">
              <a:lumMod val="20000"/>
              <a:lumOff val="80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t" anchorCtr="0">
            <a:noAutofit/>
          </a:bodyPr>
          <a:lstStyle/>
          <a:p>
            <a:pPr algn="ctr"/>
            <a:endParaRPr lang="en-AU" sz="6000">
              <a:latin typeface="Mark Pro" panose="020B0504020201010104" pitchFamily="34" charset="0"/>
            </a:endParaRPr>
          </a:p>
        </p:txBody>
      </p:sp>
      <p:sp>
        <p:nvSpPr>
          <p:cNvPr id="99" name="Rectangle: Rounded Corners 98">
            <a:extLst>
              <a:ext uri="{FF2B5EF4-FFF2-40B4-BE49-F238E27FC236}">
                <a16:creationId xmlns:a16="http://schemas.microsoft.com/office/drawing/2014/main" id="{B5947AD2-C307-CB3D-756F-E796DC17B903}"/>
              </a:ext>
            </a:extLst>
          </p:cNvPr>
          <p:cNvSpPr/>
          <p:nvPr/>
        </p:nvSpPr>
        <p:spPr>
          <a:xfrm>
            <a:off x="14790499" y="5145154"/>
            <a:ext cx="2890136" cy="673196"/>
          </a:xfrm>
          <a:prstGeom prst="roundRect">
            <a:avLst/>
          </a:prstGeom>
          <a:solidFill>
            <a:schemeClr val="accent6">
              <a:lumMod val="20000"/>
              <a:lumOff val="80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t" anchorCtr="0">
            <a:noAutofit/>
          </a:bodyPr>
          <a:lstStyle/>
          <a:p>
            <a:pPr algn="ctr"/>
            <a:endParaRPr lang="en-AU" sz="6000">
              <a:latin typeface="Mark Pro" panose="020B0504020201010104" pitchFamily="34" charset="0"/>
            </a:endParaRPr>
          </a:p>
        </p:txBody>
      </p:sp>
      <p:sp>
        <p:nvSpPr>
          <p:cNvPr id="100" name="Rectangle: Rounded Corners 99">
            <a:extLst>
              <a:ext uri="{FF2B5EF4-FFF2-40B4-BE49-F238E27FC236}">
                <a16:creationId xmlns:a16="http://schemas.microsoft.com/office/drawing/2014/main" id="{7C5613BD-1661-0046-F1EC-D88E4528C2AF}"/>
              </a:ext>
            </a:extLst>
          </p:cNvPr>
          <p:cNvSpPr/>
          <p:nvPr/>
        </p:nvSpPr>
        <p:spPr>
          <a:xfrm>
            <a:off x="11810599" y="5918050"/>
            <a:ext cx="2890136" cy="673196"/>
          </a:xfrm>
          <a:prstGeom prst="roundRect">
            <a:avLst/>
          </a:prstGeom>
          <a:solidFill>
            <a:schemeClr val="accent6">
              <a:lumMod val="40000"/>
              <a:lumOff val="60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ctr" anchorCtr="0">
            <a:noAutofit/>
          </a:bodyPr>
          <a:lstStyle/>
          <a:p>
            <a:endParaRPr lang="en-AU" sz="2400">
              <a:latin typeface="Mark Pro" panose="020B0504020201010104" pitchFamily="34" charset="0"/>
            </a:endParaRPr>
          </a:p>
        </p:txBody>
      </p:sp>
      <p:sp>
        <p:nvSpPr>
          <p:cNvPr id="101" name="Rectangle: Rounded Corners 100">
            <a:extLst>
              <a:ext uri="{FF2B5EF4-FFF2-40B4-BE49-F238E27FC236}">
                <a16:creationId xmlns:a16="http://schemas.microsoft.com/office/drawing/2014/main" id="{8240C1B2-ED1F-DF6F-22DC-0B0765529C86}"/>
              </a:ext>
            </a:extLst>
          </p:cNvPr>
          <p:cNvSpPr/>
          <p:nvPr/>
        </p:nvSpPr>
        <p:spPr>
          <a:xfrm>
            <a:off x="14783192" y="5918050"/>
            <a:ext cx="2890136" cy="673196"/>
          </a:xfrm>
          <a:prstGeom prst="roundRect">
            <a:avLst/>
          </a:prstGeom>
          <a:solidFill>
            <a:schemeClr val="accent6">
              <a:lumMod val="40000"/>
              <a:lumOff val="60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ctr" anchorCtr="0">
            <a:noAutofit/>
          </a:bodyPr>
          <a:lstStyle/>
          <a:p>
            <a:endParaRPr lang="en-AU" sz="2400">
              <a:latin typeface="Mark Pro" panose="020B0504020201010104" pitchFamily="34" charset="0"/>
            </a:endParaRPr>
          </a:p>
        </p:txBody>
      </p:sp>
      <p:sp>
        <p:nvSpPr>
          <p:cNvPr id="102" name="Rectangle: Rounded Corners 101">
            <a:extLst>
              <a:ext uri="{FF2B5EF4-FFF2-40B4-BE49-F238E27FC236}">
                <a16:creationId xmlns:a16="http://schemas.microsoft.com/office/drawing/2014/main" id="{344F6AD3-F99B-F59E-B646-60C3E7B169D8}"/>
              </a:ext>
            </a:extLst>
          </p:cNvPr>
          <p:cNvSpPr/>
          <p:nvPr/>
        </p:nvSpPr>
        <p:spPr>
          <a:xfrm>
            <a:off x="11810104" y="6704914"/>
            <a:ext cx="2890136" cy="673196"/>
          </a:xfrm>
          <a:prstGeom prst="roundRect">
            <a:avLst/>
          </a:prstGeom>
          <a:solidFill>
            <a:schemeClr val="accent6">
              <a:lumMod val="20000"/>
              <a:lumOff val="80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t" anchorCtr="0">
            <a:noAutofit/>
          </a:bodyPr>
          <a:lstStyle/>
          <a:p>
            <a:pPr algn="ctr"/>
            <a:endParaRPr lang="en-AU" sz="6000">
              <a:latin typeface="Mark Pro" panose="020B0504020201010104" pitchFamily="34" charset="0"/>
            </a:endParaRPr>
          </a:p>
        </p:txBody>
      </p:sp>
      <p:sp>
        <p:nvSpPr>
          <p:cNvPr id="103" name="Rectangle: Rounded Corners 102">
            <a:extLst>
              <a:ext uri="{FF2B5EF4-FFF2-40B4-BE49-F238E27FC236}">
                <a16:creationId xmlns:a16="http://schemas.microsoft.com/office/drawing/2014/main" id="{1F984DBF-2A95-B29B-0639-664A89795AEB}"/>
              </a:ext>
            </a:extLst>
          </p:cNvPr>
          <p:cNvSpPr/>
          <p:nvPr/>
        </p:nvSpPr>
        <p:spPr>
          <a:xfrm>
            <a:off x="14790002" y="6704912"/>
            <a:ext cx="2890136" cy="673196"/>
          </a:xfrm>
          <a:prstGeom prst="roundRect">
            <a:avLst/>
          </a:prstGeom>
          <a:solidFill>
            <a:schemeClr val="accent6">
              <a:lumMod val="20000"/>
              <a:lumOff val="80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t" anchorCtr="0">
            <a:noAutofit/>
          </a:bodyPr>
          <a:lstStyle/>
          <a:p>
            <a:pPr algn="ctr"/>
            <a:endParaRPr lang="en-AU" sz="6000">
              <a:latin typeface="Mark Pro" panose="020B0504020201010104" pitchFamily="34" charset="0"/>
            </a:endParaRPr>
          </a:p>
        </p:txBody>
      </p:sp>
      <p:sp>
        <p:nvSpPr>
          <p:cNvPr id="104" name="Rectangle: Rounded Corners 103">
            <a:extLst>
              <a:ext uri="{FF2B5EF4-FFF2-40B4-BE49-F238E27FC236}">
                <a16:creationId xmlns:a16="http://schemas.microsoft.com/office/drawing/2014/main" id="{72CEA15B-2F64-13F0-0C16-5120E28F7D0D}"/>
              </a:ext>
            </a:extLst>
          </p:cNvPr>
          <p:cNvSpPr/>
          <p:nvPr/>
        </p:nvSpPr>
        <p:spPr>
          <a:xfrm>
            <a:off x="11816252" y="7480580"/>
            <a:ext cx="2890136" cy="673196"/>
          </a:xfrm>
          <a:prstGeom prst="roundRect">
            <a:avLst/>
          </a:prstGeom>
          <a:solidFill>
            <a:schemeClr val="accent6">
              <a:lumMod val="40000"/>
              <a:lumOff val="60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ctr" anchorCtr="0">
            <a:noAutofit/>
          </a:bodyPr>
          <a:lstStyle/>
          <a:p>
            <a:endParaRPr lang="en-AU" sz="2400">
              <a:latin typeface="Mark Pro" panose="020B0504020201010104" pitchFamily="34" charset="0"/>
            </a:endParaRPr>
          </a:p>
        </p:txBody>
      </p:sp>
      <p:sp>
        <p:nvSpPr>
          <p:cNvPr id="105" name="Rectangle: Rounded Corners 104">
            <a:extLst>
              <a:ext uri="{FF2B5EF4-FFF2-40B4-BE49-F238E27FC236}">
                <a16:creationId xmlns:a16="http://schemas.microsoft.com/office/drawing/2014/main" id="{F0824235-86A9-66C5-D456-E11CDEF915E2}"/>
              </a:ext>
            </a:extLst>
          </p:cNvPr>
          <p:cNvSpPr/>
          <p:nvPr/>
        </p:nvSpPr>
        <p:spPr>
          <a:xfrm>
            <a:off x="14788846" y="7480580"/>
            <a:ext cx="2890136" cy="673196"/>
          </a:xfrm>
          <a:prstGeom prst="roundRect">
            <a:avLst/>
          </a:prstGeom>
          <a:solidFill>
            <a:schemeClr val="accent6">
              <a:lumMod val="40000"/>
              <a:lumOff val="60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ctr" anchorCtr="0">
            <a:noAutofit/>
          </a:bodyPr>
          <a:lstStyle/>
          <a:p>
            <a:endParaRPr lang="en-AU" sz="2400">
              <a:latin typeface="Mark Pro" panose="020B0504020201010104" pitchFamily="34" charset="0"/>
            </a:endParaRPr>
          </a:p>
        </p:txBody>
      </p:sp>
      <p:sp>
        <p:nvSpPr>
          <p:cNvPr id="106" name="Rectangle: Rounded Corners 105">
            <a:extLst>
              <a:ext uri="{FF2B5EF4-FFF2-40B4-BE49-F238E27FC236}">
                <a16:creationId xmlns:a16="http://schemas.microsoft.com/office/drawing/2014/main" id="{EBBFA0A9-76FD-F05A-B775-D3D81E99DC26}"/>
              </a:ext>
            </a:extLst>
          </p:cNvPr>
          <p:cNvSpPr/>
          <p:nvPr/>
        </p:nvSpPr>
        <p:spPr>
          <a:xfrm>
            <a:off x="11813369" y="8270848"/>
            <a:ext cx="2890136" cy="673196"/>
          </a:xfrm>
          <a:prstGeom prst="roundRect">
            <a:avLst/>
          </a:prstGeom>
          <a:solidFill>
            <a:schemeClr val="accent6">
              <a:lumMod val="20000"/>
              <a:lumOff val="80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t" anchorCtr="0">
            <a:noAutofit/>
          </a:bodyPr>
          <a:lstStyle/>
          <a:p>
            <a:pPr algn="ctr"/>
            <a:endParaRPr lang="en-AU" sz="6000">
              <a:latin typeface="Mark Pro" panose="020B0504020201010104" pitchFamily="34" charset="0"/>
            </a:endParaRPr>
          </a:p>
        </p:txBody>
      </p:sp>
      <p:sp>
        <p:nvSpPr>
          <p:cNvPr id="107" name="Rectangle: Rounded Corners 106">
            <a:extLst>
              <a:ext uri="{FF2B5EF4-FFF2-40B4-BE49-F238E27FC236}">
                <a16:creationId xmlns:a16="http://schemas.microsoft.com/office/drawing/2014/main" id="{B3735303-93AB-C808-A3B8-8AACB4D1AC3C}"/>
              </a:ext>
            </a:extLst>
          </p:cNvPr>
          <p:cNvSpPr/>
          <p:nvPr/>
        </p:nvSpPr>
        <p:spPr>
          <a:xfrm>
            <a:off x="14793268" y="8270846"/>
            <a:ext cx="2890136" cy="673196"/>
          </a:xfrm>
          <a:prstGeom prst="roundRect">
            <a:avLst/>
          </a:prstGeom>
          <a:solidFill>
            <a:schemeClr val="accent6">
              <a:lumMod val="20000"/>
              <a:lumOff val="80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t" anchorCtr="0">
            <a:noAutofit/>
          </a:bodyPr>
          <a:lstStyle/>
          <a:p>
            <a:pPr algn="ctr"/>
            <a:endParaRPr lang="en-AU" sz="6000">
              <a:latin typeface="Mark Pro" panose="020B0504020201010104" pitchFamily="34" charset="0"/>
            </a:endParaRPr>
          </a:p>
        </p:txBody>
      </p:sp>
      <p:sp>
        <p:nvSpPr>
          <p:cNvPr id="108" name="Rectangle: Rounded Corners 107">
            <a:extLst>
              <a:ext uri="{FF2B5EF4-FFF2-40B4-BE49-F238E27FC236}">
                <a16:creationId xmlns:a16="http://schemas.microsoft.com/office/drawing/2014/main" id="{5E6E4257-66DE-FBAF-2524-1E6A417BC9C3}"/>
              </a:ext>
            </a:extLst>
          </p:cNvPr>
          <p:cNvSpPr/>
          <p:nvPr/>
        </p:nvSpPr>
        <p:spPr>
          <a:xfrm>
            <a:off x="11825668" y="9049892"/>
            <a:ext cx="2890136" cy="673196"/>
          </a:xfrm>
          <a:prstGeom prst="roundRect">
            <a:avLst/>
          </a:prstGeom>
          <a:solidFill>
            <a:schemeClr val="accent6">
              <a:lumMod val="40000"/>
              <a:lumOff val="60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ctr" anchorCtr="0">
            <a:noAutofit/>
          </a:bodyPr>
          <a:lstStyle/>
          <a:p>
            <a:endParaRPr lang="en-AU" sz="2400">
              <a:latin typeface="Mark Pro" panose="020B0504020201010104" pitchFamily="34" charset="0"/>
            </a:endParaRPr>
          </a:p>
        </p:txBody>
      </p:sp>
      <p:sp>
        <p:nvSpPr>
          <p:cNvPr id="134" name="Rectangle: Rounded Corners 133">
            <a:extLst>
              <a:ext uri="{FF2B5EF4-FFF2-40B4-BE49-F238E27FC236}">
                <a16:creationId xmlns:a16="http://schemas.microsoft.com/office/drawing/2014/main" id="{D90E588F-4D70-35B8-EC8B-B57D31F9774A}"/>
              </a:ext>
            </a:extLst>
          </p:cNvPr>
          <p:cNvSpPr/>
          <p:nvPr/>
        </p:nvSpPr>
        <p:spPr>
          <a:xfrm>
            <a:off x="14763683" y="2794225"/>
            <a:ext cx="2890136" cy="673196"/>
          </a:xfrm>
          <a:prstGeom prst="roundRect">
            <a:avLst/>
          </a:prstGeom>
          <a:solidFill>
            <a:srgbClr val="FED88C"/>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t" anchorCtr="0">
            <a:noAutofit/>
          </a:bodyPr>
          <a:lstStyle/>
          <a:p>
            <a:pPr algn="ctr"/>
            <a:endParaRPr lang="en-AU" sz="6000">
              <a:latin typeface="Mark Pro" panose="020B0504020201010104" pitchFamily="34" charset="0"/>
            </a:endParaRPr>
          </a:p>
        </p:txBody>
      </p:sp>
      <p:sp>
        <p:nvSpPr>
          <p:cNvPr id="109" name="Rectangle: Rounded Corners 108">
            <a:extLst>
              <a:ext uri="{FF2B5EF4-FFF2-40B4-BE49-F238E27FC236}">
                <a16:creationId xmlns:a16="http://schemas.microsoft.com/office/drawing/2014/main" id="{5EACDD2C-98CE-A6B5-0093-2C53EC8C4B15}"/>
              </a:ext>
            </a:extLst>
          </p:cNvPr>
          <p:cNvSpPr/>
          <p:nvPr/>
        </p:nvSpPr>
        <p:spPr>
          <a:xfrm>
            <a:off x="14798261" y="9049892"/>
            <a:ext cx="2890136" cy="673196"/>
          </a:xfrm>
          <a:prstGeom prst="roundRect">
            <a:avLst/>
          </a:prstGeom>
          <a:solidFill>
            <a:schemeClr val="accent6">
              <a:lumMod val="40000"/>
              <a:lumOff val="60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ctr" anchorCtr="0">
            <a:noAutofit/>
          </a:bodyPr>
          <a:lstStyle/>
          <a:p>
            <a:endParaRPr lang="en-AU" sz="2400">
              <a:latin typeface="Mark Pro" panose="020B0504020201010104" pitchFamily="34" charset="0"/>
            </a:endParaRPr>
          </a:p>
        </p:txBody>
      </p:sp>
      <p:pic>
        <p:nvPicPr>
          <p:cNvPr id="110" name="Graphic 109">
            <a:extLst>
              <a:ext uri="{FF2B5EF4-FFF2-40B4-BE49-F238E27FC236}">
                <a16:creationId xmlns:a16="http://schemas.microsoft.com/office/drawing/2014/main" id="{02B0E7D5-81BB-BAEB-AB54-DA0984A64A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971873" y="2902365"/>
            <a:ext cx="512772" cy="484284"/>
          </a:xfrm>
          <a:prstGeom prst="rect">
            <a:avLst/>
          </a:prstGeom>
        </p:spPr>
      </p:pic>
      <p:pic>
        <p:nvPicPr>
          <p:cNvPr id="111" name="Graphic 110">
            <a:extLst>
              <a:ext uri="{FF2B5EF4-FFF2-40B4-BE49-F238E27FC236}">
                <a16:creationId xmlns:a16="http://schemas.microsoft.com/office/drawing/2014/main" id="{0B3ECCA1-3787-655C-3859-B722C72825F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014348" y="2872082"/>
            <a:ext cx="512772" cy="484284"/>
          </a:xfrm>
          <a:prstGeom prst="rect">
            <a:avLst/>
          </a:prstGeom>
        </p:spPr>
      </p:pic>
      <p:sp>
        <p:nvSpPr>
          <p:cNvPr id="128" name="Rectangle: Rounded Corners 127">
            <a:extLst>
              <a:ext uri="{FF2B5EF4-FFF2-40B4-BE49-F238E27FC236}">
                <a16:creationId xmlns:a16="http://schemas.microsoft.com/office/drawing/2014/main" id="{2929D211-CF7E-873B-CF24-D1210CFB1A5B}"/>
              </a:ext>
            </a:extLst>
          </p:cNvPr>
          <p:cNvSpPr/>
          <p:nvPr/>
        </p:nvSpPr>
        <p:spPr>
          <a:xfrm>
            <a:off x="550416" y="6706994"/>
            <a:ext cx="11149203" cy="673196"/>
          </a:xfrm>
          <a:prstGeom prst="roundRect">
            <a:avLst/>
          </a:prstGeom>
          <a:solidFill>
            <a:srgbClr val="FED88C"/>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ctr" anchorCtr="0">
            <a:noAutofit/>
          </a:bodyPr>
          <a:lstStyle/>
          <a:p>
            <a:r>
              <a:rPr lang="en-US" sz="2400">
                <a:latin typeface="Mark Pro" panose="020B0504020201010104" pitchFamily="34" charset="0"/>
              </a:rPr>
              <a:t>Aims to minimize the need for services</a:t>
            </a:r>
            <a:endParaRPr lang="en-AU" sz="2400">
              <a:latin typeface="Mark Pro" panose="020B0504020201010104" pitchFamily="34" charset="0"/>
            </a:endParaRPr>
          </a:p>
        </p:txBody>
      </p:sp>
      <p:sp>
        <p:nvSpPr>
          <p:cNvPr id="129" name="Rectangle: Rounded Corners 128">
            <a:extLst>
              <a:ext uri="{FF2B5EF4-FFF2-40B4-BE49-F238E27FC236}">
                <a16:creationId xmlns:a16="http://schemas.microsoft.com/office/drawing/2014/main" id="{88E12354-C307-A2C0-635E-CFBF7B00263F}"/>
              </a:ext>
            </a:extLst>
          </p:cNvPr>
          <p:cNvSpPr/>
          <p:nvPr/>
        </p:nvSpPr>
        <p:spPr>
          <a:xfrm>
            <a:off x="550420" y="7483734"/>
            <a:ext cx="11149199" cy="673196"/>
          </a:xfrm>
          <a:prstGeom prst="roundRect">
            <a:avLst/>
          </a:prstGeom>
          <a:solidFill>
            <a:srgbClr val="FED88C"/>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ctr" anchorCtr="0">
            <a:noAutofit/>
          </a:bodyPr>
          <a:lstStyle/>
          <a:p>
            <a:r>
              <a:rPr lang="en-US" sz="2400">
                <a:latin typeface="Mark Pro" panose="020B0504020201010104" pitchFamily="34" charset="0"/>
              </a:rPr>
              <a:t>No time limitation</a:t>
            </a:r>
            <a:endParaRPr lang="en-AU" sz="2400">
              <a:latin typeface="Mark Pro" panose="020B0504020201010104" pitchFamily="34" charset="0"/>
            </a:endParaRPr>
          </a:p>
        </p:txBody>
      </p:sp>
      <p:sp>
        <p:nvSpPr>
          <p:cNvPr id="130" name="Rectangle: Rounded Corners 129">
            <a:extLst>
              <a:ext uri="{FF2B5EF4-FFF2-40B4-BE49-F238E27FC236}">
                <a16:creationId xmlns:a16="http://schemas.microsoft.com/office/drawing/2014/main" id="{9026C0F0-6274-A806-8CEE-FC1558FFDEE2}"/>
              </a:ext>
            </a:extLst>
          </p:cNvPr>
          <p:cNvSpPr/>
          <p:nvPr/>
        </p:nvSpPr>
        <p:spPr>
          <a:xfrm>
            <a:off x="550418" y="8271828"/>
            <a:ext cx="11149199" cy="673196"/>
          </a:xfrm>
          <a:prstGeom prst="roundRect">
            <a:avLst/>
          </a:prstGeom>
          <a:solidFill>
            <a:srgbClr val="FED88C"/>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ctr" anchorCtr="0">
            <a:noAutofit/>
          </a:bodyPr>
          <a:lstStyle/>
          <a:p>
            <a:r>
              <a:rPr lang="en-US" sz="2400">
                <a:solidFill>
                  <a:schemeClr val="dk1"/>
                </a:solidFill>
                <a:latin typeface="Mark Pro" panose="020B0504020201010104" pitchFamily="34" charset="0"/>
              </a:rPr>
              <a:t>Time limited (up to 12 weeks)</a:t>
            </a:r>
          </a:p>
        </p:txBody>
      </p:sp>
      <p:sp>
        <p:nvSpPr>
          <p:cNvPr id="131" name="Rectangle: Rounded Corners 130">
            <a:extLst>
              <a:ext uri="{FF2B5EF4-FFF2-40B4-BE49-F238E27FC236}">
                <a16:creationId xmlns:a16="http://schemas.microsoft.com/office/drawing/2014/main" id="{1ADEBDD1-A402-F929-EF8C-1151A0E7F9F8}"/>
              </a:ext>
            </a:extLst>
          </p:cNvPr>
          <p:cNvSpPr/>
          <p:nvPr/>
        </p:nvSpPr>
        <p:spPr>
          <a:xfrm>
            <a:off x="550417" y="9050946"/>
            <a:ext cx="11149199" cy="673196"/>
          </a:xfrm>
          <a:prstGeom prst="roundRect">
            <a:avLst/>
          </a:prstGeom>
          <a:solidFill>
            <a:srgbClr val="FED88C"/>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ctr" anchorCtr="0">
            <a:noAutofit/>
          </a:bodyPr>
          <a:lstStyle/>
          <a:p>
            <a:pPr lvl="0"/>
            <a:r>
              <a:rPr lang="en-US" sz="2400">
                <a:solidFill>
                  <a:schemeClr val="dk1"/>
                </a:solidFill>
                <a:latin typeface="Mark Pro" panose="020B0504020201010104" pitchFamily="34" charset="0"/>
              </a:rPr>
              <a:t>Interventions generally more intensive</a:t>
            </a:r>
            <a:endParaRPr lang="en-AU" sz="2400">
              <a:latin typeface="Mark Pro" panose="020B0504020201010104" pitchFamily="34" charset="0"/>
            </a:endParaRPr>
          </a:p>
        </p:txBody>
      </p:sp>
      <p:sp>
        <p:nvSpPr>
          <p:cNvPr id="132" name="Rectangle: Rounded Corners 131">
            <a:extLst>
              <a:ext uri="{FF2B5EF4-FFF2-40B4-BE49-F238E27FC236}">
                <a16:creationId xmlns:a16="http://schemas.microsoft.com/office/drawing/2014/main" id="{10CDC495-76A8-A182-15D9-600809EFC449}"/>
              </a:ext>
            </a:extLst>
          </p:cNvPr>
          <p:cNvSpPr/>
          <p:nvPr/>
        </p:nvSpPr>
        <p:spPr>
          <a:xfrm>
            <a:off x="550415" y="5143500"/>
            <a:ext cx="11149199" cy="673196"/>
          </a:xfrm>
          <a:prstGeom prst="roundRect">
            <a:avLst/>
          </a:prstGeom>
          <a:solidFill>
            <a:srgbClr val="FED88C"/>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ctr" anchorCtr="0">
            <a:noAutofit/>
          </a:bodyPr>
          <a:lstStyle/>
          <a:p>
            <a:r>
              <a:rPr lang="en-US" sz="2400">
                <a:solidFill>
                  <a:schemeClr val="dk1"/>
                </a:solidFill>
                <a:latin typeface="Mark Pro" panose="020B0504020201010104" pitchFamily="34" charset="0"/>
              </a:rPr>
              <a:t>Focuses on what the person </a:t>
            </a:r>
            <a:r>
              <a:rPr lang="en-US" sz="2400" b="1">
                <a:solidFill>
                  <a:schemeClr val="dk1"/>
                </a:solidFill>
                <a:latin typeface="Mark Pro" panose="020B0504020201010104" pitchFamily="34" charset="0"/>
              </a:rPr>
              <a:t>can</a:t>
            </a:r>
            <a:r>
              <a:rPr lang="en-US" sz="2400">
                <a:solidFill>
                  <a:schemeClr val="dk1"/>
                </a:solidFill>
                <a:latin typeface="Mark Pro" panose="020B0504020201010104" pitchFamily="34" charset="0"/>
              </a:rPr>
              <a:t> do and </a:t>
            </a:r>
            <a:r>
              <a:rPr lang="en-US" sz="2400" b="1">
                <a:solidFill>
                  <a:schemeClr val="dk1"/>
                </a:solidFill>
                <a:latin typeface="Mark Pro" panose="020B0504020201010104" pitchFamily="34" charset="0"/>
              </a:rPr>
              <a:t>potentially</a:t>
            </a:r>
            <a:r>
              <a:rPr lang="en-US" sz="2400">
                <a:solidFill>
                  <a:schemeClr val="dk1"/>
                </a:solidFill>
                <a:latin typeface="Mark Pro" panose="020B0504020201010104" pitchFamily="34" charset="0"/>
              </a:rPr>
              <a:t> do</a:t>
            </a:r>
          </a:p>
        </p:txBody>
      </p:sp>
      <p:sp>
        <p:nvSpPr>
          <p:cNvPr id="133" name="Rectangle: Rounded Corners 132">
            <a:extLst>
              <a:ext uri="{FF2B5EF4-FFF2-40B4-BE49-F238E27FC236}">
                <a16:creationId xmlns:a16="http://schemas.microsoft.com/office/drawing/2014/main" id="{7F10192E-B7CC-38B0-632E-5933CA103EA3}"/>
              </a:ext>
            </a:extLst>
          </p:cNvPr>
          <p:cNvSpPr/>
          <p:nvPr/>
        </p:nvSpPr>
        <p:spPr>
          <a:xfrm>
            <a:off x="550414" y="5922618"/>
            <a:ext cx="11149199" cy="673196"/>
          </a:xfrm>
          <a:prstGeom prst="roundRect">
            <a:avLst/>
          </a:prstGeom>
          <a:solidFill>
            <a:srgbClr val="FED88C"/>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ctr" anchorCtr="0">
            <a:noAutofit/>
          </a:bodyPr>
          <a:lstStyle/>
          <a:p>
            <a:pPr lvl="0"/>
            <a:r>
              <a:rPr lang="en-US" sz="2400">
                <a:solidFill>
                  <a:schemeClr val="dk1"/>
                </a:solidFill>
                <a:latin typeface="Mark Pro" panose="020B0504020201010104" pitchFamily="34" charset="0"/>
              </a:rPr>
              <a:t>Identifies and addresses what the person </a:t>
            </a:r>
            <a:r>
              <a:rPr lang="en-US" sz="2400" b="1">
                <a:solidFill>
                  <a:schemeClr val="dk1"/>
                </a:solidFill>
                <a:latin typeface="Mark Pro" panose="020B0504020201010104" pitchFamily="34" charset="0"/>
              </a:rPr>
              <a:t>wants</a:t>
            </a:r>
            <a:r>
              <a:rPr lang="en-US" sz="2400">
                <a:solidFill>
                  <a:schemeClr val="dk1"/>
                </a:solidFill>
                <a:latin typeface="Mark Pro" panose="020B0504020201010104" pitchFamily="34" charset="0"/>
              </a:rPr>
              <a:t> to do</a:t>
            </a:r>
            <a:endParaRPr lang="en-AU" sz="2400">
              <a:latin typeface="Mark Pro" panose="020B0504020201010104" pitchFamily="34" charset="0"/>
            </a:endParaRPr>
          </a:p>
        </p:txBody>
      </p:sp>
      <p:sp>
        <p:nvSpPr>
          <p:cNvPr id="135" name="Rectangle: Rounded Corners 134">
            <a:extLst>
              <a:ext uri="{FF2B5EF4-FFF2-40B4-BE49-F238E27FC236}">
                <a16:creationId xmlns:a16="http://schemas.microsoft.com/office/drawing/2014/main" id="{4C2D70A8-279C-8DA3-95A1-FF11BAC2471D}"/>
              </a:ext>
            </a:extLst>
          </p:cNvPr>
          <p:cNvSpPr/>
          <p:nvPr/>
        </p:nvSpPr>
        <p:spPr>
          <a:xfrm>
            <a:off x="14756377" y="3576043"/>
            <a:ext cx="2890136" cy="673196"/>
          </a:xfrm>
          <a:prstGeom prst="roundRect">
            <a:avLst/>
          </a:prstGeom>
          <a:solidFill>
            <a:srgbClr val="FED88C"/>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ctr" anchorCtr="0">
            <a:noAutofit/>
          </a:bodyPr>
          <a:lstStyle/>
          <a:p>
            <a:endParaRPr lang="en-AU" sz="2400">
              <a:latin typeface="Mark Pro" panose="020B0504020201010104" pitchFamily="34" charset="0"/>
            </a:endParaRPr>
          </a:p>
        </p:txBody>
      </p:sp>
      <p:sp>
        <p:nvSpPr>
          <p:cNvPr id="136" name="Rectangle: Rounded Corners 135">
            <a:extLst>
              <a:ext uri="{FF2B5EF4-FFF2-40B4-BE49-F238E27FC236}">
                <a16:creationId xmlns:a16="http://schemas.microsoft.com/office/drawing/2014/main" id="{340D121A-5FB2-3ABC-A970-869FE8B83166}"/>
              </a:ext>
            </a:extLst>
          </p:cNvPr>
          <p:cNvSpPr/>
          <p:nvPr/>
        </p:nvSpPr>
        <p:spPr>
          <a:xfrm>
            <a:off x="14769337" y="4347833"/>
            <a:ext cx="2890136" cy="673196"/>
          </a:xfrm>
          <a:prstGeom prst="roundRect">
            <a:avLst/>
          </a:prstGeom>
          <a:solidFill>
            <a:srgbClr val="FED88C"/>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t" anchorCtr="0">
            <a:noAutofit/>
          </a:bodyPr>
          <a:lstStyle/>
          <a:p>
            <a:pPr algn="ctr"/>
            <a:endParaRPr lang="en-AU" sz="6000">
              <a:latin typeface="Mark Pro" panose="020B0504020201010104" pitchFamily="34" charset="0"/>
            </a:endParaRPr>
          </a:p>
        </p:txBody>
      </p:sp>
      <p:sp>
        <p:nvSpPr>
          <p:cNvPr id="137" name="Rectangle: Rounded Corners 136">
            <a:extLst>
              <a:ext uri="{FF2B5EF4-FFF2-40B4-BE49-F238E27FC236}">
                <a16:creationId xmlns:a16="http://schemas.microsoft.com/office/drawing/2014/main" id="{E75E7DA2-0661-8004-4E98-3C09C83F0722}"/>
              </a:ext>
            </a:extLst>
          </p:cNvPr>
          <p:cNvSpPr/>
          <p:nvPr/>
        </p:nvSpPr>
        <p:spPr>
          <a:xfrm>
            <a:off x="14763685" y="5149523"/>
            <a:ext cx="2890136" cy="673196"/>
          </a:xfrm>
          <a:prstGeom prst="roundRect">
            <a:avLst/>
          </a:prstGeom>
          <a:solidFill>
            <a:srgbClr val="FED88C"/>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t" anchorCtr="0">
            <a:noAutofit/>
          </a:bodyPr>
          <a:lstStyle/>
          <a:p>
            <a:pPr algn="ctr"/>
            <a:endParaRPr lang="en-AU" sz="6000">
              <a:latin typeface="Mark Pro" panose="020B0504020201010104" pitchFamily="34" charset="0"/>
            </a:endParaRPr>
          </a:p>
        </p:txBody>
      </p:sp>
      <p:sp>
        <p:nvSpPr>
          <p:cNvPr id="138" name="Rectangle: Rounded Corners 137">
            <a:extLst>
              <a:ext uri="{FF2B5EF4-FFF2-40B4-BE49-F238E27FC236}">
                <a16:creationId xmlns:a16="http://schemas.microsoft.com/office/drawing/2014/main" id="{6C2978E1-F249-C074-3743-2E277DDB92E1}"/>
              </a:ext>
            </a:extLst>
          </p:cNvPr>
          <p:cNvSpPr/>
          <p:nvPr/>
        </p:nvSpPr>
        <p:spPr>
          <a:xfrm>
            <a:off x="11783785" y="5922419"/>
            <a:ext cx="2890136" cy="673196"/>
          </a:xfrm>
          <a:prstGeom prst="roundRect">
            <a:avLst/>
          </a:prstGeom>
          <a:solidFill>
            <a:srgbClr val="FED88C"/>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ctr" anchorCtr="0">
            <a:noAutofit/>
          </a:bodyPr>
          <a:lstStyle/>
          <a:p>
            <a:endParaRPr lang="en-AU" sz="2400">
              <a:latin typeface="Mark Pro" panose="020B0504020201010104" pitchFamily="34" charset="0"/>
            </a:endParaRPr>
          </a:p>
        </p:txBody>
      </p:sp>
      <p:sp>
        <p:nvSpPr>
          <p:cNvPr id="139" name="Rectangle: Rounded Corners 138">
            <a:extLst>
              <a:ext uri="{FF2B5EF4-FFF2-40B4-BE49-F238E27FC236}">
                <a16:creationId xmlns:a16="http://schemas.microsoft.com/office/drawing/2014/main" id="{0EBE1EB6-EAF4-6C63-1D48-6CAFE93271B8}"/>
              </a:ext>
            </a:extLst>
          </p:cNvPr>
          <p:cNvSpPr/>
          <p:nvPr/>
        </p:nvSpPr>
        <p:spPr>
          <a:xfrm>
            <a:off x="14756378" y="5922419"/>
            <a:ext cx="2890136" cy="673196"/>
          </a:xfrm>
          <a:prstGeom prst="roundRect">
            <a:avLst/>
          </a:prstGeom>
          <a:solidFill>
            <a:srgbClr val="FED88C"/>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ctr" anchorCtr="0">
            <a:noAutofit/>
          </a:bodyPr>
          <a:lstStyle/>
          <a:p>
            <a:endParaRPr lang="en-AU" sz="2400">
              <a:latin typeface="Mark Pro" panose="020B0504020201010104" pitchFamily="34" charset="0"/>
            </a:endParaRPr>
          </a:p>
        </p:txBody>
      </p:sp>
      <p:sp>
        <p:nvSpPr>
          <p:cNvPr id="140" name="Rectangle: Rounded Corners 139">
            <a:extLst>
              <a:ext uri="{FF2B5EF4-FFF2-40B4-BE49-F238E27FC236}">
                <a16:creationId xmlns:a16="http://schemas.microsoft.com/office/drawing/2014/main" id="{BC2DAA09-D14E-A8A2-90C6-8000C1F81F85}"/>
              </a:ext>
            </a:extLst>
          </p:cNvPr>
          <p:cNvSpPr/>
          <p:nvPr/>
        </p:nvSpPr>
        <p:spPr>
          <a:xfrm>
            <a:off x="11783290" y="6709283"/>
            <a:ext cx="2890136" cy="673196"/>
          </a:xfrm>
          <a:prstGeom prst="roundRect">
            <a:avLst/>
          </a:prstGeom>
          <a:solidFill>
            <a:srgbClr val="FED88C"/>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t" anchorCtr="0">
            <a:noAutofit/>
          </a:bodyPr>
          <a:lstStyle/>
          <a:p>
            <a:pPr algn="ctr"/>
            <a:endParaRPr lang="en-AU" sz="6000">
              <a:latin typeface="Mark Pro" panose="020B0504020201010104" pitchFamily="34" charset="0"/>
            </a:endParaRPr>
          </a:p>
        </p:txBody>
      </p:sp>
      <p:sp>
        <p:nvSpPr>
          <p:cNvPr id="141" name="Rectangle: Rounded Corners 140">
            <a:extLst>
              <a:ext uri="{FF2B5EF4-FFF2-40B4-BE49-F238E27FC236}">
                <a16:creationId xmlns:a16="http://schemas.microsoft.com/office/drawing/2014/main" id="{11D35C7A-507C-74F2-404D-33593CE90F61}"/>
              </a:ext>
            </a:extLst>
          </p:cNvPr>
          <p:cNvSpPr/>
          <p:nvPr/>
        </p:nvSpPr>
        <p:spPr>
          <a:xfrm>
            <a:off x="14763188" y="6709281"/>
            <a:ext cx="2890136" cy="673196"/>
          </a:xfrm>
          <a:prstGeom prst="roundRect">
            <a:avLst/>
          </a:prstGeom>
          <a:solidFill>
            <a:srgbClr val="FED88C"/>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t" anchorCtr="0">
            <a:noAutofit/>
          </a:bodyPr>
          <a:lstStyle/>
          <a:p>
            <a:pPr algn="ctr"/>
            <a:endParaRPr lang="en-AU" sz="6000">
              <a:latin typeface="Mark Pro" panose="020B0504020201010104" pitchFamily="34" charset="0"/>
            </a:endParaRPr>
          </a:p>
        </p:txBody>
      </p:sp>
      <p:sp>
        <p:nvSpPr>
          <p:cNvPr id="142" name="Rectangle: Rounded Corners 141">
            <a:extLst>
              <a:ext uri="{FF2B5EF4-FFF2-40B4-BE49-F238E27FC236}">
                <a16:creationId xmlns:a16="http://schemas.microsoft.com/office/drawing/2014/main" id="{1BF91905-1C8B-C01F-31AA-C4F34D1003D7}"/>
              </a:ext>
            </a:extLst>
          </p:cNvPr>
          <p:cNvSpPr/>
          <p:nvPr/>
        </p:nvSpPr>
        <p:spPr>
          <a:xfrm>
            <a:off x="11789438" y="7484949"/>
            <a:ext cx="2890136" cy="673196"/>
          </a:xfrm>
          <a:prstGeom prst="roundRect">
            <a:avLst/>
          </a:prstGeom>
          <a:solidFill>
            <a:srgbClr val="FED88C"/>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ctr" anchorCtr="0">
            <a:noAutofit/>
          </a:bodyPr>
          <a:lstStyle/>
          <a:p>
            <a:endParaRPr lang="en-AU" sz="2400">
              <a:latin typeface="Mark Pro" panose="020B0504020201010104" pitchFamily="34" charset="0"/>
            </a:endParaRPr>
          </a:p>
        </p:txBody>
      </p:sp>
      <p:sp>
        <p:nvSpPr>
          <p:cNvPr id="143" name="Rectangle: Rounded Corners 142">
            <a:extLst>
              <a:ext uri="{FF2B5EF4-FFF2-40B4-BE49-F238E27FC236}">
                <a16:creationId xmlns:a16="http://schemas.microsoft.com/office/drawing/2014/main" id="{812E49C3-28C1-6F19-192A-AAD4518450DA}"/>
              </a:ext>
            </a:extLst>
          </p:cNvPr>
          <p:cNvSpPr/>
          <p:nvPr/>
        </p:nvSpPr>
        <p:spPr>
          <a:xfrm>
            <a:off x="14762032" y="7484949"/>
            <a:ext cx="2890136" cy="673196"/>
          </a:xfrm>
          <a:prstGeom prst="roundRect">
            <a:avLst/>
          </a:prstGeom>
          <a:solidFill>
            <a:srgbClr val="FED88C"/>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ctr" anchorCtr="0">
            <a:noAutofit/>
          </a:bodyPr>
          <a:lstStyle/>
          <a:p>
            <a:endParaRPr lang="en-AU" sz="2400">
              <a:latin typeface="Mark Pro" panose="020B0504020201010104" pitchFamily="34" charset="0"/>
            </a:endParaRPr>
          </a:p>
        </p:txBody>
      </p:sp>
      <p:sp>
        <p:nvSpPr>
          <p:cNvPr id="144" name="Rectangle: Rounded Corners 143">
            <a:extLst>
              <a:ext uri="{FF2B5EF4-FFF2-40B4-BE49-F238E27FC236}">
                <a16:creationId xmlns:a16="http://schemas.microsoft.com/office/drawing/2014/main" id="{6435C20A-951D-461E-1BA4-B053FAE6B738}"/>
              </a:ext>
            </a:extLst>
          </p:cNvPr>
          <p:cNvSpPr/>
          <p:nvPr/>
        </p:nvSpPr>
        <p:spPr>
          <a:xfrm>
            <a:off x="11786555" y="8275217"/>
            <a:ext cx="2890136" cy="673196"/>
          </a:xfrm>
          <a:prstGeom prst="roundRect">
            <a:avLst/>
          </a:prstGeom>
          <a:solidFill>
            <a:srgbClr val="FED88C"/>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t" anchorCtr="0">
            <a:noAutofit/>
          </a:bodyPr>
          <a:lstStyle/>
          <a:p>
            <a:pPr algn="ctr"/>
            <a:endParaRPr lang="en-AU" sz="6000">
              <a:latin typeface="Mark Pro" panose="020B0504020201010104" pitchFamily="34" charset="0"/>
            </a:endParaRPr>
          </a:p>
        </p:txBody>
      </p:sp>
      <p:sp>
        <p:nvSpPr>
          <p:cNvPr id="145" name="Rectangle: Rounded Corners 144">
            <a:extLst>
              <a:ext uri="{FF2B5EF4-FFF2-40B4-BE49-F238E27FC236}">
                <a16:creationId xmlns:a16="http://schemas.microsoft.com/office/drawing/2014/main" id="{E274D085-9BFD-6CE6-C287-52FF20F92086}"/>
              </a:ext>
            </a:extLst>
          </p:cNvPr>
          <p:cNvSpPr/>
          <p:nvPr/>
        </p:nvSpPr>
        <p:spPr>
          <a:xfrm>
            <a:off x="14766454" y="8275215"/>
            <a:ext cx="2890136" cy="673196"/>
          </a:xfrm>
          <a:prstGeom prst="roundRect">
            <a:avLst/>
          </a:prstGeom>
          <a:solidFill>
            <a:srgbClr val="FED88C"/>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t" anchorCtr="0">
            <a:noAutofit/>
          </a:bodyPr>
          <a:lstStyle/>
          <a:p>
            <a:pPr algn="ctr"/>
            <a:endParaRPr lang="en-AU" sz="6000">
              <a:latin typeface="Mark Pro" panose="020B0504020201010104" pitchFamily="34" charset="0"/>
            </a:endParaRPr>
          </a:p>
        </p:txBody>
      </p:sp>
      <p:sp>
        <p:nvSpPr>
          <p:cNvPr id="146" name="Rectangle: Rounded Corners 145">
            <a:extLst>
              <a:ext uri="{FF2B5EF4-FFF2-40B4-BE49-F238E27FC236}">
                <a16:creationId xmlns:a16="http://schemas.microsoft.com/office/drawing/2014/main" id="{F2ECC69D-B8E0-D521-F704-C39B8756B4D1}"/>
              </a:ext>
            </a:extLst>
          </p:cNvPr>
          <p:cNvSpPr/>
          <p:nvPr/>
        </p:nvSpPr>
        <p:spPr>
          <a:xfrm>
            <a:off x="11798854" y="9054261"/>
            <a:ext cx="2890136" cy="673196"/>
          </a:xfrm>
          <a:prstGeom prst="roundRect">
            <a:avLst/>
          </a:prstGeom>
          <a:solidFill>
            <a:srgbClr val="FED88C"/>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ctr" anchorCtr="0">
            <a:noAutofit/>
          </a:bodyPr>
          <a:lstStyle/>
          <a:p>
            <a:endParaRPr lang="en-AU" sz="2400">
              <a:latin typeface="Mark Pro" panose="020B0504020201010104" pitchFamily="34" charset="0"/>
            </a:endParaRPr>
          </a:p>
        </p:txBody>
      </p:sp>
      <p:sp>
        <p:nvSpPr>
          <p:cNvPr id="147" name="Rectangle: Rounded Corners 146">
            <a:extLst>
              <a:ext uri="{FF2B5EF4-FFF2-40B4-BE49-F238E27FC236}">
                <a16:creationId xmlns:a16="http://schemas.microsoft.com/office/drawing/2014/main" id="{DB1393E3-86BC-338B-3460-1EC68774B306}"/>
              </a:ext>
            </a:extLst>
          </p:cNvPr>
          <p:cNvSpPr/>
          <p:nvPr/>
        </p:nvSpPr>
        <p:spPr>
          <a:xfrm>
            <a:off x="14771447" y="9054261"/>
            <a:ext cx="2890136" cy="673196"/>
          </a:xfrm>
          <a:prstGeom prst="roundRect">
            <a:avLst/>
          </a:prstGeom>
          <a:solidFill>
            <a:srgbClr val="FED88C"/>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ctr" anchorCtr="0">
            <a:noAutofit/>
          </a:bodyPr>
          <a:lstStyle/>
          <a:p>
            <a:endParaRPr lang="en-AU" sz="2400">
              <a:latin typeface="Mark Pro" panose="020B0504020201010104" pitchFamily="34" charset="0"/>
            </a:endParaRPr>
          </a:p>
        </p:txBody>
      </p:sp>
      <p:pic>
        <p:nvPicPr>
          <p:cNvPr id="112" name="Graphic 111">
            <a:extLst>
              <a:ext uri="{FF2B5EF4-FFF2-40B4-BE49-F238E27FC236}">
                <a16:creationId xmlns:a16="http://schemas.microsoft.com/office/drawing/2014/main" id="{D3DD8042-8777-CBA8-6E6B-69662E896D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974214" y="3687125"/>
            <a:ext cx="512772" cy="484284"/>
          </a:xfrm>
          <a:prstGeom prst="rect">
            <a:avLst/>
          </a:prstGeom>
        </p:spPr>
      </p:pic>
      <p:pic>
        <p:nvPicPr>
          <p:cNvPr id="113" name="Graphic 112">
            <a:extLst>
              <a:ext uri="{FF2B5EF4-FFF2-40B4-BE49-F238E27FC236}">
                <a16:creationId xmlns:a16="http://schemas.microsoft.com/office/drawing/2014/main" id="{3A7C2AC2-019C-2000-2DCE-1EF4A959D8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029716" y="3666271"/>
            <a:ext cx="512772" cy="484284"/>
          </a:xfrm>
          <a:prstGeom prst="rect">
            <a:avLst/>
          </a:prstGeom>
        </p:spPr>
      </p:pic>
      <p:pic>
        <p:nvPicPr>
          <p:cNvPr id="114" name="Graphic 113">
            <a:extLst>
              <a:ext uri="{FF2B5EF4-FFF2-40B4-BE49-F238E27FC236}">
                <a16:creationId xmlns:a16="http://schemas.microsoft.com/office/drawing/2014/main" id="{4BC9226E-97B4-7F71-6EB5-727FDAE798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974214" y="4453953"/>
            <a:ext cx="512772" cy="484284"/>
          </a:xfrm>
          <a:prstGeom prst="rect">
            <a:avLst/>
          </a:prstGeom>
        </p:spPr>
      </p:pic>
      <p:pic>
        <p:nvPicPr>
          <p:cNvPr id="115" name="Graphic 114">
            <a:extLst>
              <a:ext uri="{FF2B5EF4-FFF2-40B4-BE49-F238E27FC236}">
                <a16:creationId xmlns:a16="http://schemas.microsoft.com/office/drawing/2014/main" id="{0A3F2306-65D6-C7BF-9CD6-8F1239531E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029716" y="4457075"/>
            <a:ext cx="512772" cy="484284"/>
          </a:xfrm>
          <a:prstGeom prst="rect">
            <a:avLst/>
          </a:prstGeom>
        </p:spPr>
      </p:pic>
      <p:sp>
        <p:nvSpPr>
          <p:cNvPr id="116" name="TextBox 115">
            <a:extLst>
              <a:ext uri="{FF2B5EF4-FFF2-40B4-BE49-F238E27FC236}">
                <a16:creationId xmlns:a16="http://schemas.microsoft.com/office/drawing/2014/main" id="{D438D3E4-AAC3-4D9F-5C04-A1D43358D2F9}"/>
              </a:ext>
            </a:extLst>
          </p:cNvPr>
          <p:cNvSpPr txBox="1"/>
          <p:nvPr/>
        </p:nvSpPr>
        <p:spPr>
          <a:xfrm>
            <a:off x="15849600" y="7207716"/>
            <a:ext cx="1158626" cy="1123712"/>
          </a:xfrm>
          <a:prstGeom prst="roundRect">
            <a:avLst/>
          </a:prstGeom>
          <a:noFill/>
        </p:spPr>
        <p:txBody>
          <a:bodyPr wrap="square">
            <a:spAutoFit/>
          </a:bodyPr>
          <a:lstStyle/>
          <a:p>
            <a:r>
              <a:rPr lang="en-AU" sz="6000" dirty="0">
                <a:solidFill>
                  <a:srgbClr val="FF0000"/>
                </a:solidFill>
                <a:latin typeface="Mark Pro" panose="020B0504020201010104" pitchFamily="34" charset="0"/>
              </a:rPr>
              <a:t>x</a:t>
            </a:r>
          </a:p>
        </p:txBody>
      </p:sp>
      <p:pic>
        <p:nvPicPr>
          <p:cNvPr id="117" name="Graphic 116">
            <a:extLst>
              <a:ext uri="{FF2B5EF4-FFF2-40B4-BE49-F238E27FC236}">
                <a16:creationId xmlns:a16="http://schemas.microsoft.com/office/drawing/2014/main" id="{E9798A9C-4E59-78DF-6FEE-112B50C1685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974214" y="5263602"/>
            <a:ext cx="512772" cy="484284"/>
          </a:xfrm>
          <a:prstGeom prst="rect">
            <a:avLst/>
          </a:prstGeom>
        </p:spPr>
      </p:pic>
      <p:pic>
        <p:nvPicPr>
          <p:cNvPr id="118" name="Graphic 117">
            <a:extLst>
              <a:ext uri="{FF2B5EF4-FFF2-40B4-BE49-F238E27FC236}">
                <a16:creationId xmlns:a16="http://schemas.microsoft.com/office/drawing/2014/main" id="{9D5ECF4E-7F38-EACA-32A3-6FACEACB027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029716" y="5248793"/>
            <a:ext cx="512772" cy="484284"/>
          </a:xfrm>
          <a:prstGeom prst="rect">
            <a:avLst/>
          </a:prstGeom>
        </p:spPr>
      </p:pic>
      <p:pic>
        <p:nvPicPr>
          <p:cNvPr id="119" name="Graphic 118">
            <a:extLst>
              <a:ext uri="{FF2B5EF4-FFF2-40B4-BE49-F238E27FC236}">
                <a16:creationId xmlns:a16="http://schemas.microsoft.com/office/drawing/2014/main" id="{9C6C2638-1BF9-BA95-5200-64C16B73FA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978684" y="6014166"/>
            <a:ext cx="512772" cy="484284"/>
          </a:xfrm>
          <a:prstGeom prst="rect">
            <a:avLst/>
          </a:prstGeom>
        </p:spPr>
      </p:pic>
      <p:pic>
        <p:nvPicPr>
          <p:cNvPr id="120" name="Graphic 119">
            <a:extLst>
              <a:ext uri="{FF2B5EF4-FFF2-40B4-BE49-F238E27FC236}">
                <a16:creationId xmlns:a16="http://schemas.microsoft.com/office/drawing/2014/main" id="{1DCA974B-9A0B-5318-4F01-92F60ECDB15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029716" y="6027473"/>
            <a:ext cx="512772" cy="484284"/>
          </a:xfrm>
          <a:prstGeom prst="rect">
            <a:avLst/>
          </a:prstGeom>
        </p:spPr>
      </p:pic>
      <p:sp>
        <p:nvSpPr>
          <p:cNvPr id="121" name="TextBox 120">
            <a:extLst>
              <a:ext uri="{FF2B5EF4-FFF2-40B4-BE49-F238E27FC236}">
                <a16:creationId xmlns:a16="http://schemas.microsoft.com/office/drawing/2014/main" id="{0F020F67-3603-3424-F603-EAA6B6B00873}"/>
              </a:ext>
            </a:extLst>
          </p:cNvPr>
          <p:cNvSpPr txBox="1"/>
          <p:nvPr/>
        </p:nvSpPr>
        <p:spPr>
          <a:xfrm>
            <a:off x="12963175" y="7999791"/>
            <a:ext cx="1158626" cy="1015663"/>
          </a:xfrm>
          <a:prstGeom prst="rect">
            <a:avLst/>
          </a:prstGeom>
          <a:noFill/>
        </p:spPr>
        <p:txBody>
          <a:bodyPr wrap="square">
            <a:spAutoFit/>
          </a:bodyPr>
          <a:lstStyle/>
          <a:p>
            <a:r>
              <a:rPr lang="en-AU" sz="6000" dirty="0">
                <a:solidFill>
                  <a:srgbClr val="FF0000"/>
                </a:solidFill>
                <a:latin typeface="Mark Pro" panose="020B0504020201010104" pitchFamily="34" charset="0"/>
              </a:rPr>
              <a:t>x</a:t>
            </a:r>
          </a:p>
        </p:txBody>
      </p:sp>
      <p:sp>
        <p:nvSpPr>
          <p:cNvPr id="122" name="TextBox 121">
            <a:extLst>
              <a:ext uri="{FF2B5EF4-FFF2-40B4-BE49-F238E27FC236}">
                <a16:creationId xmlns:a16="http://schemas.microsoft.com/office/drawing/2014/main" id="{6D25D265-5CA2-9FC3-5A15-F43159EA3830}"/>
              </a:ext>
            </a:extLst>
          </p:cNvPr>
          <p:cNvSpPr txBox="1"/>
          <p:nvPr/>
        </p:nvSpPr>
        <p:spPr>
          <a:xfrm>
            <a:off x="12963175" y="8768678"/>
            <a:ext cx="1158626" cy="1015663"/>
          </a:xfrm>
          <a:prstGeom prst="rect">
            <a:avLst/>
          </a:prstGeom>
          <a:noFill/>
        </p:spPr>
        <p:txBody>
          <a:bodyPr wrap="square">
            <a:spAutoFit/>
          </a:bodyPr>
          <a:lstStyle/>
          <a:p>
            <a:r>
              <a:rPr lang="en-AU" sz="6000" dirty="0">
                <a:solidFill>
                  <a:srgbClr val="FF0000"/>
                </a:solidFill>
                <a:latin typeface="Mark Pro" panose="020B0504020201010104" pitchFamily="34" charset="0"/>
              </a:rPr>
              <a:t>x</a:t>
            </a:r>
          </a:p>
        </p:txBody>
      </p:sp>
      <p:pic>
        <p:nvPicPr>
          <p:cNvPr id="123" name="Graphic 122">
            <a:extLst>
              <a:ext uri="{FF2B5EF4-FFF2-40B4-BE49-F238E27FC236}">
                <a16:creationId xmlns:a16="http://schemas.microsoft.com/office/drawing/2014/main" id="{D44B587D-A2CA-B641-D2BF-EE185AD34C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971873" y="6801773"/>
            <a:ext cx="512772" cy="484284"/>
          </a:xfrm>
          <a:prstGeom prst="rect">
            <a:avLst/>
          </a:prstGeom>
        </p:spPr>
      </p:pic>
      <p:pic>
        <p:nvPicPr>
          <p:cNvPr id="124" name="Graphic 123">
            <a:extLst>
              <a:ext uri="{FF2B5EF4-FFF2-40B4-BE49-F238E27FC236}">
                <a16:creationId xmlns:a16="http://schemas.microsoft.com/office/drawing/2014/main" id="{A100E1FC-31F3-7CB2-CE3F-9FF8FFC963F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978684" y="8373786"/>
            <a:ext cx="512772" cy="484284"/>
          </a:xfrm>
          <a:prstGeom prst="rect">
            <a:avLst/>
          </a:prstGeom>
        </p:spPr>
      </p:pic>
      <p:pic>
        <p:nvPicPr>
          <p:cNvPr id="125" name="Graphic 124">
            <a:extLst>
              <a:ext uri="{FF2B5EF4-FFF2-40B4-BE49-F238E27FC236}">
                <a16:creationId xmlns:a16="http://schemas.microsoft.com/office/drawing/2014/main" id="{FAA0CD2E-06B2-28C5-AEF9-E2689AE6504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986943" y="9141033"/>
            <a:ext cx="512772" cy="484284"/>
          </a:xfrm>
          <a:prstGeom prst="rect">
            <a:avLst/>
          </a:prstGeom>
        </p:spPr>
      </p:pic>
      <p:pic>
        <p:nvPicPr>
          <p:cNvPr id="126" name="Graphic 125">
            <a:extLst>
              <a:ext uri="{FF2B5EF4-FFF2-40B4-BE49-F238E27FC236}">
                <a16:creationId xmlns:a16="http://schemas.microsoft.com/office/drawing/2014/main" id="{AE4216A9-D5A0-6D48-4F84-A9A0544363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030200" y="6814070"/>
            <a:ext cx="512772" cy="484284"/>
          </a:xfrm>
          <a:prstGeom prst="rect">
            <a:avLst/>
          </a:prstGeom>
        </p:spPr>
      </p:pic>
      <p:pic>
        <p:nvPicPr>
          <p:cNvPr id="127" name="Graphic 126">
            <a:extLst>
              <a:ext uri="{FF2B5EF4-FFF2-40B4-BE49-F238E27FC236}">
                <a16:creationId xmlns:a16="http://schemas.microsoft.com/office/drawing/2014/main" id="{BC3222F4-DCBC-4925-1C2B-D401503134B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029716" y="7578427"/>
            <a:ext cx="512772" cy="484284"/>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FBDDB5F5-4F7F-B2B3-9804-E36E912B04DB}"/>
              </a:ext>
            </a:extLst>
          </p:cNvPr>
          <p:cNvGrpSpPr/>
          <p:nvPr/>
        </p:nvGrpSpPr>
        <p:grpSpPr>
          <a:xfrm>
            <a:off x="553875" y="2400300"/>
            <a:ext cx="1065335" cy="1108870"/>
            <a:chOff x="76200" y="38100"/>
            <a:chExt cx="932355" cy="970456"/>
          </a:xfrm>
        </p:grpSpPr>
        <p:sp>
          <p:nvSpPr>
            <p:cNvPr id="5" name="Freeform 5">
              <a:extLst>
                <a:ext uri="{FF2B5EF4-FFF2-40B4-BE49-F238E27FC236}">
                  <a16:creationId xmlns:a16="http://schemas.microsoft.com/office/drawing/2014/main" id="{9E97E10A-5826-F647-1352-056853A21C39}"/>
                </a:ext>
              </a:extLst>
            </p:cNvPr>
            <p:cNvSpPr/>
            <p:nvPr/>
          </p:nvSpPr>
          <p:spPr>
            <a:xfrm>
              <a:off x="195755" y="19575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6AD"/>
            </a:solidFill>
          </p:spPr>
          <p:txBody>
            <a:bodyPr/>
            <a:lstStyle/>
            <a:p>
              <a:endParaRPr lang="en-AU"/>
            </a:p>
          </p:txBody>
        </p:sp>
        <p:sp>
          <p:nvSpPr>
            <p:cNvPr id="6" name="TextBox 6">
              <a:extLst>
                <a:ext uri="{FF2B5EF4-FFF2-40B4-BE49-F238E27FC236}">
                  <a16:creationId xmlns:a16="http://schemas.microsoft.com/office/drawing/2014/main" id="{6A8BFE68-CAC6-E2C5-5AA2-C846B082815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7" name="Freeform 19">
            <a:extLst>
              <a:ext uri="{FF2B5EF4-FFF2-40B4-BE49-F238E27FC236}">
                <a16:creationId xmlns:a16="http://schemas.microsoft.com/office/drawing/2014/main" id="{02603C18-9F46-A61C-C835-995F9E17C3FD}"/>
              </a:ext>
            </a:extLst>
          </p:cNvPr>
          <p:cNvSpPr/>
          <p:nvPr/>
        </p:nvSpPr>
        <p:spPr>
          <a:xfrm>
            <a:off x="862134" y="2748124"/>
            <a:ext cx="585425" cy="585425"/>
          </a:xfrm>
          <a:custGeom>
            <a:avLst/>
            <a:gdLst/>
            <a:ahLst/>
            <a:cxnLst/>
            <a:rect l="l" t="t" r="r" b="b"/>
            <a:pathLst>
              <a:path w="1348279" h="1348279">
                <a:moveTo>
                  <a:pt x="0" y="0"/>
                </a:moveTo>
                <a:lnTo>
                  <a:pt x="1348280" y="0"/>
                </a:lnTo>
                <a:lnTo>
                  <a:pt x="1348280" y="1348279"/>
                </a:lnTo>
                <a:lnTo>
                  <a:pt x="0" y="13482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sp>
        <p:nvSpPr>
          <p:cNvPr id="8" name="Freeform 5">
            <a:extLst>
              <a:ext uri="{FF2B5EF4-FFF2-40B4-BE49-F238E27FC236}">
                <a16:creationId xmlns:a16="http://schemas.microsoft.com/office/drawing/2014/main" id="{D7541119-C82D-128B-B206-1D62B35FA01C}"/>
              </a:ext>
            </a:extLst>
          </p:cNvPr>
          <p:cNvSpPr/>
          <p:nvPr/>
        </p:nvSpPr>
        <p:spPr>
          <a:xfrm rot="10800000">
            <a:off x="-1828800" y="1041317"/>
            <a:ext cx="11201402" cy="1206582"/>
          </a:xfrm>
          <a:custGeom>
            <a:avLst/>
            <a:gdLst/>
            <a:ahLst/>
            <a:cxnLst/>
            <a:rect l="l" t="t" r="r" b="b"/>
            <a:pathLst>
              <a:path w="10703548" h="1206582">
                <a:moveTo>
                  <a:pt x="0" y="0"/>
                </a:moveTo>
                <a:lnTo>
                  <a:pt x="10703549" y="0"/>
                </a:lnTo>
                <a:lnTo>
                  <a:pt x="10703549" y="1206581"/>
                </a:lnTo>
                <a:lnTo>
                  <a:pt x="0" y="12065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dirty="0"/>
          </a:p>
        </p:txBody>
      </p:sp>
      <p:sp>
        <p:nvSpPr>
          <p:cNvPr id="9" name="TextBox 6">
            <a:extLst>
              <a:ext uri="{FF2B5EF4-FFF2-40B4-BE49-F238E27FC236}">
                <a16:creationId xmlns:a16="http://schemas.microsoft.com/office/drawing/2014/main" id="{6B972311-BDEB-D033-802D-D4CDE6E6E9CB}"/>
              </a:ext>
            </a:extLst>
          </p:cNvPr>
          <p:cNvSpPr txBox="1"/>
          <p:nvPr/>
        </p:nvSpPr>
        <p:spPr>
          <a:xfrm>
            <a:off x="723901" y="1064996"/>
            <a:ext cx="9615911" cy="882934"/>
          </a:xfrm>
          <a:prstGeom prst="rect">
            <a:avLst/>
          </a:prstGeom>
        </p:spPr>
        <p:txBody>
          <a:bodyPr wrap="square" lIns="0" tIns="0" rIns="0" bIns="0" rtlCol="0" anchor="t">
            <a:spAutoFit/>
          </a:bodyPr>
          <a:lstStyle/>
          <a:p>
            <a:pPr algn="l">
              <a:lnSpc>
                <a:spcPts val="7934"/>
              </a:lnSpc>
            </a:pPr>
            <a:r>
              <a:rPr lang="en-US" sz="4000" b="1" dirty="0">
                <a:solidFill>
                  <a:srgbClr val="FFFFFF"/>
                </a:solidFill>
                <a:latin typeface="Mark Pro" panose="020B0504020201010104" pitchFamily="34" charset="0"/>
              </a:rPr>
              <a:t>5 ways to improve independence:</a:t>
            </a:r>
          </a:p>
        </p:txBody>
      </p:sp>
      <p:sp>
        <p:nvSpPr>
          <p:cNvPr id="11" name="TextBox 10">
            <a:extLst>
              <a:ext uri="{FF2B5EF4-FFF2-40B4-BE49-F238E27FC236}">
                <a16:creationId xmlns:a16="http://schemas.microsoft.com/office/drawing/2014/main" id="{809BA35F-2C67-7D81-81F6-188DB3300D0E}"/>
              </a:ext>
            </a:extLst>
          </p:cNvPr>
          <p:cNvSpPr txBox="1"/>
          <p:nvPr/>
        </p:nvSpPr>
        <p:spPr>
          <a:xfrm>
            <a:off x="1790701" y="2630230"/>
            <a:ext cx="9266245" cy="913070"/>
          </a:xfrm>
          <a:prstGeom prst="rect">
            <a:avLst/>
          </a:prstGeom>
          <a:noFill/>
        </p:spPr>
        <p:txBody>
          <a:bodyPr wrap="square">
            <a:spAutoFit/>
          </a:bodyPr>
          <a:lstStyle/>
          <a:p>
            <a:pPr algn="l">
              <a:lnSpc>
                <a:spcPts val="3204"/>
              </a:lnSpc>
            </a:pPr>
            <a:r>
              <a:rPr lang="en-US" sz="3200" dirty="0">
                <a:solidFill>
                  <a:srgbClr val="294F4A"/>
                </a:solidFill>
                <a:latin typeface="Mark Pro Medium" panose="020B0604020201010104" pitchFamily="34" charset="0"/>
              </a:rPr>
              <a:t>Building capacity </a:t>
            </a:r>
            <a:br>
              <a:rPr lang="en-US" sz="3200" dirty="0">
                <a:solidFill>
                  <a:srgbClr val="294F4A"/>
                </a:solidFill>
                <a:latin typeface="Mark Pro Medium" panose="020B0604020201010104" pitchFamily="34" charset="0"/>
              </a:rPr>
            </a:br>
            <a:r>
              <a:rPr lang="en-US" sz="2800" dirty="0">
                <a:solidFill>
                  <a:srgbClr val="294F4A"/>
                </a:solidFill>
                <a:latin typeface="Mark Pro" panose="020B0504020201010104" pitchFamily="34" charset="0"/>
              </a:rPr>
              <a:t>(e.g. improve balance)</a:t>
            </a:r>
            <a:r>
              <a:rPr lang="en-US" sz="3200" dirty="0">
                <a:solidFill>
                  <a:srgbClr val="294F4A"/>
                </a:solidFill>
                <a:latin typeface="Mark Pro" panose="020B0504020201010104" pitchFamily="34" charset="0"/>
              </a:rPr>
              <a:t>​</a:t>
            </a:r>
          </a:p>
        </p:txBody>
      </p:sp>
      <p:grpSp>
        <p:nvGrpSpPr>
          <p:cNvPr id="12" name="Group 4">
            <a:extLst>
              <a:ext uri="{FF2B5EF4-FFF2-40B4-BE49-F238E27FC236}">
                <a16:creationId xmlns:a16="http://schemas.microsoft.com/office/drawing/2014/main" id="{2321ACF7-19B2-46B9-1C0C-D9BCE4A6AA6C}"/>
              </a:ext>
            </a:extLst>
          </p:cNvPr>
          <p:cNvGrpSpPr/>
          <p:nvPr/>
        </p:nvGrpSpPr>
        <p:grpSpPr>
          <a:xfrm>
            <a:off x="558250" y="3661559"/>
            <a:ext cx="1065335" cy="1108870"/>
            <a:chOff x="76200" y="38100"/>
            <a:chExt cx="932355" cy="970456"/>
          </a:xfrm>
        </p:grpSpPr>
        <p:sp>
          <p:nvSpPr>
            <p:cNvPr id="13" name="Freeform 5">
              <a:extLst>
                <a:ext uri="{FF2B5EF4-FFF2-40B4-BE49-F238E27FC236}">
                  <a16:creationId xmlns:a16="http://schemas.microsoft.com/office/drawing/2014/main" id="{ED35D5C6-9626-2F29-7828-5BB336F148BE}"/>
                </a:ext>
              </a:extLst>
            </p:cNvPr>
            <p:cNvSpPr/>
            <p:nvPr/>
          </p:nvSpPr>
          <p:spPr>
            <a:xfrm>
              <a:off x="195755" y="19575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6AD"/>
            </a:solidFill>
          </p:spPr>
          <p:txBody>
            <a:bodyPr/>
            <a:lstStyle/>
            <a:p>
              <a:endParaRPr lang="en-AU"/>
            </a:p>
          </p:txBody>
        </p:sp>
        <p:sp>
          <p:nvSpPr>
            <p:cNvPr id="14" name="TextBox 6">
              <a:extLst>
                <a:ext uri="{FF2B5EF4-FFF2-40B4-BE49-F238E27FC236}">
                  <a16:creationId xmlns:a16="http://schemas.microsoft.com/office/drawing/2014/main" id="{3198A6AB-0B79-7B92-43DF-81ED6FE7560E}"/>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5" name="Freeform 19">
            <a:extLst>
              <a:ext uri="{FF2B5EF4-FFF2-40B4-BE49-F238E27FC236}">
                <a16:creationId xmlns:a16="http://schemas.microsoft.com/office/drawing/2014/main" id="{81A03D15-BC84-45E8-F6B9-0524CE0E5AF1}"/>
              </a:ext>
            </a:extLst>
          </p:cNvPr>
          <p:cNvSpPr/>
          <p:nvPr/>
        </p:nvSpPr>
        <p:spPr>
          <a:xfrm>
            <a:off x="866509" y="4013353"/>
            <a:ext cx="585425" cy="585425"/>
          </a:xfrm>
          <a:custGeom>
            <a:avLst/>
            <a:gdLst/>
            <a:ahLst/>
            <a:cxnLst/>
            <a:rect l="l" t="t" r="r" b="b"/>
            <a:pathLst>
              <a:path w="1348279" h="1348279">
                <a:moveTo>
                  <a:pt x="0" y="0"/>
                </a:moveTo>
                <a:lnTo>
                  <a:pt x="1348280" y="0"/>
                </a:lnTo>
                <a:lnTo>
                  <a:pt x="1348280" y="1348279"/>
                </a:lnTo>
                <a:lnTo>
                  <a:pt x="0" y="13482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sp>
        <p:nvSpPr>
          <p:cNvPr id="16" name="TextBox 15">
            <a:extLst>
              <a:ext uri="{FF2B5EF4-FFF2-40B4-BE49-F238E27FC236}">
                <a16:creationId xmlns:a16="http://schemas.microsoft.com/office/drawing/2014/main" id="{6D875C1B-382D-EEED-D828-5C5A75EFE1C0}"/>
              </a:ext>
            </a:extLst>
          </p:cNvPr>
          <p:cNvSpPr txBox="1"/>
          <p:nvPr/>
        </p:nvSpPr>
        <p:spPr>
          <a:xfrm>
            <a:off x="1760192" y="3817929"/>
            <a:ext cx="9048837" cy="913070"/>
          </a:xfrm>
          <a:prstGeom prst="rect">
            <a:avLst/>
          </a:prstGeom>
          <a:noFill/>
        </p:spPr>
        <p:txBody>
          <a:bodyPr wrap="square">
            <a:spAutoFit/>
          </a:bodyPr>
          <a:lstStyle/>
          <a:p>
            <a:pPr algn="l">
              <a:lnSpc>
                <a:spcPts val="3204"/>
              </a:lnSpc>
            </a:pPr>
            <a:r>
              <a:rPr lang="en-US" sz="3200" dirty="0">
                <a:solidFill>
                  <a:srgbClr val="294F4A"/>
                </a:solidFill>
                <a:latin typeface="Mark Pro Medium" panose="020B0604020201010104" pitchFamily="34" charset="0"/>
              </a:rPr>
              <a:t>Modifying the environment</a:t>
            </a:r>
            <a:r>
              <a:rPr lang="en-US" sz="3200" dirty="0">
                <a:solidFill>
                  <a:srgbClr val="294F4A"/>
                </a:solidFill>
                <a:latin typeface="Mark Pro" panose="020B0504020201010104" pitchFamily="34" charset="0"/>
              </a:rPr>
              <a:t>​</a:t>
            </a:r>
          </a:p>
          <a:p>
            <a:pPr algn="l">
              <a:lnSpc>
                <a:spcPts val="3204"/>
              </a:lnSpc>
            </a:pPr>
            <a:r>
              <a:rPr lang="en-US" sz="2800" dirty="0">
                <a:solidFill>
                  <a:srgbClr val="294F4A"/>
                </a:solidFill>
                <a:latin typeface="Mark Pro" panose="020B0504020201010104" pitchFamily="34" charset="0"/>
              </a:rPr>
              <a:t>(e.g. installing grab rails)​</a:t>
            </a:r>
          </a:p>
        </p:txBody>
      </p:sp>
      <p:grpSp>
        <p:nvGrpSpPr>
          <p:cNvPr id="24" name="Group 4">
            <a:extLst>
              <a:ext uri="{FF2B5EF4-FFF2-40B4-BE49-F238E27FC236}">
                <a16:creationId xmlns:a16="http://schemas.microsoft.com/office/drawing/2014/main" id="{02FE5A7D-C259-3103-1F0A-868A3F63E596}"/>
              </a:ext>
            </a:extLst>
          </p:cNvPr>
          <p:cNvGrpSpPr/>
          <p:nvPr/>
        </p:nvGrpSpPr>
        <p:grpSpPr>
          <a:xfrm>
            <a:off x="553875" y="4896395"/>
            <a:ext cx="1065335" cy="1108870"/>
            <a:chOff x="76200" y="38100"/>
            <a:chExt cx="932355" cy="970456"/>
          </a:xfrm>
        </p:grpSpPr>
        <p:sp>
          <p:nvSpPr>
            <p:cNvPr id="25" name="Freeform 5">
              <a:extLst>
                <a:ext uri="{FF2B5EF4-FFF2-40B4-BE49-F238E27FC236}">
                  <a16:creationId xmlns:a16="http://schemas.microsoft.com/office/drawing/2014/main" id="{5CDCD133-0E82-11E5-D678-B36C148A4BB2}"/>
                </a:ext>
              </a:extLst>
            </p:cNvPr>
            <p:cNvSpPr/>
            <p:nvPr/>
          </p:nvSpPr>
          <p:spPr>
            <a:xfrm>
              <a:off x="195755" y="19575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6AD"/>
            </a:solidFill>
          </p:spPr>
          <p:txBody>
            <a:bodyPr/>
            <a:lstStyle/>
            <a:p>
              <a:endParaRPr lang="en-AU"/>
            </a:p>
          </p:txBody>
        </p:sp>
        <p:sp>
          <p:nvSpPr>
            <p:cNvPr id="26" name="TextBox 6">
              <a:extLst>
                <a:ext uri="{FF2B5EF4-FFF2-40B4-BE49-F238E27FC236}">
                  <a16:creationId xmlns:a16="http://schemas.microsoft.com/office/drawing/2014/main" id="{CFC75C66-D1B2-2C82-37F3-CD64B0539AE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7" name="Freeform 19">
            <a:extLst>
              <a:ext uri="{FF2B5EF4-FFF2-40B4-BE49-F238E27FC236}">
                <a16:creationId xmlns:a16="http://schemas.microsoft.com/office/drawing/2014/main" id="{32609AD5-B130-C014-31AD-BF6E3007497C}"/>
              </a:ext>
            </a:extLst>
          </p:cNvPr>
          <p:cNvSpPr/>
          <p:nvPr/>
        </p:nvSpPr>
        <p:spPr>
          <a:xfrm>
            <a:off x="862375" y="5251364"/>
            <a:ext cx="585425" cy="585425"/>
          </a:xfrm>
          <a:custGeom>
            <a:avLst/>
            <a:gdLst/>
            <a:ahLst/>
            <a:cxnLst/>
            <a:rect l="l" t="t" r="r" b="b"/>
            <a:pathLst>
              <a:path w="1348279" h="1348279">
                <a:moveTo>
                  <a:pt x="0" y="0"/>
                </a:moveTo>
                <a:lnTo>
                  <a:pt x="1348280" y="0"/>
                </a:lnTo>
                <a:lnTo>
                  <a:pt x="1348280" y="1348279"/>
                </a:lnTo>
                <a:lnTo>
                  <a:pt x="0" y="13482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sp>
        <p:nvSpPr>
          <p:cNvPr id="28" name="TextBox 27">
            <a:extLst>
              <a:ext uri="{FF2B5EF4-FFF2-40B4-BE49-F238E27FC236}">
                <a16:creationId xmlns:a16="http://schemas.microsoft.com/office/drawing/2014/main" id="{CC55E6CB-D27C-43E7-4BB9-EACAC682A4F7}"/>
              </a:ext>
            </a:extLst>
          </p:cNvPr>
          <p:cNvSpPr txBox="1"/>
          <p:nvPr/>
        </p:nvSpPr>
        <p:spPr>
          <a:xfrm>
            <a:off x="1755817" y="4985436"/>
            <a:ext cx="10224630" cy="1077218"/>
          </a:xfrm>
          <a:prstGeom prst="rect">
            <a:avLst/>
          </a:prstGeom>
          <a:noFill/>
        </p:spPr>
        <p:txBody>
          <a:bodyPr wrap="square">
            <a:spAutoFit/>
          </a:bodyPr>
          <a:lstStyle/>
          <a:p>
            <a:r>
              <a:rPr lang="en-AU" sz="3200" dirty="0">
                <a:solidFill>
                  <a:srgbClr val="274E4A"/>
                </a:solidFill>
                <a:latin typeface="Mark Pro Medium" panose="020B0604020201010104" pitchFamily="34" charset="0"/>
              </a:rPr>
              <a:t>Modifying tasks​</a:t>
            </a:r>
          </a:p>
          <a:p>
            <a:r>
              <a:rPr lang="en-AU" sz="2800" dirty="0">
                <a:solidFill>
                  <a:srgbClr val="274E4A"/>
                </a:solidFill>
                <a:latin typeface="Mark Pro" panose="020B0504020201010104" pitchFamily="34" charset="0"/>
              </a:rPr>
              <a:t>(e.g. sitting down to prepare vegetables)</a:t>
            </a:r>
            <a:r>
              <a:rPr lang="en-AU" sz="3200" dirty="0">
                <a:solidFill>
                  <a:srgbClr val="274E4A"/>
                </a:solidFill>
                <a:latin typeface="Mark Pro" panose="020B0504020201010104" pitchFamily="34" charset="0"/>
              </a:rPr>
              <a:t>​</a:t>
            </a:r>
          </a:p>
        </p:txBody>
      </p:sp>
      <p:grpSp>
        <p:nvGrpSpPr>
          <p:cNvPr id="29" name="Group 4">
            <a:extLst>
              <a:ext uri="{FF2B5EF4-FFF2-40B4-BE49-F238E27FC236}">
                <a16:creationId xmlns:a16="http://schemas.microsoft.com/office/drawing/2014/main" id="{2C81AE55-0489-13AC-FE3E-5274A92D6736}"/>
              </a:ext>
            </a:extLst>
          </p:cNvPr>
          <p:cNvGrpSpPr/>
          <p:nvPr/>
        </p:nvGrpSpPr>
        <p:grpSpPr>
          <a:xfrm>
            <a:off x="553875" y="6136717"/>
            <a:ext cx="1065335" cy="1108870"/>
            <a:chOff x="76200" y="38100"/>
            <a:chExt cx="932355" cy="970456"/>
          </a:xfrm>
        </p:grpSpPr>
        <p:sp>
          <p:nvSpPr>
            <p:cNvPr id="30" name="Freeform 5">
              <a:extLst>
                <a:ext uri="{FF2B5EF4-FFF2-40B4-BE49-F238E27FC236}">
                  <a16:creationId xmlns:a16="http://schemas.microsoft.com/office/drawing/2014/main" id="{C283827B-0480-91CC-88B3-804AF0390649}"/>
                </a:ext>
              </a:extLst>
            </p:cNvPr>
            <p:cNvSpPr/>
            <p:nvPr/>
          </p:nvSpPr>
          <p:spPr>
            <a:xfrm>
              <a:off x="195755" y="19575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6AD"/>
            </a:solidFill>
          </p:spPr>
          <p:txBody>
            <a:bodyPr/>
            <a:lstStyle/>
            <a:p>
              <a:endParaRPr lang="en-AU"/>
            </a:p>
          </p:txBody>
        </p:sp>
        <p:sp>
          <p:nvSpPr>
            <p:cNvPr id="31" name="TextBox 6">
              <a:extLst>
                <a:ext uri="{FF2B5EF4-FFF2-40B4-BE49-F238E27FC236}">
                  <a16:creationId xmlns:a16="http://schemas.microsoft.com/office/drawing/2014/main" id="{9B5152FA-47FC-E513-8BD8-E5989EAF29F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2" name="Freeform 19">
            <a:extLst>
              <a:ext uri="{FF2B5EF4-FFF2-40B4-BE49-F238E27FC236}">
                <a16:creationId xmlns:a16="http://schemas.microsoft.com/office/drawing/2014/main" id="{1014B5C5-7C2F-90FF-AADD-AE272AFCA0F8}"/>
              </a:ext>
            </a:extLst>
          </p:cNvPr>
          <p:cNvSpPr/>
          <p:nvPr/>
        </p:nvSpPr>
        <p:spPr>
          <a:xfrm>
            <a:off x="862134" y="6488511"/>
            <a:ext cx="585425" cy="585425"/>
          </a:xfrm>
          <a:custGeom>
            <a:avLst/>
            <a:gdLst/>
            <a:ahLst/>
            <a:cxnLst/>
            <a:rect l="l" t="t" r="r" b="b"/>
            <a:pathLst>
              <a:path w="1348279" h="1348279">
                <a:moveTo>
                  <a:pt x="0" y="0"/>
                </a:moveTo>
                <a:lnTo>
                  <a:pt x="1348280" y="0"/>
                </a:lnTo>
                <a:lnTo>
                  <a:pt x="1348280" y="1348279"/>
                </a:lnTo>
                <a:lnTo>
                  <a:pt x="0" y="13482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sp>
        <p:nvSpPr>
          <p:cNvPr id="33" name="TextBox 32">
            <a:extLst>
              <a:ext uri="{FF2B5EF4-FFF2-40B4-BE49-F238E27FC236}">
                <a16:creationId xmlns:a16="http://schemas.microsoft.com/office/drawing/2014/main" id="{4C7B4282-51A4-9A46-A662-E274E033F2BD}"/>
              </a:ext>
            </a:extLst>
          </p:cNvPr>
          <p:cNvSpPr txBox="1"/>
          <p:nvPr/>
        </p:nvSpPr>
        <p:spPr>
          <a:xfrm>
            <a:off x="1733551" y="6228051"/>
            <a:ext cx="7620000" cy="1015663"/>
          </a:xfrm>
          <a:prstGeom prst="rect">
            <a:avLst/>
          </a:prstGeom>
          <a:noFill/>
        </p:spPr>
        <p:txBody>
          <a:bodyPr wrap="square">
            <a:spAutoFit/>
          </a:bodyPr>
          <a:lstStyle/>
          <a:p>
            <a:r>
              <a:rPr lang="en-US" sz="3200" dirty="0">
                <a:solidFill>
                  <a:srgbClr val="274E4A"/>
                </a:solidFill>
                <a:latin typeface="Mark Pro Medium" panose="020B0604020201010104" pitchFamily="34" charset="0"/>
              </a:rPr>
              <a:t>Providing assistive technology </a:t>
            </a:r>
            <a:r>
              <a:rPr lang="en-US" sz="3200" dirty="0">
                <a:solidFill>
                  <a:srgbClr val="274E4A"/>
                </a:solidFill>
                <a:latin typeface="Mark Pro" panose="020B0504020201010104" pitchFamily="34" charset="0"/>
              </a:rPr>
              <a:t>​</a:t>
            </a:r>
          </a:p>
          <a:p>
            <a:r>
              <a:rPr lang="en-US" sz="2800" dirty="0">
                <a:solidFill>
                  <a:srgbClr val="274E4A"/>
                </a:solidFill>
                <a:latin typeface="Mark Pro" panose="020B0504020201010104" pitchFamily="34" charset="0"/>
              </a:rPr>
              <a:t>(e.g. jar opener)​</a:t>
            </a:r>
          </a:p>
        </p:txBody>
      </p:sp>
      <p:grpSp>
        <p:nvGrpSpPr>
          <p:cNvPr id="34" name="Group 4">
            <a:extLst>
              <a:ext uri="{FF2B5EF4-FFF2-40B4-BE49-F238E27FC236}">
                <a16:creationId xmlns:a16="http://schemas.microsoft.com/office/drawing/2014/main" id="{6E4DC96D-2D69-7914-BB94-9A9C0E80395C}"/>
              </a:ext>
            </a:extLst>
          </p:cNvPr>
          <p:cNvGrpSpPr/>
          <p:nvPr/>
        </p:nvGrpSpPr>
        <p:grpSpPr>
          <a:xfrm>
            <a:off x="553875" y="7384565"/>
            <a:ext cx="1065335" cy="1108870"/>
            <a:chOff x="76200" y="38100"/>
            <a:chExt cx="932355" cy="970456"/>
          </a:xfrm>
        </p:grpSpPr>
        <p:sp>
          <p:nvSpPr>
            <p:cNvPr id="35" name="Freeform 5">
              <a:extLst>
                <a:ext uri="{FF2B5EF4-FFF2-40B4-BE49-F238E27FC236}">
                  <a16:creationId xmlns:a16="http://schemas.microsoft.com/office/drawing/2014/main" id="{93C3CDD7-A6F4-3C1C-DA9F-35EA273C01B2}"/>
                </a:ext>
              </a:extLst>
            </p:cNvPr>
            <p:cNvSpPr/>
            <p:nvPr/>
          </p:nvSpPr>
          <p:spPr>
            <a:xfrm>
              <a:off x="195755" y="19575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6AD"/>
            </a:solidFill>
          </p:spPr>
          <p:txBody>
            <a:bodyPr/>
            <a:lstStyle/>
            <a:p>
              <a:endParaRPr lang="en-AU"/>
            </a:p>
          </p:txBody>
        </p:sp>
        <p:sp>
          <p:nvSpPr>
            <p:cNvPr id="36" name="TextBox 6">
              <a:extLst>
                <a:ext uri="{FF2B5EF4-FFF2-40B4-BE49-F238E27FC236}">
                  <a16:creationId xmlns:a16="http://schemas.microsoft.com/office/drawing/2014/main" id="{F751ECCC-976A-146A-2343-8878AB2E6D7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7" name="Freeform 19">
            <a:extLst>
              <a:ext uri="{FF2B5EF4-FFF2-40B4-BE49-F238E27FC236}">
                <a16:creationId xmlns:a16="http://schemas.microsoft.com/office/drawing/2014/main" id="{A8140B94-4604-DBCE-D45F-2D5C3724BE3A}"/>
              </a:ext>
            </a:extLst>
          </p:cNvPr>
          <p:cNvSpPr/>
          <p:nvPr/>
        </p:nvSpPr>
        <p:spPr>
          <a:xfrm>
            <a:off x="862134" y="7736359"/>
            <a:ext cx="585425" cy="585425"/>
          </a:xfrm>
          <a:custGeom>
            <a:avLst/>
            <a:gdLst/>
            <a:ahLst/>
            <a:cxnLst/>
            <a:rect l="l" t="t" r="r" b="b"/>
            <a:pathLst>
              <a:path w="1348279" h="1348279">
                <a:moveTo>
                  <a:pt x="0" y="0"/>
                </a:moveTo>
                <a:lnTo>
                  <a:pt x="1348280" y="0"/>
                </a:lnTo>
                <a:lnTo>
                  <a:pt x="1348280" y="1348279"/>
                </a:lnTo>
                <a:lnTo>
                  <a:pt x="0" y="13482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sp>
        <p:nvSpPr>
          <p:cNvPr id="38" name="TextBox 37">
            <a:extLst>
              <a:ext uri="{FF2B5EF4-FFF2-40B4-BE49-F238E27FC236}">
                <a16:creationId xmlns:a16="http://schemas.microsoft.com/office/drawing/2014/main" id="{9066BB31-81C4-AEF0-C9F6-8BFB409D7F72}"/>
              </a:ext>
            </a:extLst>
          </p:cNvPr>
          <p:cNvSpPr txBox="1"/>
          <p:nvPr/>
        </p:nvSpPr>
        <p:spPr>
          <a:xfrm>
            <a:off x="1755817" y="7480637"/>
            <a:ext cx="10620306" cy="1015663"/>
          </a:xfrm>
          <a:prstGeom prst="rect">
            <a:avLst/>
          </a:prstGeom>
          <a:noFill/>
        </p:spPr>
        <p:txBody>
          <a:bodyPr wrap="square">
            <a:spAutoFit/>
          </a:bodyPr>
          <a:lstStyle/>
          <a:p>
            <a:r>
              <a:rPr lang="en-US" sz="3200" dirty="0">
                <a:solidFill>
                  <a:srgbClr val="274E4A"/>
                </a:solidFill>
                <a:latin typeface="Mark Pro Medium" panose="020B0604020201010104" pitchFamily="34" charset="0"/>
              </a:rPr>
              <a:t>Providing helpful information</a:t>
            </a:r>
            <a:r>
              <a:rPr lang="en-US" sz="3200" dirty="0">
                <a:solidFill>
                  <a:srgbClr val="274E4A"/>
                </a:solidFill>
                <a:latin typeface="Mark Pro" panose="020B0504020201010104" pitchFamily="34" charset="0"/>
              </a:rPr>
              <a:t>​</a:t>
            </a:r>
          </a:p>
          <a:p>
            <a:r>
              <a:rPr lang="en-US" sz="2800" dirty="0">
                <a:solidFill>
                  <a:srgbClr val="274E4A"/>
                </a:solidFill>
                <a:latin typeface="Mark Pro" panose="020B0504020201010104" pitchFamily="34" charset="0"/>
              </a:rPr>
              <a:t>(e.g. falls prevention)​</a:t>
            </a:r>
            <a:endParaRPr lang="en-AU" sz="2800" dirty="0">
              <a:solidFill>
                <a:srgbClr val="274E4A"/>
              </a:solidFill>
              <a:latin typeface="Mark Pro" panose="020B0504020201010104" pitchFamily="34" charset="0"/>
            </a:endParaRPr>
          </a:p>
        </p:txBody>
      </p:sp>
      <p:pic>
        <p:nvPicPr>
          <p:cNvPr id="3" name="Picture 2" descr="A person holding a blue towel&#10;&#10;Description automatically generated">
            <a:extLst>
              <a:ext uri="{FF2B5EF4-FFF2-40B4-BE49-F238E27FC236}">
                <a16:creationId xmlns:a16="http://schemas.microsoft.com/office/drawing/2014/main" id="{F3AB7786-C921-3817-0DE4-4F8D89A40114}"/>
              </a:ext>
            </a:extLst>
          </p:cNvPr>
          <p:cNvPicPr>
            <a:picLocks noChangeAspect="1"/>
          </p:cNvPicPr>
          <p:nvPr/>
        </p:nvPicPr>
        <p:blipFill rotWithShape="1">
          <a:blip r:embed="rId8">
            <a:extLst>
              <a:ext uri="{28A0092B-C50C-407E-A947-70E740481C1C}">
                <a14:useLocalDpi xmlns:a14="http://schemas.microsoft.com/office/drawing/2010/main" val="0"/>
              </a:ext>
            </a:extLst>
          </a:blip>
          <a:srcRect l="23613" t="435" r="9687" b="-435"/>
          <a:stretch/>
        </p:blipFill>
        <p:spPr>
          <a:xfrm>
            <a:off x="11034000" y="1485900"/>
            <a:ext cx="9540000" cy="9540000"/>
          </a:xfrm>
          <a:prstGeom prst="ellipse">
            <a:avLst/>
          </a:prstGeom>
          <a:ln w="76200">
            <a:solidFill>
              <a:srgbClr val="04B5AC"/>
            </a:solidFill>
          </a:ln>
        </p:spPr>
      </p:pic>
      <p:sp>
        <p:nvSpPr>
          <p:cNvPr id="21" name="Freeform 35">
            <a:extLst>
              <a:ext uri="{FF2B5EF4-FFF2-40B4-BE49-F238E27FC236}">
                <a16:creationId xmlns:a16="http://schemas.microsoft.com/office/drawing/2014/main" id="{11557D41-70CA-D504-AFBC-C59DCD952481}"/>
              </a:ext>
            </a:extLst>
          </p:cNvPr>
          <p:cNvSpPr/>
          <p:nvPr/>
        </p:nvSpPr>
        <p:spPr>
          <a:xfrm>
            <a:off x="63725" y="8854043"/>
            <a:ext cx="2128842" cy="1423432"/>
          </a:xfrm>
          <a:custGeom>
            <a:avLst/>
            <a:gdLst/>
            <a:ahLst/>
            <a:cxnLst/>
            <a:rect l="l" t="t" r="r" b="b"/>
            <a:pathLst>
              <a:path w="2128842" h="1423432">
                <a:moveTo>
                  <a:pt x="0" y="0"/>
                </a:moveTo>
                <a:lnTo>
                  <a:pt x="2128842" y="0"/>
                </a:lnTo>
                <a:lnTo>
                  <a:pt x="2128842" y="1423432"/>
                </a:lnTo>
                <a:lnTo>
                  <a:pt x="0" y="1423432"/>
                </a:lnTo>
                <a:lnTo>
                  <a:pt x="0" y="0"/>
                </a:lnTo>
                <a:close/>
              </a:path>
            </a:pathLst>
          </a:custGeom>
          <a:blipFill dpi="0" rotWithShape="1">
            <a:blip r:embed="rId9">
              <a:alphaModFix amt="50000"/>
            </a:blip>
            <a:srcRect/>
            <a:stretch>
              <a:fillRect l="-16549" t="-15649" r="-14543" b="-11625"/>
            </a:stretch>
          </a:blipFill>
        </p:spPr>
        <p:txBody>
          <a:bodyPr/>
          <a:lstStyle/>
          <a:p>
            <a:endParaRPr lang="en-AU"/>
          </a:p>
        </p:txBody>
      </p:sp>
    </p:spTree>
    <p:custDataLst>
      <p:tags r:id="rId1"/>
    </p:custDataLst>
    <p:extLst>
      <p:ext uri="{BB962C8B-B14F-4D97-AF65-F5344CB8AC3E}">
        <p14:creationId xmlns:p14="http://schemas.microsoft.com/office/powerpoint/2010/main" val="19966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B2728F7D1BB6D42929CB1538594A73A" ma:contentTypeVersion="18" ma:contentTypeDescription="Create a new document." ma:contentTypeScope="" ma:versionID="46ae8c24476a7dd2b2bdc49b28df63cf">
  <xsd:schema xmlns:xsd="http://www.w3.org/2001/XMLSchema" xmlns:xs="http://www.w3.org/2001/XMLSchema" xmlns:p="http://schemas.microsoft.com/office/2006/metadata/properties" xmlns:ns2="2b2eb5de-27bd-4e25-a354-8735004cc58e" xmlns:ns3="28f6da9f-7953-41da-b546-ff7f408882ee" targetNamespace="http://schemas.microsoft.com/office/2006/metadata/properties" ma:root="true" ma:fieldsID="39ccc5f5328ab260eea45e1ff1935794" ns2:_="" ns3:_="">
    <xsd:import namespace="2b2eb5de-27bd-4e25-a354-8735004cc58e"/>
    <xsd:import namespace="28f6da9f-7953-41da-b546-ff7f408882e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2eb5de-27bd-4e25-a354-8735004cc5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83d8c25-e474-45c8-85ef-f582842d2e3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8f6da9f-7953-41da-b546-ff7f408882e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ae38cfa-6d44-40b6-87e1-c3958b8a573c}" ma:internalName="TaxCatchAll" ma:showField="CatchAllData" ma:web="28f6da9f-7953-41da-b546-ff7f408882e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b2eb5de-27bd-4e25-a354-8735004cc58e">
      <Terms xmlns="http://schemas.microsoft.com/office/infopath/2007/PartnerControls"/>
    </lcf76f155ced4ddcb4097134ff3c332f>
    <TaxCatchAll xmlns="28f6da9f-7953-41da-b546-ff7f408882ee" xsi:nil="true"/>
    <SharedWithUsers xmlns="28f6da9f-7953-41da-b546-ff7f408882ee">
      <UserInfo>
        <DisplayName>Hilary O'Connell</DisplayName>
        <AccountId>105</AccountId>
        <AccountType/>
      </UserInfo>
      <UserInfo>
        <DisplayName>Philip Hawksworth</DisplayName>
        <AccountId>9</AccountId>
        <AccountType/>
      </UserInfo>
      <UserInfo>
        <DisplayName>Ugyen Thinley</DisplayName>
        <AccountId>78</AccountId>
        <AccountType/>
      </UserInfo>
    </SharedWithUsers>
  </documentManagement>
</p:properties>
</file>

<file path=customXml/itemProps1.xml><?xml version="1.0" encoding="utf-8"?>
<ds:datastoreItem xmlns:ds="http://schemas.openxmlformats.org/officeDocument/2006/customXml" ds:itemID="{266E62EF-3ED8-4F05-8823-616793874C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2eb5de-27bd-4e25-a354-8735004cc58e"/>
    <ds:schemaRef ds:uri="28f6da9f-7953-41da-b546-ff7f408882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14EE6D0-FFCA-4A84-BF90-12A4D55C8381}">
  <ds:schemaRefs>
    <ds:schemaRef ds:uri="http://schemas.microsoft.com/sharepoint/v3/contenttype/forms"/>
  </ds:schemaRefs>
</ds:datastoreItem>
</file>

<file path=customXml/itemProps3.xml><?xml version="1.0" encoding="utf-8"?>
<ds:datastoreItem xmlns:ds="http://schemas.openxmlformats.org/officeDocument/2006/customXml" ds:itemID="{CB692E89-9ADF-42D9-BE29-2B61CA661BE6}">
  <ds:schemaRefs>
    <ds:schemaRef ds:uri="http://schemas.microsoft.com/office/2006/metadata/properties"/>
    <ds:schemaRef ds:uri="http://www.w3.org/XML/1998/namespace"/>
    <ds:schemaRef ds:uri="7b17a51f-4db6-4249-a0c3-411bd24941f7"/>
    <ds:schemaRef ds:uri="http://purl.org/dc/elements/1.1/"/>
    <ds:schemaRef ds:uri="http://purl.org/dc/dcmitype/"/>
    <ds:schemaRef ds:uri="7815b69f-29c6-43cb-91d5-4ab77b122845"/>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2b2eb5de-27bd-4e25-a354-8735004cc58e"/>
    <ds:schemaRef ds:uri="28f6da9f-7953-41da-b546-ff7f408882ee"/>
  </ds:schemaRefs>
</ds:datastoreItem>
</file>

<file path=docProps/app.xml><?xml version="1.0" encoding="utf-8"?>
<Properties xmlns="http://schemas.openxmlformats.org/officeDocument/2006/extended-properties" xmlns:vt="http://schemas.openxmlformats.org/officeDocument/2006/docPropsVTypes">
  <TotalTime>26345</TotalTime>
  <Words>985</Words>
  <Application>Microsoft Office PowerPoint</Application>
  <PresentationFormat>Custom</PresentationFormat>
  <Paragraphs>152</Paragraphs>
  <Slides>19</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Mark Pro Medium</vt:lpstr>
      <vt:lpstr>Calibri</vt:lpstr>
      <vt:lpstr>Aptos</vt:lpstr>
      <vt:lpstr>Poppins Medium</vt:lpstr>
      <vt:lpstr>Arial</vt:lpstr>
      <vt:lpstr>Mark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 Template</dc:title>
  <dc:creator>Ugyen Thinley</dc:creator>
  <cp:lastModifiedBy>Olivia Ustariz</cp:lastModifiedBy>
  <cp:revision>5</cp:revision>
  <dcterms:created xsi:type="dcterms:W3CDTF">2006-08-16T00:00:00Z</dcterms:created>
  <dcterms:modified xsi:type="dcterms:W3CDTF">2024-10-21T06:18:28Z</dcterms:modified>
  <dc:identifier>DAGD950nyDs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0x0101006331C73F5DE88348B24F1BA888881393</vt:lpwstr>
  </property>
  <property fmtid="{D5CDD505-2E9C-101B-9397-08002B2CF9AE}" pid="3" name="MediaServiceImageTags">
    <vt:lpwstr/>
  </property>
  <property fmtid="{D5CDD505-2E9C-101B-9397-08002B2CF9AE}" pid="4" name="ArticulateGUID">
    <vt:lpwstr>FF4BDBF8-DD73-402C-B581-91FFC0BA64EF</vt:lpwstr>
  </property>
  <property fmtid="{D5CDD505-2E9C-101B-9397-08002B2CF9AE}" pid="5" name="ArticulatePath">
    <vt:lpwstr>PPT What and why 13082024 (1)</vt:lpwstr>
  </property>
</Properties>
</file>